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6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y="10287000" cx="18288000"/>
  <p:notesSz cx="18288000" cy="10287000"/>
  <p:embeddedFontLs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0" roundtripDataSignature="AMtx7mg9odk/WmKHXzqfZLIDfxB4g76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226BCE-E4A8-4657-89FD-BD2D58A85BDB}">
  <a:tblStyle styleId="{1F226BCE-E4A8-4657-89FD-BD2D58A85BD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HelveticaNeue-regular.fntdata"/><Relationship Id="rId25" Type="http://schemas.openxmlformats.org/officeDocument/2006/relationships/slide" Target="slides/slide17.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0" Type="http://customschemas.google.com/relationships/presentationmetadata" Target="meta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8"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4" name="Shape 74"/>
        <p:cNvGrpSpPr/>
        <p:nvPr/>
      </p:nvGrpSpPr>
      <p:grpSpPr>
        <a:xfrm>
          <a:off x="0" y="0"/>
          <a:ext cx="0" cy="0"/>
          <a:chOff x="0" y="0"/>
          <a:chExt cx="0" cy="0"/>
        </a:xfrm>
      </p:grpSpPr>
      <p:sp>
        <p:nvSpPr>
          <p:cNvPr id="75" name="Google Shape;75;p31"/>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31"/>
          <p:cNvSpPr/>
          <p:nvPr>
            <p:ph idx="2" type="pic"/>
          </p:nvPr>
        </p:nvSpPr>
        <p:spPr>
          <a:xfrm>
            <a:off x="7775575" y="1481138"/>
            <a:ext cx="9258300" cy="7310437"/>
          </a:xfrm>
          <a:prstGeom prst="rect">
            <a:avLst/>
          </a:prstGeom>
          <a:noFill/>
          <a:ln>
            <a:noFill/>
          </a:ln>
        </p:spPr>
      </p:sp>
      <p:sp>
        <p:nvSpPr>
          <p:cNvPr id="77" name="Google Shape;77;p31"/>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8" name="Google Shape;78;p31"/>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31"/>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31"/>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1" name="Shape 81"/>
        <p:cNvGrpSpPr/>
        <p:nvPr/>
      </p:nvGrpSpPr>
      <p:grpSpPr>
        <a:xfrm>
          <a:off x="0" y="0"/>
          <a:ext cx="0" cy="0"/>
          <a:chOff x="0" y="0"/>
          <a:chExt cx="0" cy="0"/>
        </a:xfrm>
      </p:grpSpPr>
      <p:sp>
        <p:nvSpPr>
          <p:cNvPr id="82" name="Google Shape;82;p3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32"/>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3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3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3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7" name="Shape 87"/>
        <p:cNvGrpSpPr/>
        <p:nvPr/>
      </p:nvGrpSpPr>
      <p:grpSpPr>
        <a:xfrm>
          <a:off x="0" y="0"/>
          <a:ext cx="0" cy="0"/>
          <a:chOff x="0" y="0"/>
          <a:chExt cx="0" cy="0"/>
        </a:xfrm>
      </p:grpSpPr>
      <p:sp>
        <p:nvSpPr>
          <p:cNvPr id="88" name="Google Shape;88;p33"/>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33"/>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3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3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3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0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4" name="Shape 24"/>
        <p:cNvGrpSpPr/>
        <p:nvPr/>
      </p:nvGrpSpPr>
      <p:grpSpPr>
        <a:xfrm>
          <a:off x="0" y="0"/>
          <a:ext cx="0" cy="0"/>
          <a:chOff x="0" y="0"/>
          <a:chExt cx="0" cy="0"/>
        </a:xfrm>
      </p:grpSpPr>
      <p:sp>
        <p:nvSpPr>
          <p:cNvPr id="25" name="Google Shape;25;p21"/>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21"/>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21"/>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8" name="Shape 28"/>
        <p:cNvGrpSpPr/>
        <p:nvPr/>
      </p:nvGrpSpPr>
      <p:grpSpPr>
        <a:xfrm>
          <a:off x="0" y="0"/>
          <a:ext cx="0" cy="0"/>
          <a:chOff x="0" y="0"/>
          <a:chExt cx="0" cy="0"/>
        </a:xfrm>
      </p:grpSpPr>
      <p:sp>
        <p:nvSpPr>
          <p:cNvPr id="29" name="Google Shape;29;p22"/>
          <p:cNvSpPr txBox="1"/>
          <p:nvPr>
            <p:ph type="ctrTitle"/>
          </p:nvPr>
        </p:nvSpPr>
        <p:spPr>
          <a:xfrm>
            <a:off x="2286000" y="1684338"/>
            <a:ext cx="13716000" cy="35814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22"/>
          <p:cNvSpPr txBox="1"/>
          <p:nvPr>
            <p:ph idx="1" type="subTitle"/>
          </p:nvPr>
        </p:nvSpPr>
        <p:spPr>
          <a:xfrm>
            <a:off x="2286000" y="5403850"/>
            <a:ext cx="13716000" cy="24828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1" name="Google Shape;31;p2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2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2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4" name="Shape 34"/>
        <p:cNvGrpSpPr/>
        <p:nvPr/>
      </p:nvGrpSpPr>
      <p:grpSpPr>
        <a:xfrm>
          <a:off x="0" y="0"/>
          <a:ext cx="0" cy="0"/>
          <a:chOff x="0" y="0"/>
          <a:chExt cx="0" cy="0"/>
        </a:xfrm>
      </p:grpSpPr>
      <p:sp>
        <p:nvSpPr>
          <p:cNvPr id="35" name="Google Shape;35;p25"/>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25"/>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25"/>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25"/>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9" name="Shape 39"/>
        <p:cNvGrpSpPr/>
        <p:nvPr/>
      </p:nvGrpSpPr>
      <p:grpSpPr>
        <a:xfrm>
          <a:off x="0" y="0"/>
          <a:ext cx="0" cy="0"/>
          <a:chOff x="0" y="0"/>
          <a:chExt cx="0" cy="0"/>
        </a:xfrm>
      </p:grpSpPr>
      <p:sp>
        <p:nvSpPr>
          <p:cNvPr id="40" name="Google Shape;40;p2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26"/>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2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2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5" name="Shape 45"/>
        <p:cNvGrpSpPr/>
        <p:nvPr/>
      </p:nvGrpSpPr>
      <p:grpSpPr>
        <a:xfrm>
          <a:off x="0" y="0"/>
          <a:ext cx="0" cy="0"/>
          <a:chOff x="0" y="0"/>
          <a:chExt cx="0" cy="0"/>
        </a:xfrm>
      </p:grpSpPr>
      <p:sp>
        <p:nvSpPr>
          <p:cNvPr id="46" name="Google Shape;46;p27"/>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27"/>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8" name="Google Shape;48;p2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2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1" name="Shape 51"/>
        <p:cNvGrpSpPr/>
        <p:nvPr/>
      </p:nvGrpSpPr>
      <p:grpSpPr>
        <a:xfrm>
          <a:off x="0" y="0"/>
          <a:ext cx="0" cy="0"/>
          <a:chOff x="0" y="0"/>
          <a:chExt cx="0" cy="0"/>
        </a:xfrm>
      </p:grpSpPr>
      <p:sp>
        <p:nvSpPr>
          <p:cNvPr id="52" name="Google Shape;52;p2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28"/>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8"/>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8"/>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28"/>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8"/>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8" name="Shape 58"/>
        <p:cNvGrpSpPr/>
        <p:nvPr/>
      </p:nvGrpSpPr>
      <p:grpSpPr>
        <a:xfrm>
          <a:off x="0" y="0"/>
          <a:ext cx="0" cy="0"/>
          <a:chOff x="0" y="0"/>
          <a:chExt cx="0" cy="0"/>
        </a:xfrm>
      </p:grpSpPr>
      <p:sp>
        <p:nvSpPr>
          <p:cNvPr id="59" name="Google Shape;59;p29"/>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29"/>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29"/>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29"/>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29"/>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2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2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2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7" name="Shape 67"/>
        <p:cNvGrpSpPr/>
        <p:nvPr/>
      </p:nvGrpSpPr>
      <p:grpSpPr>
        <a:xfrm>
          <a:off x="0" y="0"/>
          <a:ext cx="0" cy="0"/>
          <a:chOff x="0" y="0"/>
          <a:chExt cx="0" cy="0"/>
        </a:xfrm>
      </p:grpSpPr>
      <p:sp>
        <p:nvSpPr>
          <p:cNvPr id="68" name="Google Shape;68;p30"/>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30"/>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30"/>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1" name="Google Shape;71;p3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3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3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AB79D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 name="Google Shape;11;p18"/>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pic>
        <p:nvPicPr>
          <p:cNvPr id="12" name="Google Shape;12;p18"/>
          <p:cNvPicPr preferRelativeResize="0"/>
          <p:nvPr/>
        </p:nvPicPr>
        <p:blipFill rotWithShape="1">
          <a:blip r:embed="rId2">
            <a:alphaModFix/>
          </a:blip>
          <a:srcRect b="0" l="0" r="0" t="0"/>
          <a:stretch/>
        </p:blipFill>
        <p:spPr>
          <a:xfrm>
            <a:off x="4876800" y="723900"/>
            <a:ext cx="8039099" cy="4524374"/>
          </a:xfrm>
          <a:prstGeom prst="rect">
            <a:avLst/>
          </a:prstGeom>
          <a:noFill/>
          <a:ln>
            <a:noFill/>
          </a:ln>
        </p:spPr>
      </p:pic>
      <p:pic>
        <p:nvPicPr>
          <p:cNvPr id="13" name="Google Shape;13;p18"/>
          <p:cNvPicPr preferRelativeResize="0"/>
          <p:nvPr/>
        </p:nvPicPr>
        <p:blipFill rotWithShape="1">
          <a:blip r:embed="rId3">
            <a:alphaModFix/>
          </a:blip>
          <a:srcRect b="0" l="0" r="0" t="0"/>
          <a:stretch/>
        </p:blipFill>
        <p:spPr>
          <a:xfrm>
            <a:off x="451137" y="8007589"/>
            <a:ext cx="581024" cy="581024"/>
          </a:xfrm>
          <a:prstGeom prst="rect">
            <a:avLst/>
          </a:prstGeom>
          <a:noFill/>
          <a:ln>
            <a:noFill/>
          </a:ln>
        </p:spPr>
      </p:pic>
      <p:pic>
        <p:nvPicPr>
          <p:cNvPr id="14" name="Google Shape;14;p18"/>
          <p:cNvPicPr preferRelativeResize="0"/>
          <p:nvPr/>
        </p:nvPicPr>
        <p:blipFill rotWithShape="1">
          <a:blip r:embed="rId3">
            <a:alphaModFix/>
          </a:blip>
          <a:srcRect b="0" l="0" r="0" t="0"/>
          <a:stretch/>
        </p:blipFill>
        <p:spPr>
          <a:xfrm>
            <a:off x="451137" y="7355968"/>
            <a:ext cx="581024" cy="581024"/>
          </a:xfrm>
          <a:prstGeom prst="rect">
            <a:avLst/>
          </a:prstGeom>
          <a:noFill/>
          <a:ln>
            <a:noFill/>
          </a:ln>
        </p:spPr>
      </p:pic>
      <p:pic>
        <p:nvPicPr>
          <p:cNvPr id="15" name="Google Shape;15;p18"/>
          <p:cNvPicPr preferRelativeResize="0"/>
          <p:nvPr/>
        </p:nvPicPr>
        <p:blipFill rotWithShape="1">
          <a:blip r:embed="rId3">
            <a:alphaModFix/>
          </a:blip>
          <a:srcRect b="0" l="0" r="0" t="0"/>
          <a:stretch/>
        </p:blipFill>
        <p:spPr>
          <a:xfrm>
            <a:off x="451137" y="6710436"/>
            <a:ext cx="581024" cy="581024"/>
          </a:xfrm>
          <a:prstGeom prst="rect">
            <a:avLst/>
          </a:prstGeom>
          <a:noFill/>
          <a:ln>
            <a:noFill/>
          </a:ln>
        </p:spPr>
      </p:pic>
      <p:sp>
        <p:nvSpPr>
          <p:cNvPr id="16" name="Google Shape;16;p18"/>
          <p:cNvSpPr txBox="1"/>
          <p:nvPr/>
        </p:nvSpPr>
        <p:spPr>
          <a:xfrm>
            <a:off x="8881981" y="4530662"/>
            <a:ext cx="2093595" cy="410209"/>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7" name="Google Shape;17;p18"/>
          <p:cNvSpPr txBox="1"/>
          <p:nvPr/>
        </p:nvSpPr>
        <p:spPr>
          <a:xfrm>
            <a:off x="4343400" y="9334500"/>
            <a:ext cx="12801600" cy="505523"/>
          </a:xfrm>
          <a:prstGeom prst="rect">
            <a:avLst/>
          </a:prstGeom>
          <a:noFill/>
          <a:ln>
            <a:noFill/>
          </a:ln>
        </p:spPr>
        <p:txBody>
          <a:bodyPr anchorCtr="0" anchor="t" bIns="45700" lIns="91425" spcFirstLastPara="1" rIns="91425" wrap="square" tIns="45700">
            <a:spAutoFit/>
          </a:bodyPr>
          <a:lstStyle/>
          <a:p>
            <a:pPr indent="0" lvl="0" marL="12700" marR="0" rtl="0" algn="just">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0"/>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AB79D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 name="Google Shape;21;p20"/>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pic>
        <p:nvPicPr>
          <p:cNvPr id="22" name="Google Shape;22;p20"/>
          <p:cNvPicPr preferRelativeResize="0"/>
          <p:nvPr/>
        </p:nvPicPr>
        <p:blipFill rotWithShape="1">
          <a:blip r:embed="rId2">
            <a:alphaModFix/>
          </a:blip>
          <a:srcRect b="0" l="0" r="0" t="0"/>
          <a:stretch/>
        </p:blipFill>
        <p:spPr>
          <a:xfrm>
            <a:off x="14325600" y="190500"/>
            <a:ext cx="3789133" cy="2194867"/>
          </a:xfrm>
          <a:prstGeom prst="rect">
            <a:avLst/>
          </a:prstGeom>
          <a:noFill/>
          <a:ln>
            <a:noFill/>
          </a:ln>
        </p:spPr>
      </p:pic>
      <p:sp>
        <p:nvSpPr>
          <p:cNvPr id="23" name="Google Shape;23;p20"/>
          <p:cNvSpPr txBox="1"/>
          <p:nvPr/>
        </p:nvSpPr>
        <p:spPr>
          <a:xfrm>
            <a:off x="4343400" y="9334500"/>
            <a:ext cx="12801600" cy="505523"/>
          </a:xfrm>
          <a:prstGeom prst="rect">
            <a:avLst/>
          </a:prstGeom>
          <a:noFill/>
          <a:ln>
            <a:noFill/>
          </a:ln>
        </p:spPr>
        <p:txBody>
          <a:bodyPr anchorCtr="0" anchor="t" bIns="45700" lIns="91425" spcFirstLastPara="1" rIns="91425" wrap="square" tIns="45700">
            <a:spAutoFit/>
          </a:bodyPr>
          <a:lstStyle/>
          <a:p>
            <a:pPr indent="0" lvl="0" marL="12700" marR="0" rtl="0" algn="just">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3"/>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AB79D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5" name="Google Shape;95;p23"/>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pic>
        <p:nvPicPr>
          <p:cNvPr id="96" name="Google Shape;96;p23"/>
          <p:cNvPicPr preferRelativeResize="0"/>
          <p:nvPr/>
        </p:nvPicPr>
        <p:blipFill rotWithShape="1">
          <a:blip r:embed="rId2">
            <a:alphaModFix/>
          </a:blip>
          <a:srcRect b="0" l="0" r="0" t="0"/>
          <a:stretch/>
        </p:blipFill>
        <p:spPr>
          <a:xfrm>
            <a:off x="14325600" y="190500"/>
            <a:ext cx="3789133" cy="2194867"/>
          </a:xfrm>
          <a:prstGeom prst="rect">
            <a:avLst/>
          </a:prstGeom>
          <a:noFill/>
          <a:ln>
            <a:noFill/>
          </a:ln>
        </p:spPr>
      </p:pic>
      <p:pic>
        <p:nvPicPr>
          <p:cNvPr id="97" name="Google Shape;97;p23"/>
          <p:cNvPicPr preferRelativeResize="0"/>
          <p:nvPr/>
        </p:nvPicPr>
        <p:blipFill rotWithShape="1">
          <a:blip r:embed="rId3">
            <a:alphaModFix/>
          </a:blip>
          <a:srcRect b="0" l="0" r="0" t="0"/>
          <a:stretch/>
        </p:blipFill>
        <p:spPr>
          <a:xfrm>
            <a:off x="451137" y="8007589"/>
            <a:ext cx="581024" cy="581024"/>
          </a:xfrm>
          <a:prstGeom prst="rect">
            <a:avLst/>
          </a:prstGeom>
          <a:noFill/>
          <a:ln>
            <a:noFill/>
          </a:ln>
        </p:spPr>
      </p:pic>
      <p:pic>
        <p:nvPicPr>
          <p:cNvPr id="98" name="Google Shape;98;p23"/>
          <p:cNvPicPr preferRelativeResize="0"/>
          <p:nvPr/>
        </p:nvPicPr>
        <p:blipFill rotWithShape="1">
          <a:blip r:embed="rId3">
            <a:alphaModFix/>
          </a:blip>
          <a:srcRect b="0" l="0" r="0" t="0"/>
          <a:stretch/>
        </p:blipFill>
        <p:spPr>
          <a:xfrm>
            <a:off x="451137" y="7355968"/>
            <a:ext cx="581024" cy="581024"/>
          </a:xfrm>
          <a:prstGeom prst="rect">
            <a:avLst/>
          </a:prstGeom>
          <a:noFill/>
          <a:ln>
            <a:noFill/>
          </a:ln>
        </p:spPr>
      </p:pic>
      <p:pic>
        <p:nvPicPr>
          <p:cNvPr id="99" name="Google Shape;99;p23"/>
          <p:cNvPicPr preferRelativeResize="0"/>
          <p:nvPr/>
        </p:nvPicPr>
        <p:blipFill rotWithShape="1">
          <a:blip r:embed="rId3">
            <a:alphaModFix/>
          </a:blip>
          <a:srcRect b="0" l="0" r="0" t="0"/>
          <a:stretch/>
        </p:blipFill>
        <p:spPr>
          <a:xfrm>
            <a:off x="451137" y="6710436"/>
            <a:ext cx="581024" cy="581024"/>
          </a:xfrm>
          <a:prstGeom prst="rect">
            <a:avLst/>
          </a:prstGeom>
          <a:noFill/>
          <a:ln>
            <a:noFill/>
          </a:ln>
        </p:spPr>
      </p:pic>
      <p:sp>
        <p:nvSpPr>
          <p:cNvPr id="100" name="Google Shape;100;p23"/>
          <p:cNvSpPr txBox="1"/>
          <p:nvPr/>
        </p:nvSpPr>
        <p:spPr>
          <a:xfrm>
            <a:off x="4343400" y="9334500"/>
            <a:ext cx="12801600" cy="505523"/>
          </a:xfrm>
          <a:prstGeom prst="rect">
            <a:avLst/>
          </a:prstGeom>
          <a:noFill/>
          <a:ln>
            <a:noFill/>
          </a:ln>
        </p:spPr>
        <p:txBody>
          <a:bodyPr anchorCtr="0" anchor="t" bIns="45700" lIns="91425" spcFirstLastPara="1" rIns="91425" wrap="square" tIns="45700">
            <a:spAutoFit/>
          </a:bodyPr>
          <a:lstStyle/>
          <a:p>
            <a:pPr indent="0" lvl="0" marL="12700" marR="0" rtl="0" algn="just">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6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jpg"/><Relationship Id="rId9" Type="http://schemas.openxmlformats.org/officeDocument/2006/relationships/image" Target="../media/image19.jp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6.jp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15.png"/><Relationship Id="rId7" Type="http://schemas.openxmlformats.org/officeDocument/2006/relationships/image" Target="../media/image12.jp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b="0" l="0" r="0" t="0"/>
          <a:stretch/>
        </p:blipFill>
        <p:spPr>
          <a:xfrm>
            <a:off x="451137" y="8007589"/>
            <a:ext cx="581024" cy="581024"/>
          </a:xfrm>
          <a:prstGeom prst="rect">
            <a:avLst/>
          </a:prstGeom>
          <a:noFill/>
          <a:ln>
            <a:noFill/>
          </a:ln>
        </p:spPr>
      </p:pic>
      <p:pic>
        <p:nvPicPr>
          <p:cNvPr id="107" name="Google Shape;107;p1"/>
          <p:cNvPicPr preferRelativeResize="0"/>
          <p:nvPr/>
        </p:nvPicPr>
        <p:blipFill rotWithShape="1">
          <a:blip r:embed="rId3">
            <a:alphaModFix/>
          </a:blip>
          <a:srcRect b="0" l="0" r="0" t="0"/>
          <a:stretch/>
        </p:blipFill>
        <p:spPr>
          <a:xfrm>
            <a:off x="451137" y="7355968"/>
            <a:ext cx="581024" cy="581024"/>
          </a:xfrm>
          <a:prstGeom prst="rect">
            <a:avLst/>
          </a:prstGeom>
          <a:noFill/>
          <a:ln>
            <a:noFill/>
          </a:ln>
        </p:spPr>
      </p:pic>
      <p:pic>
        <p:nvPicPr>
          <p:cNvPr id="108" name="Google Shape;108;p1"/>
          <p:cNvPicPr preferRelativeResize="0"/>
          <p:nvPr/>
        </p:nvPicPr>
        <p:blipFill rotWithShape="1">
          <a:blip r:embed="rId3">
            <a:alphaModFix/>
          </a:blip>
          <a:srcRect b="0" l="0" r="0" t="0"/>
          <a:stretch/>
        </p:blipFill>
        <p:spPr>
          <a:xfrm>
            <a:off x="451137" y="6710436"/>
            <a:ext cx="581024" cy="581024"/>
          </a:xfrm>
          <a:prstGeom prst="rect">
            <a:avLst/>
          </a:prstGeom>
          <a:noFill/>
          <a:ln>
            <a:noFill/>
          </a:ln>
        </p:spPr>
      </p:pic>
      <p:sp>
        <p:nvSpPr>
          <p:cNvPr id="109" name="Google Shape;109;p1"/>
          <p:cNvSpPr txBox="1"/>
          <p:nvPr/>
        </p:nvSpPr>
        <p:spPr>
          <a:xfrm>
            <a:off x="3238500" y="5448300"/>
            <a:ext cx="11811000" cy="2149306"/>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ECONOMIA DE PARTAJARE</a:t>
            </a:r>
            <a:endParaRPr/>
          </a:p>
          <a:p>
            <a:pPr indent="0" lvl="0" marL="12700" marR="0" rtl="0" algn="ctr">
              <a:lnSpc>
                <a:spcPct val="100000"/>
              </a:lnSpc>
              <a:spcBef>
                <a:spcPts val="100"/>
              </a:spcBef>
              <a:spcAft>
                <a:spcPts val="0"/>
              </a:spcAft>
              <a:buNone/>
            </a:pPr>
            <a:r>
              <a:t/>
            </a:r>
            <a:endParaRPr b="1" sz="44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rPr lang="en-US" sz="4400">
                <a:solidFill>
                  <a:schemeClr val="dk1"/>
                </a:solidFill>
                <a:latin typeface="Calibri"/>
                <a:ea typeface="Calibri"/>
                <a:cs typeface="Calibri"/>
                <a:sym typeface="Calibri"/>
              </a:rPr>
              <a:t>Partener: IDP</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nvSpPr>
        <p:spPr>
          <a:xfrm>
            <a:off x="620973" y="571500"/>
            <a:ext cx="1393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2. Cum sa incepi o afacere in economia de partajare– </a:t>
            </a:r>
            <a:r>
              <a:rPr b="1" i="1" lang="en-US" sz="3600">
                <a:solidFill>
                  <a:srgbClr val="FD4FB4"/>
                </a:solidFill>
                <a:latin typeface="Calibri"/>
                <a:ea typeface="Calibri"/>
                <a:cs typeface="Calibri"/>
                <a:sym typeface="Calibri"/>
              </a:rPr>
              <a:t>Ideea de afacere</a:t>
            </a:r>
            <a:endParaRPr b="1" i="1" sz="3600">
              <a:solidFill>
                <a:srgbClr val="FD4FB4"/>
              </a:solidFill>
              <a:latin typeface="Calibri"/>
              <a:ea typeface="Calibri"/>
              <a:cs typeface="Calibri"/>
              <a:sym typeface="Calibri"/>
            </a:endParaRPr>
          </a:p>
        </p:txBody>
      </p:sp>
      <p:sp>
        <p:nvSpPr>
          <p:cNvPr id="229" name="Google Shape;229;p10"/>
          <p:cNvSpPr txBox="1"/>
          <p:nvPr/>
        </p:nvSpPr>
        <p:spPr>
          <a:xfrm>
            <a:off x="685800" y="1790700"/>
            <a:ext cx="16840200"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Pentru a lansa o afacere în economia de partajare, este important să:</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„Ia-ți timp să cauți </a:t>
            </a:r>
            <a:r>
              <a:rPr b="1" lang="en-US" sz="2400">
                <a:solidFill>
                  <a:schemeClr val="dk1"/>
                </a:solidFill>
                <a:latin typeface="Calibri"/>
                <a:ea typeface="Calibri"/>
                <a:cs typeface="Calibri"/>
                <a:sym typeface="Calibri"/>
              </a:rPr>
              <a:t>probleme reale care au nevoie de soluții reale</a:t>
            </a:r>
            <a:r>
              <a:rPr lang="en-US" sz="2400">
                <a:solidFill>
                  <a:schemeClr val="dk1"/>
                </a:solidFill>
                <a:latin typeface="Calibri"/>
                <a:ea typeface="Calibri"/>
                <a:cs typeface="Calibri"/>
                <a:sym typeface="Calibri"/>
              </a:rPr>
              <a:t>, probleme care pot fi cel mai bine rezolvate de comunitățile înseși.” Partajarea este bună (Buczynski, 2013)</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Pentru a te inspira, acestea sunt câteva idei de afaceri potențiale care ar putea fi ajustate la un anumit grup țintă sau la un context local.</a:t>
            </a:r>
            <a:endParaRPr sz="2400">
              <a:solidFill>
                <a:srgbClr val="000000"/>
              </a:solidFill>
              <a:latin typeface="Calibri"/>
              <a:ea typeface="Calibri"/>
              <a:cs typeface="Calibri"/>
              <a:sym typeface="Calibri"/>
            </a:endParaRPr>
          </a:p>
        </p:txBody>
      </p:sp>
      <p:graphicFrame>
        <p:nvGraphicFramePr>
          <p:cNvPr id="230" name="Google Shape;230;p10"/>
          <p:cNvGraphicFramePr/>
          <p:nvPr/>
        </p:nvGraphicFramePr>
        <p:xfrm>
          <a:off x="1981200" y="4381500"/>
          <a:ext cx="3000000" cy="3000000"/>
        </p:xfrm>
        <a:graphic>
          <a:graphicData uri="http://schemas.openxmlformats.org/drawingml/2006/table">
            <a:tbl>
              <a:tblPr bandRow="1" firstRow="1">
                <a:noFill/>
                <a:tableStyleId>{1F226BCE-E4A8-4657-89FD-BD2D58A85BDB}</a:tableStyleId>
              </a:tblPr>
              <a:tblGrid>
                <a:gridCol w="5410200"/>
                <a:gridCol w="10134600"/>
              </a:tblGrid>
              <a:tr h="4191000">
                <a:tc>
                  <a:txBody>
                    <a:bodyPr/>
                    <a:lstStyle/>
                    <a:p>
                      <a:pPr indent="-457200" lvl="0" marL="457200" marR="0" rtl="0" algn="l">
                        <a:spcBef>
                          <a:spcPts val="0"/>
                        </a:spcBef>
                        <a:spcAft>
                          <a:spcPts val="0"/>
                        </a:spcAft>
                        <a:buClr>
                          <a:srgbClr val="000000"/>
                        </a:buClr>
                        <a:buSzPts val="2400"/>
                        <a:buFont typeface="Arial"/>
                        <a:buChar char="•"/>
                      </a:pPr>
                      <a:r>
                        <a:rPr b="0" lang="en-US" sz="2400">
                          <a:solidFill>
                            <a:srgbClr val="000000"/>
                          </a:solidFill>
                        </a:rPr>
                        <a:t>Cumpără, vinde și schimbă</a:t>
                      </a:r>
                      <a:endParaRPr b="0" sz="2400">
                        <a:solidFill>
                          <a:srgbClr val="000000"/>
                        </a:solidFill>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Platforme de închiriere de spații de parcare</a:t>
                      </a:r>
                      <a:endParaRPr b="0" sz="2400">
                        <a:solidFill>
                          <a:srgbClr val="000000"/>
                        </a:solidFill>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Platforme de partajare a educației</a:t>
                      </a:r>
                      <a:endParaRPr b="0" sz="2400">
                        <a:solidFill>
                          <a:srgbClr val="000000"/>
                        </a:solidFill>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Mâncarea socială</a:t>
                      </a:r>
                      <a:endParaRPr b="0" sz="2400">
                        <a:solidFill>
                          <a:srgbClr val="000000"/>
                        </a:solidFill>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Livrare de alimente, economisire de alimente</a:t>
                      </a:r>
                      <a:endParaRPr b="0" sz="2400">
                        <a:solidFill>
                          <a:srgbClr val="000000"/>
                        </a:solidFill>
                      </a:endParaRPr>
                    </a:p>
                  </a:txBody>
                  <a:tcPr marT="45725" marB="45725" marR="91450" marL="91450" anchor="ctr">
                    <a:lnL cap="flat" cmpd="sng" w="12700">
                      <a:solidFill>
                        <a:srgbClr val="AC7BDC"/>
                      </a:solidFill>
                      <a:prstDash val="solid"/>
                      <a:round/>
                      <a:headEnd len="sm" w="sm" type="none"/>
                      <a:tailEnd len="sm" w="sm" type="none"/>
                    </a:lnL>
                    <a:lnT cap="flat" cmpd="sng" w="12700">
                      <a:solidFill>
                        <a:srgbClr val="AC7BDC"/>
                      </a:solidFill>
                      <a:prstDash val="solid"/>
                      <a:round/>
                      <a:headEnd len="sm" w="sm" type="none"/>
                      <a:tailEnd len="sm" w="sm" type="none"/>
                    </a:lnT>
                    <a:lnB cap="flat" cmpd="sng" w="12700">
                      <a:solidFill>
                        <a:srgbClr val="AC7BDC"/>
                      </a:solidFill>
                      <a:prstDash val="solid"/>
                      <a:round/>
                      <a:headEnd len="sm" w="sm" type="none"/>
                      <a:tailEnd len="sm" w="sm" type="none"/>
                    </a:lnB>
                  </a:tcPr>
                </a:tc>
                <a:tc>
                  <a:txBody>
                    <a:bodyPr/>
                    <a:lstStyle/>
                    <a:p>
                      <a:pPr indent="-457200" lvl="0" marL="457200" marR="0" rtl="0" algn="l">
                        <a:spcBef>
                          <a:spcPts val="0"/>
                        </a:spcBef>
                        <a:spcAft>
                          <a:spcPts val="0"/>
                        </a:spcAft>
                        <a:buClr>
                          <a:srgbClr val="000000"/>
                        </a:buClr>
                        <a:buSzPts val="2400"/>
                        <a:buFont typeface="Arial"/>
                        <a:buChar char="•"/>
                      </a:pPr>
                      <a:r>
                        <a:rPr b="0" lang="en-US" sz="2400">
                          <a:solidFill>
                            <a:srgbClr val="000000"/>
                          </a:solidFill>
                        </a:rPr>
                        <a:t>Servicii de împrumut de tehnologie </a:t>
                      </a:r>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Închiriere bijuterii</a:t>
                      </a:r>
                      <a:endParaRPr b="0" sz="2400">
                        <a:solidFill>
                          <a:srgbClr val="000000"/>
                        </a:solidFill>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Folosirea in comun a masinilor</a:t>
                      </a:r>
                      <a:endParaRPr b="0" sz="2400">
                        <a:solidFill>
                          <a:srgbClr val="000000"/>
                        </a:solidFill>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Hub de activități creative / de afaceri, platforme de co-working</a:t>
                      </a:r>
                      <a:endParaRPr/>
                    </a:p>
                    <a:p>
                      <a:pPr indent="-304800" lvl="0" marL="457200" marR="0" rtl="0" algn="l">
                        <a:spcBef>
                          <a:spcPts val="0"/>
                        </a:spcBef>
                        <a:spcAft>
                          <a:spcPts val="0"/>
                        </a:spcAft>
                        <a:buSzPts val="2400"/>
                        <a:buFont typeface="Arial"/>
                        <a:buNone/>
                      </a:pPr>
                      <a:r>
                        <a:t/>
                      </a:r>
                      <a:endParaRPr b="0" sz="2400">
                        <a:solidFill>
                          <a:srgbClr val="000000"/>
                        </a:solidFill>
                      </a:endParaRPr>
                    </a:p>
                    <a:p>
                      <a:pPr indent="-457200" lvl="0" marL="457200" marR="0" rtl="0" algn="l">
                        <a:spcBef>
                          <a:spcPts val="0"/>
                        </a:spcBef>
                        <a:spcAft>
                          <a:spcPts val="0"/>
                        </a:spcAft>
                        <a:buClr>
                          <a:srgbClr val="000000"/>
                        </a:buClr>
                        <a:buSzPts val="2400"/>
                        <a:buFont typeface="Arial"/>
                        <a:buChar char="•"/>
                      </a:pPr>
                      <a:r>
                        <a:rPr b="0" lang="en-US" sz="2400">
                          <a:solidFill>
                            <a:srgbClr val="000000"/>
                          </a:solidFill>
                        </a:rPr>
                        <a:t>Platformă de liber profesionisti</a:t>
                      </a:r>
                      <a:endParaRPr b="0" sz="2400">
                        <a:solidFill>
                          <a:srgbClr val="000000"/>
                        </a:solidFill>
                      </a:endParaRPr>
                    </a:p>
                  </a:txBody>
                  <a:tcPr marT="45725" marB="45725" marR="91450" marL="91450" anchor="ctr">
                    <a:lnR cap="flat" cmpd="sng" w="12700">
                      <a:solidFill>
                        <a:srgbClr val="AC7BDC"/>
                      </a:solidFill>
                      <a:prstDash val="solid"/>
                      <a:round/>
                      <a:headEnd len="sm" w="sm" type="none"/>
                      <a:tailEnd len="sm" w="sm" type="none"/>
                    </a:lnR>
                    <a:lnT cap="flat" cmpd="sng" w="12700">
                      <a:solidFill>
                        <a:srgbClr val="AC7BDC"/>
                      </a:solidFill>
                      <a:prstDash val="solid"/>
                      <a:round/>
                      <a:headEnd len="sm" w="sm" type="none"/>
                      <a:tailEnd len="sm" w="sm" type="none"/>
                    </a:lnT>
                    <a:lnB cap="flat" cmpd="sng" w="12700">
                      <a:solidFill>
                        <a:srgbClr val="AC7BDC"/>
                      </a:solidFill>
                      <a:prstDash val="solid"/>
                      <a:round/>
                      <a:headEnd len="sm" w="sm" type="none"/>
                      <a:tailEnd len="sm" w="sm" type="none"/>
                    </a:lnB>
                  </a:tcPr>
                </a:tc>
              </a:tr>
            </a:tbl>
          </a:graphicData>
        </a:graphic>
      </p:graphicFrame>
      <p:pic>
        <p:nvPicPr>
          <p:cNvPr id="231" name="Google Shape;231;p10"/>
          <p:cNvPicPr preferRelativeResize="0"/>
          <p:nvPr/>
        </p:nvPicPr>
        <p:blipFill rotWithShape="1">
          <a:blip r:embed="rId3">
            <a:alphaModFix/>
          </a:blip>
          <a:srcRect b="0" l="0" r="0" t="0"/>
          <a:stretch/>
        </p:blipFill>
        <p:spPr>
          <a:xfrm rot="9110266">
            <a:off x="16197675" y="4388111"/>
            <a:ext cx="1711538" cy="1711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nvSpPr>
        <p:spPr>
          <a:xfrm>
            <a:off x="620973" y="571500"/>
            <a:ext cx="1393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2. Cum sa incepi o afacere in Economia de partajare–  </a:t>
            </a:r>
            <a:r>
              <a:rPr b="1" i="1" lang="en-US" sz="3600">
                <a:solidFill>
                  <a:srgbClr val="FD4FB4"/>
                </a:solidFill>
                <a:latin typeface="Calibri"/>
                <a:ea typeface="Calibri"/>
                <a:cs typeface="Calibri"/>
                <a:sym typeface="Calibri"/>
              </a:rPr>
              <a:t>Cum sa Incepi</a:t>
            </a:r>
            <a:endParaRPr b="1" i="1" sz="3600">
              <a:solidFill>
                <a:srgbClr val="FD4FB4"/>
              </a:solidFill>
              <a:latin typeface="Calibri"/>
              <a:ea typeface="Calibri"/>
              <a:cs typeface="Calibri"/>
              <a:sym typeface="Calibri"/>
            </a:endParaRPr>
          </a:p>
        </p:txBody>
      </p:sp>
      <p:sp>
        <p:nvSpPr>
          <p:cNvPr id="237" name="Google Shape;237;p11"/>
          <p:cNvSpPr txBox="1"/>
          <p:nvPr/>
        </p:nvSpPr>
        <p:spPr>
          <a:xfrm>
            <a:off x="685800" y="1790700"/>
            <a:ext cx="16840200" cy="4524315"/>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În primul rând, fa cercetări de birou pentru a afla „problemele reale care necesită soluții reale”.</a:t>
            </a:r>
            <a:endParaRPr/>
          </a:p>
          <a:p>
            <a:pPr indent="-304800" lvl="0" marL="45720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După identificarea ideii de afaceri, pe baza experienței tale si a rezultatelor cercetării de birou,</a:t>
            </a:r>
            <a:r>
              <a:rPr b="1" lang="en-US" sz="2400">
                <a:solidFill>
                  <a:schemeClr val="dk1"/>
                </a:solidFill>
                <a:latin typeface="Calibri"/>
                <a:ea typeface="Calibri"/>
                <a:cs typeface="Calibri"/>
                <a:sym typeface="Calibri"/>
              </a:rPr>
              <a:t>testeaza- ti si valideaza- ti ideea</a:t>
            </a:r>
            <a:endParaRPr b="1" sz="2400">
              <a:solidFill>
                <a:schemeClr val="dk1"/>
              </a:solidFill>
              <a:latin typeface="Calibri"/>
              <a:ea typeface="Calibri"/>
              <a:cs typeface="Calibri"/>
              <a:sym typeface="Calibri"/>
            </a:endParaRPr>
          </a:p>
          <a:p>
            <a:pPr indent="-304800" lvl="0" marL="45720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Exemplu:</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Fondatorul Food Sharing App OLIO (vezi cele mai bune practici ale acestui modul), și-a validat ideea pe un grup WhatsApp, fiind o soluție rapidă și ieftină. Ea a implicat un grup mic de oameni care locuiau aproape unul de altul și le-a cerut timp de 2 săptămâni să adauge orice surplus de alimente pe care îl aveau în grup. Rezultatul și feedback-ul au fost pozitive și ideea a fost lansată.</a:t>
            </a:r>
            <a:endParaRPr/>
          </a:p>
          <a:p>
            <a:pPr indent="-304800" lvl="0" marL="457200" marR="0" rtl="0" algn="just">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 Odată validată, </a:t>
            </a:r>
            <a:r>
              <a:rPr b="1" lang="en-US" sz="2400">
                <a:solidFill>
                  <a:schemeClr val="dk1"/>
                </a:solidFill>
                <a:latin typeface="Calibri"/>
                <a:ea typeface="Calibri"/>
                <a:cs typeface="Calibri"/>
                <a:sym typeface="Calibri"/>
              </a:rPr>
              <a:t>gaseste investitori </a:t>
            </a:r>
            <a:r>
              <a:rPr lang="en-US" sz="2400">
                <a:solidFill>
                  <a:schemeClr val="dk1"/>
                </a:solidFill>
                <a:latin typeface="Calibri"/>
                <a:ea typeface="Calibri"/>
                <a:cs typeface="Calibri"/>
                <a:sym typeface="Calibri"/>
              </a:rPr>
              <a:t>care doresc să iti susțină ideea.</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Dacă nu ai abilitățile tehnice pentru a proiecta o platformă, angajeaza o agenție de dezvoltare sau dezvoltatori profesioniști</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(ia în considerare aceste costuri atunci când planifici bugetul inițial)</a:t>
            </a:r>
            <a:endParaRPr/>
          </a:p>
        </p:txBody>
      </p:sp>
      <p:sp>
        <p:nvSpPr>
          <p:cNvPr id="238" name="Google Shape;238;p11"/>
          <p:cNvSpPr/>
          <p:nvPr/>
        </p:nvSpPr>
        <p:spPr>
          <a:xfrm>
            <a:off x="1435100" y="6674703"/>
            <a:ext cx="106807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4. Inainte de lansarea oficială a produsului, ar trebui lansată o versiune minimă viabilă a platformei, astfel încât să se colecteze feedback-uri de la primii utilizatori.</a:t>
            </a:r>
            <a:endParaRPr/>
          </a:p>
        </p:txBody>
      </p:sp>
      <p:sp>
        <p:nvSpPr>
          <p:cNvPr id="239" name="Google Shape;239;p11"/>
          <p:cNvSpPr/>
          <p:nvPr/>
        </p:nvSpPr>
        <p:spPr>
          <a:xfrm>
            <a:off x="1435100" y="7806035"/>
            <a:ext cx="15925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5. După ajustarea fină pe baza recenziilor primite, afacerea este pregătită să înceapă.</a:t>
            </a:r>
            <a:endParaRPr/>
          </a:p>
        </p:txBody>
      </p:sp>
      <p:pic>
        <p:nvPicPr>
          <p:cNvPr id="240" name="Google Shape;240;p11"/>
          <p:cNvPicPr preferRelativeResize="0"/>
          <p:nvPr/>
        </p:nvPicPr>
        <p:blipFill rotWithShape="1">
          <a:blip r:embed="rId3">
            <a:alphaModFix/>
          </a:blip>
          <a:srcRect b="0" l="0" r="0" t="0"/>
          <a:stretch/>
        </p:blipFill>
        <p:spPr>
          <a:xfrm>
            <a:off x="13335000" y="6068794"/>
            <a:ext cx="4847167" cy="2726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2"/>
          <p:cNvSpPr txBox="1"/>
          <p:nvPr/>
        </p:nvSpPr>
        <p:spPr>
          <a:xfrm>
            <a:off x="620973" y="571500"/>
            <a:ext cx="1393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2. Cum sa incepi o afacere in economia partajata– </a:t>
            </a:r>
            <a:r>
              <a:rPr b="1" i="1" lang="en-US" sz="3600">
                <a:solidFill>
                  <a:srgbClr val="FD4FB4"/>
                </a:solidFill>
                <a:latin typeface="Calibri"/>
                <a:ea typeface="Calibri"/>
                <a:cs typeface="Calibri"/>
                <a:sym typeface="Calibri"/>
              </a:rPr>
              <a:t>Cererea si Oferta</a:t>
            </a:r>
            <a:endParaRPr b="1" i="1" sz="3600">
              <a:solidFill>
                <a:srgbClr val="FD4FB4"/>
              </a:solidFill>
              <a:latin typeface="Calibri"/>
              <a:ea typeface="Calibri"/>
              <a:cs typeface="Calibri"/>
              <a:sym typeface="Calibri"/>
            </a:endParaRPr>
          </a:p>
        </p:txBody>
      </p:sp>
      <p:sp>
        <p:nvSpPr>
          <p:cNvPr id="246" name="Google Shape;246;p12"/>
          <p:cNvSpPr/>
          <p:nvPr/>
        </p:nvSpPr>
        <p:spPr>
          <a:xfrm>
            <a:off x="1727200" y="5880200"/>
            <a:ext cx="17297400" cy="12926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600">
                <a:solidFill>
                  <a:srgbClr val="000000"/>
                </a:solidFill>
                <a:latin typeface="Calibri"/>
                <a:ea typeface="Calibri"/>
                <a:cs typeface="Calibri"/>
                <a:sym typeface="Calibri"/>
              </a:rPr>
              <a:t>Cum echilibrezi cererea și oferta în economia colaborativă?</a:t>
            </a:r>
            <a:endParaRPr/>
          </a:p>
          <a:p>
            <a:pPr indent="0" lvl="0" marL="0" marR="0" rtl="0" algn="just">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600">
                <a:solidFill>
                  <a:srgbClr val="000000"/>
                </a:solidFill>
                <a:latin typeface="Calibri"/>
                <a:ea typeface="Calibri"/>
                <a:cs typeface="Calibri"/>
                <a:sym typeface="Calibri"/>
              </a:rPr>
              <a:t>În timp ce firmele tradiționale pot concedia sau angaja angajați, în economia de partajare există strategii alternative</a:t>
            </a:r>
            <a:r>
              <a:rPr b="1" lang="en-US" sz="2600">
                <a:solidFill>
                  <a:srgbClr val="000000"/>
                </a:solidFill>
                <a:latin typeface="Calibri"/>
                <a:ea typeface="Calibri"/>
                <a:cs typeface="Calibri"/>
                <a:sym typeface="Calibri"/>
              </a:rPr>
              <a:t>:</a:t>
            </a:r>
            <a:endParaRPr sz="2600">
              <a:solidFill>
                <a:srgbClr val="000000"/>
              </a:solidFill>
              <a:latin typeface="Calibri"/>
              <a:ea typeface="Calibri"/>
              <a:cs typeface="Calibri"/>
              <a:sym typeface="Calibri"/>
            </a:endParaRPr>
          </a:p>
        </p:txBody>
      </p:sp>
      <p:graphicFrame>
        <p:nvGraphicFramePr>
          <p:cNvPr id="247" name="Google Shape;247;p12"/>
          <p:cNvGraphicFramePr/>
          <p:nvPr/>
        </p:nvGraphicFramePr>
        <p:xfrm>
          <a:off x="457200" y="2807858"/>
          <a:ext cx="3000000" cy="3000000"/>
        </p:xfrm>
        <a:graphic>
          <a:graphicData uri="http://schemas.openxmlformats.org/drawingml/2006/table">
            <a:tbl>
              <a:tblPr bandRow="1" firstRow="1">
                <a:noFill/>
                <a:tableStyleId>{1F226BCE-E4A8-4657-89FD-BD2D58A85BDB}</a:tableStyleId>
              </a:tblPr>
              <a:tblGrid>
                <a:gridCol w="7543800"/>
              </a:tblGrid>
              <a:tr h="712050">
                <a:tc>
                  <a:txBody>
                    <a:bodyPr/>
                    <a:lstStyle/>
                    <a:p>
                      <a:pPr indent="0" lvl="0" marL="0" marR="0" rtl="0" algn="ctr">
                        <a:spcBef>
                          <a:spcPts val="0"/>
                        </a:spcBef>
                        <a:spcAft>
                          <a:spcPts val="0"/>
                        </a:spcAft>
                        <a:buNone/>
                      </a:pPr>
                      <a:r>
                        <a:rPr b="1" i="0" lang="en-US" sz="2600" u="none" cap="none" strike="noStrike">
                          <a:solidFill>
                            <a:srgbClr val="FFFFFF"/>
                          </a:solidFill>
                          <a:latin typeface="Calibri"/>
                          <a:ea typeface="Calibri"/>
                          <a:cs typeface="Calibri"/>
                          <a:sym typeface="Calibri"/>
                        </a:rPr>
                        <a:t>ECONOMIA </a:t>
                      </a:r>
                      <a:r>
                        <a:rPr lang="en-US" sz="2600"/>
                        <a:t>TRADITIONALA</a:t>
                      </a:r>
                      <a:endParaRPr/>
                    </a:p>
                  </a:txBody>
                  <a:tcPr marT="45725" marB="45725" marR="91450" marL="91450" anchor="ctr">
                    <a:solidFill>
                      <a:srgbClr val="AC7BDC"/>
                    </a:solidFill>
                  </a:tcPr>
                </a:tc>
              </a:tr>
              <a:tr h="1869100">
                <a:tc>
                  <a:txBody>
                    <a:bodyPr/>
                    <a:lstStyle/>
                    <a:p>
                      <a:pPr indent="0" lvl="0" marL="0" marR="0" rtl="0" algn="ctr">
                        <a:spcBef>
                          <a:spcPts val="0"/>
                        </a:spcBef>
                        <a:spcAft>
                          <a:spcPts val="0"/>
                        </a:spcAft>
                        <a:buNone/>
                      </a:pPr>
                      <a:r>
                        <a:rPr b="0" lang="en-US" sz="2600"/>
                        <a:t>Firmele recrutează clienți și își creează propria ofertă</a:t>
                      </a:r>
                      <a:endParaRPr b="0" sz="2600"/>
                    </a:p>
                    <a:p>
                      <a:pPr indent="0" lvl="0" marL="0" marR="0" rtl="0" algn="ctr">
                        <a:spcBef>
                          <a:spcPts val="0"/>
                        </a:spcBef>
                        <a:spcAft>
                          <a:spcPts val="0"/>
                        </a:spcAft>
                        <a:buNone/>
                      </a:pPr>
                      <a:r>
                        <a:t/>
                      </a:r>
                      <a:endParaRPr b="0" sz="2600"/>
                    </a:p>
                    <a:p>
                      <a:pPr indent="0" lvl="0" marL="0" marR="0" rtl="0" algn="ctr">
                        <a:spcBef>
                          <a:spcPts val="0"/>
                        </a:spcBef>
                        <a:spcAft>
                          <a:spcPts val="0"/>
                        </a:spcAft>
                        <a:buNone/>
                      </a:pPr>
                      <a:r>
                        <a:rPr b="0" lang="en-US" sz="2600"/>
                        <a:t>Furnizorii de servicii sunt angajații companiei</a:t>
                      </a:r>
                      <a:endParaRPr b="0" sz="2600"/>
                    </a:p>
                  </a:txBody>
                  <a:tcPr marT="45725" marB="45725" marR="91450" marL="91450" anchor="ctr">
                    <a:lnL cap="flat" cmpd="sng" w="12700">
                      <a:solidFill>
                        <a:srgbClr val="AC7BDC"/>
                      </a:solidFill>
                      <a:prstDash val="solid"/>
                      <a:round/>
                      <a:headEnd len="sm" w="sm" type="none"/>
                      <a:tailEnd len="sm" w="sm" type="none"/>
                    </a:lnL>
                    <a:lnR cap="flat" cmpd="sng" w="12700">
                      <a:solidFill>
                        <a:srgbClr val="AC7BDC"/>
                      </a:solidFill>
                      <a:prstDash val="solid"/>
                      <a:round/>
                      <a:headEnd len="sm" w="sm" type="none"/>
                      <a:tailEnd len="sm" w="sm" type="none"/>
                    </a:lnR>
                    <a:lnB cap="flat" cmpd="sng" w="12700">
                      <a:solidFill>
                        <a:srgbClr val="AC7BDC"/>
                      </a:solidFill>
                      <a:prstDash val="solid"/>
                      <a:round/>
                      <a:headEnd len="sm" w="sm" type="none"/>
                      <a:tailEnd len="sm" w="sm" type="none"/>
                    </a:lnB>
                    <a:solidFill>
                      <a:srgbClr val="E5DFEC"/>
                    </a:solidFill>
                  </a:tcPr>
                </a:tc>
              </a:tr>
            </a:tbl>
          </a:graphicData>
        </a:graphic>
      </p:graphicFrame>
      <p:graphicFrame>
        <p:nvGraphicFramePr>
          <p:cNvPr id="248" name="Google Shape;248;p12"/>
          <p:cNvGraphicFramePr/>
          <p:nvPr/>
        </p:nvGraphicFramePr>
        <p:xfrm>
          <a:off x="9807056" y="2848797"/>
          <a:ext cx="3000000" cy="3000000"/>
        </p:xfrm>
        <a:graphic>
          <a:graphicData uri="http://schemas.openxmlformats.org/drawingml/2006/table">
            <a:tbl>
              <a:tblPr bandRow="1" firstRow="1">
                <a:noFill/>
                <a:tableStyleId>{1F226BCE-E4A8-4657-89FD-BD2D58A85BDB}</a:tableStyleId>
              </a:tblPr>
              <a:tblGrid>
                <a:gridCol w="7947550"/>
              </a:tblGrid>
              <a:tr h="700750">
                <a:tc>
                  <a:txBody>
                    <a:bodyPr/>
                    <a:lstStyle/>
                    <a:p>
                      <a:pPr indent="0" lvl="0" marL="0" marR="0" rtl="0" algn="ctr">
                        <a:spcBef>
                          <a:spcPts val="0"/>
                        </a:spcBef>
                        <a:spcAft>
                          <a:spcPts val="0"/>
                        </a:spcAft>
                        <a:buNone/>
                      </a:pPr>
                      <a:r>
                        <a:rPr lang="en-US" sz="2600"/>
                        <a:t> ECONOMIA DE PARTAJARE</a:t>
                      </a:r>
                      <a:endParaRPr/>
                    </a:p>
                  </a:txBody>
                  <a:tcPr marT="45725" marB="45725" marR="91450" marL="91450" anchor="ctr">
                    <a:solidFill>
                      <a:srgbClr val="AC7BDC"/>
                    </a:solidFill>
                  </a:tcPr>
                </a:tc>
              </a:tr>
              <a:tr h="1839450">
                <a:tc>
                  <a:txBody>
                    <a:bodyPr/>
                    <a:lstStyle/>
                    <a:p>
                      <a:pPr indent="0" lvl="0" marL="0" marR="0" rtl="0" algn="ctr">
                        <a:spcBef>
                          <a:spcPts val="0"/>
                        </a:spcBef>
                        <a:spcAft>
                          <a:spcPts val="0"/>
                        </a:spcAft>
                        <a:buNone/>
                      </a:pPr>
                      <a:r>
                        <a:rPr b="0" lang="en-US" sz="2600"/>
                        <a:t>Firmele recrutează atât clienți, cât și furnizori</a:t>
                      </a:r>
                      <a:endParaRPr b="0" sz="2600"/>
                    </a:p>
                    <a:p>
                      <a:pPr indent="0" lvl="0" marL="0" marR="0" rtl="0" algn="ctr">
                        <a:spcBef>
                          <a:spcPts val="0"/>
                        </a:spcBef>
                        <a:spcAft>
                          <a:spcPts val="0"/>
                        </a:spcAft>
                        <a:buNone/>
                      </a:pPr>
                      <a:r>
                        <a:t/>
                      </a:r>
                      <a:endParaRPr b="0" sz="2600"/>
                    </a:p>
                    <a:p>
                      <a:pPr indent="0" lvl="0" marL="0" marR="0" rtl="0" algn="ctr">
                        <a:spcBef>
                          <a:spcPts val="0"/>
                        </a:spcBef>
                        <a:spcAft>
                          <a:spcPts val="0"/>
                        </a:spcAft>
                        <a:buNone/>
                      </a:pPr>
                      <a:r>
                        <a:rPr b="0" lang="en-US" sz="2600"/>
                        <a:t>Furnizorii nu sunt angajați</a:t>
                      </a:r>
                      <a:endParaRPr b="0" sz="2600"/>
                    </a:p>
                  </a:txBody>
                  <a:tcPr marT="45725" marB="45725" marR="91450" marL="91450" anchor="ctr">
                    <a:lnL cap="flat" cmpd="sng" w="12700">
                      <a:solidFill>
                        <a:srgbClr val="AC7BDC"/>
                      </a:solidFill>
                      <a:prstDash val="solid"/>
                      <a:round/>
                      <a:headEnd len="sm" w="sm" type="none"/>
                      <a:tailEnd len="sm" w="sm" type="none"/>
                    </a:lnL>
                    <a:lnR cap="flat" cmpd="sng" w="12700">
                      <a:solidFill>
                        <a:srgbClr val="AC7BDC"/>
                      </a:solidFill>
                      <a:prstDash val="solid"/>
                      <a:round/>
                      <a:headEnd len="sm" w="sm" type="none"/>
                      <a:tailEnd len="sm" w="sm" type="none"/>
                    </a:lnR>
                    <a:lnB cap="flat" cmpd="sng" w="12700">
                      <a:solidFill>
                        <a:srgbClr val="AC7BDC"/>
                      </a:solidFill>
                      <a:prstDash val="solid"/>
                      <a:round/>
                      <a:headEnd len="sm" w="sm" type="none"/>
                      <a:tailEnd len="sm" w="sm" type="none"/>
                    </a:lnB>
                    <a:solidFill>
                      <a:srgbClr val="E5DFEC"/>
                    </a:solidFill>
                  </a:tcPr>
                </a:tc>
              </a:tr>
            </a:tbl>
          </a:graphicData>
        </a:graphic>
      </p:graphicFrame>
      <p:sp>
        <p:nvSpPr>
          <p:cNvPr id="249" name="Google Shape;249;p12"/>
          <p:cNvSpPr/>
          <p:nvPr/>
        </p:nvSpPr>
        <p:spPr>
          <a:xfrm>
            <a:off x="1727200" y="7257474"/>
            <a:ext cx="16535400" cy="89255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Creșterea prețurilor într-o anumită zonă atunci când cererea este ridicată printr-un algoritm specific;</a:t>
            </a:r>
            <a:endParaRPr/>
          </a:p>
          <a:p>
            <a:pPr indent="-285750" lvl="0" marL="285750" marR="0" rtl="0" algn="l">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Reducerea clienților dispuși să plătească pentru servicii și creșterea furnizorilor dispuși să servească.</a:t>
            </a:r>
            <a:endParaRPr/>
          </a:p>
        </p:txBody>
      </p:sp>
      <p:sp>
        <p:nvSpPr>
          <p:cNvPr id="250" name="Google Shape;250;p12"/>
          <p:cNvSpPr/>
          <p:nvPr/>
        </p:nvSpPr>
        <p:spPr>
          <a:xfrm>
            <a:off x="490466" y="1811520"/>
            <a:ext cx="17163386"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rgbClr val="000000"/>
                </a:solidFill>
                <a:latin typeface="Calibri"/>
                <a:ea typeface="Calibri"/>
                <a:cs typeface="Calibri"/>
                <a:sym typeface="Calibri"/>
              </a:rPr>
              <a:t>Sharing economy operates through </a:t>
            </a:r>
            <a:r>
              <a:rPr b="1" lang="en-US" sz="2600">
                <a:solidFill>
                  <a:srgbClr val="000000"/>
                </a:solidFill>
                <a:latin typeface="Calibri"/>
                <a:ea typeface="Calibri"/>
                <a:cs typeface="Calibri"/>
                <a:sym typeface="Calibri"/>
              </a:rPr>
              <a:t>two sided platforms</a:t>
            </a:r>
            <a:r>
              <a:rPr lang="en-US" sz="2600">
                <a:solidFill>
                  <a:srgbClr val="000000"/>
                </a:solidFill>
                <a:latin typeface="Calibri"/>
                <a:ea typeface="Calibri"/>
                <a:cs typeface="Calibri"/>
                <a:sym typeface="Calibri"/>
              </a:rPr>
              <a:t>, feeding both supply and demand.</a:t>
            </a:r>
            <a:endParaRPr/>
          </a:p>
        </p:txBody>
      </p:sp>
      <p:pic>
        <p:nvPicPr>
          <p:cNvPr id="251" name="Google Shape;251;p12"/>
          <p:cNvPicPr preferRelativeResize="0"/>
          <p:nvPr/>
        </p:nvPicPr>
        <p:blipFill rotWithShape="1">
          <a:blip r:embed="rId3">
            <a:alphaModFix/>
          </a:blip>
          <a:srcRect b="0" l="0" r="0" t="0"/>
          <a:stretch/>
        </p:blipFill>
        <p:spPr>
          <a:xfrm>
            <a:off x="8077200" y="2356604"/>
            <a:ext cx="1632614" cy="16326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txBox="1"/>
          <p:nvPr/>
        </p:nvSpPr>
        <p:spPr>
          <a:xfrm>
            <a:off x="620973" y="571500"/>
            <a:ext cx="1393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2. Cum sa incepi o afacere in economía de partajare– </a:t>
            </a:r>
            <a:r>
              <a:rPr b="1" i="1" lang="en-US" sz="3600">
                <a:solidFill>
                  <a:srgbClr val="FD4FB4"/>
                </a:solidFill>
                <a:latin typeface="Calibri"/>
                <a:ea typeface="Calibri"/>
                <a:cs typeface="Calibri"/>
                <a:sym typeface="Calibri"/>
              </a:rPr>
              <a:t>Externalizarea ofertei</a:t>
            </a:r>
            <a:endParaRPr b="1" i="1" sz="3600">
              <a:solidFill>
                <a:srgbClr val="FD4FB4"/>
              </a:solidFill>
              <a:latin typeface="Calibri"/>
              <a:ea typeface="Calibri"/>
              <a:cs typeface="Calibri"/>
              <a:sym typeface="Calibri"/>
            </a:endParaRPr>
          </a:p>
        </p:txBody>
      </p:sp>
      <p:sp>
        <p:nvSpPr>
          <p:cNvPr id="257" name="Google Shape;257;p13"/>
          <p:cNvSpPr/>
          <p:nvPr/>
        </p:nvSpPr>
        <p:spPr>
          <a:xfrm>
            <a:off x="10580428" y="3086100"/>
            <a:ext cx="7352636" cy="6186309"/>
          </a:xfrm>
          <a:prstGeom prst="rect">
            <a:avLst/>
          </a:prstGeom>
          <a:noFill/>
          <a:ln cap="flat" cmpd="sng" w="38100">
            <a:solidFill>
              <a:srgbClr val="AC7BD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600">
                <a:solidFill>
                  <a:schemeClr val="dk1"/>
                </a:solidFill>
                <a:latin typeface="Calibri"/>
                <a:ea typeface="Calibri"/>
                <a:cs typeface="Calibri"/>
                <a:sym typeface="Calibri"/>
              </a:rPr>
              <a:t>Pentru a stimula cererea si oferta, trebuie adoptate anumite strategii:</a:t>
            </a:r>
            <a:endParaRPr sz="26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600" u="sng">
                <a:solidFill>
                  <a:schemeClr val="dk1"/>
                </a:solidFill>
                <a:latin typeface="Calibri"/>
                <a:ea typeface="Calibri"/>
                <a:cs typeface="Calibri"/>
                <a:sym typeface="Calibri"/>
              </a:rPr>
              <a:t>Exemplu</a:t>
            </a:r>
            <a:endParaRPr sz="2600" u="sng">
              <a:solidFill>
                <a:schemeClr val="dk1"/>
              </a:solidFill>
              <a:latin typeface="Calibri"/>
              <a:ea typeface="Calibri"/>
              <a:cs typeface="Calibri"/>
              <a:sym typeface="Calibri"/>
            </a:endParaRPr>
          </a:p>
          <a:p>
            <a:pPr indent="0" lvl="0" marL="0" marR="0" rtl="0" algn="just">
              <a:spcBef>
                <a:spcPts val="0"/>
              </a:spcBef>
              <a:spcAft>
                <a:spcPts val="0"/>
              </a:spcAft>
              <a:buNone/>
            </a:pPr>
            <a:r>
              <a:rPr lang="en-US" sz="2600">
                <a:solidFill>
                  <a:schemeClr val="dk1"/>
                </a:solidFill>
                <a:latin typeface="Calibri"/>
                <a:ea typeface="Calibri"/>
                <a:cs typeface="Calibri"/>
                <a:sym typeface="Calibri"/>
              </a:rPr>
              <a:t>Un serviciu care permite proprietarilor de mașini parcate la aeroport sa închirieze mașinile lor altor călători:</a:t>
            </a:r>
            <a:endParaRPr/>
          </a:p>
          <a:p>
            <a:pPr indent="0" lvl="0" marL="0" marR="0" rtl="0" algn="just">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600">
                <a:solidFill>
                  <a:schemeClr val="dk1"/>
                </a:solidFill>
                <a:latin typeface="Calibri"/>
                <a:ea typeface="Calibri"/>
                <a:cs typeface="Calibri"/>
                <a:sym typeface="Calibri"/>
              </a:rPr>
              <a:t>Asigură chiriașii prin achiziții plătite, cum ar fi publicitatea de afișare sau agregatorii de căutare a închirierii;</a:t>
            </a:r>
            <a:endParaRPr/>
          </a:p>
          <a:p>
            <a:pPr indent="0" lvl="0" marL="0" marR="0" rtl="0" algn="just">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600">
                <a:solidFill>
                  <a:schemeClr val="dk1"/>
                </a:solidFill>
                <a:latin typeface="Calibri"/>
                <a:ea typeface="Calibri"/>
                <a:cs typeface="Calibri"/>
                <a:sym typeface="Calibri"/>
              </a:rPr>
              <a:t>Construiește oferta proprietarilor de mașini prin relații publice, oportunități de presă sau popularizare orala.</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258" name="Google Shape;258;p13"/>
          <p:cNvSpPr/>
          <p:nvPr/>
        </p:nvSpPr>
        <p:spPr>
          <a:xfrm>
            <a:off x="812136" y="1941106"/>
            <a:ext cx="1712092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În economia de partajare, </a:t>
            </a:r>
            <a:r>
              <a:rPr b="1" lang="en-US" sz="2600">
                <a:solidFill>
                  <a:schemeClr val="dk1"/>
                </a:solidFill>
                <a:latin typeface="Calibri"/>
                <a:ea typeface="Calibri"/>
                <a:cs typeface="Calibri"/>
                <a:sym typeface="Calibri"/>
              </a:rPr>
              <a:t>oferta este externalizata</a:t>
            </a:r>
            <a:r>
              <a:rPr lang="en-US" sz="2600">
                <a:solidFill>
                  <a:schemeClr val="dk1"/>
                </a:solidFill>
                <a:latin typeface="Calibri"/>
                <a:ea typeface="Calibri"/>
                <a:cs typeface="Calibri"/>
                <a:sym typeface="Calibri"/>
              </a:rPr>
              <a:t>, iar furnizorii nu sunt angajați.</a:t>
            </a:r>
            <a:endParaRPr b="1" sz="2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600">
                <a:solidFill>
                  <a:schemeClr val="dk1"/>
                </a:solidFill>
                <a:latin typeface="Calibri"/>
                <a:ea typeface="Calibri"/>
                <a:cs typeface="Calibri"/>
                <a:sym typeface="Calibri"/>
              </a:rPr>
              <a:t>Care sunt riscurile?</a:t>
            </a:r>
            <a:endParaRPr/>
          </a:p>
          <a:p>
            <a:pPr indent="-349250" lvl="0" marL="514350" marR="0" rtl="0" algn="l">
              <a:spcBef>
                <a:spcPts val="0"/>
              </a:spcBef>
              <a:spcAft>
                <a:spcPts val="0"/>
              </a:spcAft>
              <a:buClr>
                <a:schemeClr val="dk1"/>
              </a:buClr>
              <a:buSzPts val="2600"/>
              <a:buFont typeface="Calibri"/>
              <a:buNone/>
            </a:pPr>
            <a:r>
              <a:t/>
            </a:r>
            <a:endParaRPr b="1" sz="2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Mai puțin control asupra furnizorilor</a:t>
            </a:r>
            <a:endParaRPr/>
          </a:p>
          <a:p>
            <a:pPr indent="-177800" lvl="0" marL="342900" marR="0" rtl="0" algn="l">
              <a:spcBef>
                <a:spcPts val="0"/>
              </a:spcBef>
              <a:spcAft>
                <a:spcPts val="0"/>
              </a:spcAft>
              <a:buClr>
                <a:schemeClr val="dk1"/>
              </a:buClr>
              <a:buSzPts val="2600"/>
              <a:buFont typeface="Calibri"/>
              <a:buNone/>
            </a:pPr>
            <a:r>
              <a:t/>
            </a:r>
            <a:endParaRPr sz="2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Risc de servicii de calitate scăzută.</a:t>
            </a:r>
            <a:endParaRPr sz="2600">
              <a:solidFill>
                <a:schemeClr val="dk1"/>
              </a:solidFill>
              <a:latin typeface="Calibri"/>
              <a:ea typeface="Calibri"/>
              <a:cs typeface="Calibri"/>
              <a:sym typeface="Calibri"/>
            </a:endParaRPr>
          </a:p>
        </p:txBody>
      </p:sp>
      <p:sp>
        <p:nvSpPr>
          <p:cNvPr id="259" name="Google Shape;259;p13"/>
          <p:cNvSpPr/>
          <p:nvPr/>
        </p:nvSpPr>
        <p:spPr>
          <a:xfrm>
            <a:off x="990600" y="5295900"/>
            <a:ext cx="15925800" cy="21852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Cum diminuezi aceste riscuri?</a:t>
            </a:r>
            <a:endParaRPr/>
          </a:p>
          <a:p>
            <a:pPr indent="0" lvl="0" marL="0" marR="0" rtl="0" algn="l">
              <a:spcBef>
                <a:spcPts val="0"/>
              </a:spcBef>
              <a:spcAft>
                <a:spcPts val="0"/>
              </a:spcAft>
              <a:buNone/>
            </a:pPr>
            <a:r>
              <a:t/>
            </a:r>
            <a:endParaRPr b="1" sz="2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Selectarea atentă a furnizorilor (verificări de fond)</a:t>
            </a:r>
            <a:endParaRPr sz="24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Formare și examene</a:t>
            </a:r>
            <a:endParaRPr sz="24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Sistem de evaluare (eliminarea furnizorilor cu calificative  mici)</a:t>
            </a:r>
            <a:endParaRPr sz="2400">
              <a:solidFill>
                <a:schemeClr val="dk1"/>
              </a:solidFill>
              <a:latin typeface="Times New Roman"/>
              <a:ea typeface="Times New Roman"/>
              <a:cs typeface="Times New Roman"/>
              <a:sym typeface="Times New Roman"/>
            </a:endParaRPr>
          </a:p>
        </p:txBody>
      </p:sp>
      <p:cxnSp>
        <p:nvCxnSpPr>
          <p:cNvPr id="260" name="Google Shape;260;p13"/>
          <p:cNvCxnSpPr/>
          <p:nvPr/>
        </p:nvCxnSpPr>
        <p:spPr>
          <a:xfrm>
            <a:off x="2819400" y="3543300"/>
            <a:ext cx="0" cy="397609"/>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4"/>
          <p:cNvSpPr txBox="1"/>
          <p:nvPr/>
        </p:nvSpPr>
        <p:spPr>
          <a:xfrm>
            <a:off x="620973" y="571500"/>
            <a:ext cx="1393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2. Cum sa incepi o afacere in economia de partajare– </a:t>
            </a:r>
            <a:r>
              <a:rPr b="1" i="1" lang="en-US" sz="3600">
                <a:solidFill>
                  <a:srgbClr val="FD4FB4"/>
                </a:solidFill>
                <a:latin typeface="Calibri"/>
                <a:ea typeface="Calibri"/>
                <a:cs typeface="Calibri"/>
                <a:sym typeface="Calibri"/>
              </a:rPr>
              <a:t>Sfaturi</a:t>
            </a:r>
            <a:endParaRPr b="1" i="1" sz="3600">
              <a:solidFill>
                <a:srgbClr val="FD4FB4"/>
              </a:solidFill>
              <a:latin typeface="Calibri"/>
              <a:ea typeface="Calibri"/>
              <a:cs typeface="Calibri"/>
              <a:sym typeface="Calibri"/>
            </a:endParaRPr>
          </a:p>
        </p:txBody>
      </p:sp>
      <p:sp>
        <p:nvSpPr>
          <p:cNvPr id="266" name="Google Shape;266;p14"/>
          <p:cNvSpPr txBox="1"/>
          <p:nvPr/>
        </p:nvSpPr>
        <p:spPr>
          <a:xfrm>
            <a:off x="683738" y="1954351"/>
            <a:ext cx="16840200"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000000"/>
                </a:solidFill>
                <a:latin typeface="Calibri"/>
                <a:ea typeface="Calibri"/>
                <a:cs typeface="Calibri"/>
                <a:sym typeface="Calibri"/>
              </a:rPr>
              <a:t>1. Intareste Increderea</a:t>
            </a:r>
            <a:endParaRPr b="1" sz="2600">
              <a:solidFill>
                <a:srgbClr val="000000"/>
              </a:solidFill>
              <a:latin typeface="Calibri"/>
              <a:ea typeface="Calibri"/>
              <a:cs typeface="Calibri"/>
              <a:sym typeface="Calibri"/>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Transparența este o parte esențială a acestei economii de la om la om .</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Recenziile și evaluările pozitive online sunt într-adevăr esențiale pentru câștigarea încrederii consumatorilor.</a:t>
            </a:r>
            <a:endParaRPr/>
          </a:p>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Exemplu:</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O platformă pentru șederea animalelor de companie, care conectează proprietarii de animale de companie care au nevoie de servicii  de ședere, ar trebui să încurajeze încrederea printr-o consultare veterinară 24/7, o asigurare premium pentru animale de companie sau schimbul de fotografii și videoclipuri ale îngrijitorului care interacționează cu animalele de companie (a se vedea Rover).</a:t>
            </a:r>
            <a:endParaRPr/>
          </a:p>
        </p:txBody>
      </p:sp>
      <p:sp>
        <p:nvSpPr>
          <p:cNvPr id="267" name="Google Shape;267;p14"/>
          <p:cNvSpPr/>
          <p:nvPr/>
        </p:nvSpPr>
        <p:spPr>
          <a:xfrm>
            <a:off x="703997" y="4914900"/>
            <a:ext cx="16905027"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000000"/>
                </a:solidFill>
                <a:latin typeface="Calibri"/>
                <a:ea typeface="Calibri"/>
                <a:cs typeface="Calibri"/>
                <a:sym typeface="Calibri"/>
              </a:rPr>
              <a:t>2. Modalitati de plata simple</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Întregul proces ar trebui să fie fără hârtie și automatizat. Clienții ar trebui să poată plăti o taxă fixă prin intermediul platformei online, în timp ce furnizorii de servicii ar trebui să primească salarii prin PayPal, card de credit sau cec.</a:t>
            </a:r>
            <a:endParaRPr sz="2000">
              <a:solidFill>
                <a:schemeClr val="dk1"/>
              </a:solidFill>
              <a:latin typeface="Times New Roman"/>
              <a:ea typeface="Times New Roman"/>
              <a:cs typeface="Times New Roman"/>
              <a:sym typeface="Times New Roman"/>
            </a:endParaRPr>
          </a:p>
        </p:txBody>
      </p:sp>
      <p:sp>
        <p:nvSpPr>
          <p:cNvPr id="268" name="Google Shape;268;p14"/>
          <p:cNvSpPr/>
          <p:nvPr/>
        </p:nvSpPr>
        <p:spPr>
          <a:xfrm>
            <a:off x="1436427" y="6616005"/>
            <a:ext cx="16078200" cy="19082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600">
                <a:solidFill>
                  <a:schemeClr val="dk1"/>
                </a:solidFill>
                <a:latin typeface="Calibri"/>
                <a:ea typeface="Calibri"/>
                <a:cs typeface="Calibri"/>
                <a:sym typeface="Calibri"/>
              </a:rPr>
              <a:t>3. </a:t>
            </a:r>
            <a:r>
              <a:rPr b="1" lang="en-US" sz="2800">
                <a:solidFill>
                  <a:schemeClr val="dk1"/>
                </a:solidFill>
                <a:latin typeface="Calibri"/>
                <a:ea typeface="Calibri"/>
                <a:cs typeface="Calibri"/>
                <a:sym typeface="Calibri"/>
              </a:rPr>
              <a:t>Dezvoltarea brand- ului, comunicarea online si fata in fata</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Economia colaborativă este despre comunitate și comunicare.</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Social media joacă un rol esențial în construirea brandului și în căutarea de noi clienți sau parteneri. Nu evita feedback-urile negative sau criticile; întotdeauna implică-te în ele.</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txBox="1"/>
          <p:nvPr/>
        </p:nvSpPr>
        <p:spPr>
          <a:xfrm>
            <a:off x="620973" y="571500"/>
            <a:ext cx="1393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2. </a:t>
            </a:r>
            <a:r>
              <a:rPr b="1" i="0" lang="en-US" sz="3600" u="none" cap="none" strike="noStrike">
                <a:solidFill>
                  <a:srgbClr val="FD4FB4"/>
                </a:solidFill>
                <a:latin typeface="Calibri"/>
                <a:ea typeface="Calibri"/>
                <a:cs typeface="Calibri"/>
                <a:sym typeface="Calibri"/>
              </a:rPr>
              <a:t>Cum sa incepi o afacere in economia de partajare</a:t>
            </a:r>
            <a:r>
              <a:rPr b="1" lang="en-US" sz="3600">
                <a:solidFill>
                  <a:srgbClr val="FD4FB4"/>
                </a:solidFill>
                <a:latin typeface="Calibri"/>
                <a:ea typeface="Calibri"/>
                <a:cs typeface="Calibri"/>
                <a:sym typeface="Calibri"/>
              </a:rPr>
              <a:t>– </a:t>
            </a:r>
            <a:r>
              <a:rPr b="1" i="1" lang="en-US" sz="3600">
                <a:solidFill>
                  <a:srgbClr val="FD4FB4"/>
                </a:solidFill>
                <a:latin typeface="Calibri"/>
                <a:ea typeface="Calibri"/>
                <a:cs typeface="Calibri"/>
                <a:sym typeface="Calibri"/>
              </a:rPr>
              <a:t>Cum sa fii competitiva</a:t>
            </a:r>
            <a:endParaRPr/>
          </a:p>
        </p:txBody>
      </p:sp>
      <p:sp>
        <p:nvSpPr>
          <p:cNvPr id="274" name="Google Shape;274;p15"/>
          <p:cNvSpPr txBox="1"/>
          <p:nvPr/>
        </p:nvSpPr>
        <p:spPr>
          <a:xfrm>
            <a:off x="685800" y="1790700"/>
            <a:ext cx="16840200"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rgbClr val="000000"/>
                </a:solidFill>
                <a:latin typeface="Calibri"/>
                <a:ea typeface="Calibri"/>
                <a:cs typeface="Calibri"/>
                <a:sym typeface="Calibri"/>
              </a:rPr>
              <a:t>Astăzi, există o mulțime de servicii de partajare și platforme disponibile.</a:t>
            </a:r>
            <a:endParaRPr/>
          </a:p>
          <a:p>
            <a:pPr indent="0" lvl="0" marL="0" marR="0" rtl="0" algn="just">
              <a:spcBef>
                <a:spcPts val="0"/>
              </a:spcBef>
              <a:spcAft>
                <a:spcPts val="0"/>
              </a:spcAft>
              <a:buNone/>
            </a:pPr>
            <a:r>
              <a:t/>
            </a:r>
            <a:endParaRPr sz="24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400">
                <a:solidFill>
                  <a:srgbClr val="000000"/>
                </a:solidFill>
                <a:latin typeface="Calibri"/>
                <a:ea typeface="Calibri"/>
                <a:cs typeface="Calibri"/>
                <a:sym typeface="Calibri"/>
              </a:rPr>
              <a:t>Oamenii aleg aceste servicii în principal din cauza prețurilor mai mici; pentru a menține oferta atractivă, este necesar, prin urmare, să fim competitivi în poziționarea prețurilor.</a:t>
            </a:r>
            <a:endParaRPr/>
          </a:p>
          <a:p>
            <a:pPr indent="0" lvl="0" marL="0" marR="0" rtl="0" algn="just">
              <a:spcBef>
                <a:spcPts val="0"/>
              </a:spcBef>
              <a:spcAft>
                <a:spcPts val="0"/>
              </a:spcAft>
              <a:buNone/>
            </a:pPr>
            <a:r>
              <a:rPr lang="en-US" sz="2400">
                <a:solidFill>
                  <a:srgbClr val="000000"/>
                </a:solidFill>
                <a:latin typeface="Calibri"/>
                <a:ea typeface="Calibri"/>
                <a:cs typeface="Calibri"/>
                <a:sym typeface="Calibri"/>
              </a:rPr>
              <a:t>Cu toate acestea, dacă obiectivul final este de a crea soluții inovatoare, mai sunt multe de făcut:</a:t>
            </a:r>
            <a:endParaRPr/>
          </a:p>
          <a:p>
            <a:pPr indent="0" lvl="0" marL="0" marR="0" rtl="0" algn="just">
              <a:spcBef>
                <a:spcPts val="0"/>
              </a:spcBef>
              <a:spcAft>
                <a:spcPts val="0"/>
              </a:spcAft>
              <a:buNone/>
            </a:pPr>
            <a:r>
              <a:rPr b="1" lang="en-US" sz="2400">
                <a:solidFill>
                  <a:schemeClr val="dk1"/>
                </a:solidFill>
                <a:latin typeface="Calibri"/>
                <a:ea typeface="Calibri"/>
                <a:cs typeface="Calibri"/>
                <a:sym typeface="Calibri"/>
              </a:rPr>
              <a:t>Lipsa de reglementare în economia colaborativă</a:t>
            </a:r>
            <a:r>
              <a:rPr lang="en-US" sz="2400">
                <a:solidFill>
                  <a:schemeClr val="dk1"/>
                </a:solidFill>
                <a:latin typeface="Calibri"/>
                <a:ea typeface="Calibri"/>
                <a:cs typeface="Calibri"/>
                <a:sym typeface="Calibri"/>
              </a:rPr>
              <a:t> duce adesea la exploatarea furnizorilor sau afectează negativ economia tradițională.</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4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Există o conștientizare tot mai mare a „</a:t>
            </a:r>
            <a:r>
              <a:rPr b="1" lang="en-US" sz="2400">
                <a:solidFill>
                  <a:schemeClr val="dk1"/>
                </a:solidFill>
                <a:latin typeface="Calibri"/>
                <a:ea typeface="Calibri"/>
                <a:cs typeface="Calibri"/>
                <a:sym typeface="Calibri"/>
              </a:rPr>
              <a:t>părților întunecate”</a:t>
            </a:r>
            <a:r>
              <a:rPr lang="en-US" sz="2400">
                <a:solidFill>
                  <a:schemeClr val="dk1"/>
                </a:solidFill>
                <a:latin typeface="Calibri"/>
                <a:ea typeface="Calibri"/>
                <a:cs typeface="Calibri"/>
                <a:sym typeface="Calibri"/>
              </a:rPr>
              <a:t> ale economiei de partajare; din acest motiv, oamenii caută din ce în ce mai mult modalități de consum </a:t>
            </a:r>
            <a:r>
              <a:rPr b="1" lang="en-US" sz="2400">
                <a:solidFill>
                  <a:schemeClr val="dk1"/>
                </a:solidFill>
                <a:latin typeface="Calibri"/>
                <a:ea typeface="Calibri"/>
                <a:cs typeface="Calibri"/>
                <a:sym typeface="Calibri"/>
              </a:rPr>
              <a:t>mai echitabile și durabile</a:t>
            </a:r>
            <a:r>
              <a:rPr lang="en-US" sz="2400">
                <a:solidFill>
                  <a:schemeClr val="dk1"/>
                </a:solidFill>
                <a:latin typeface="Calibri"/>
                <a:ea typeface="Calibri"/>
                <a:cs typeface="Calibri"/>
                <a:sym typeface="Calibri"/>
              </a:rPr>
              <a:t>.</a:t>
            </a:r>
            <a:endParaRPr sz="2000">
              <a:solidFill>
                <a:schemeClr val="dk1"/>
              </a:solidFill>
              <a:latin typeface="Times New Roman"/>
              <a:ea typeface="Times New Roman"/>
              <a:cs typeface="Times New Roman"/>
              <a:sym typeface="Times New Roman"/>
            </a:endParaRPr>
          </a:p>
        </p:txBody>
      </p:sp>
      <p:cxnSp>
        <p:nvCxnSpPr>
          <p:cNvPr id="275" name="Google Shape;275;p15"/>
          <p:cNvCxnSpPr/>
          <p:nvPr/>
        </p:nvCxnSpPr>
        <p:spPr>
          <a:xfrm>
            <a:off x="2714624" y="5143500"/>
            <a:ext cx="0" cy="4572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276" name="Google Shape;276;p15"/>
          <p:cNvCxnSpPr/>
          <p:nvPr/>
        </p:nvCxnSpPr>
        <p:spPr>
          <a:xfrm>
            <a:off x="2728912" y="4076700"/>
            <a:ext cx="0" cy="3048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277" name="Google Shape;277;p15"/>
          <p:cNvSpPr/>
          <p:nvPr/>
        </p:nvSpPr>
        <p:spPr>
          <a:xfrm>
            <a:off x="1524000" y="6486566"/>
            <a:ext cx="158496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Noile întreprinderi ar trebui să readucă economia colaborativă la sensul său inițial, la crearea și dezvoltarea:</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Practicilor de consum durabile;</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Sentimentului de apartenență la o comunitate.</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6"/>
          <p:cNvSpPr txBox="1"/>
          <p:nvPr/>
        </p:nvSpPr>
        <p:spPr>
          <a:xfrm>
            <a:off x="1447800" y="1573291"/>
            <a:ext cx="35814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D4FB4"/>
                </a:solidFill>
                <a:latin typeface="Calibri"/>
                <a:ea typeface="Calibri"/>
                <a:cs typeface="Calibri"/>
                <a:sym typeface="Calibri"/>
              </a:rPr>
              <a:t>Rezumat</a:t>
            </a:r>
            <a:endParaRPr b="1" sz="4000">
              <a:solidFill>
                <a:srgbClr val="FD4FB4"/>
              </a:solidFill>
              <a:latin typeface="Calibri"/>
              <a:ea typeface="Calibri"/>
              <a:cs typeface="Calibri"/>
              <a:sym typeface="Calibri"/>
            </a:endParaRPr>
          </a:p>
        </p:txBody>
      </p:sp>
      <p:sp>
        <p:nvSpPr>
          <p:cNvPr id="283" name="Google Shape;283;p16"/>
          <p:cNvSpPr txBox="1"/>
          <p:nvPr/>
        </p:nvSpPr>
        <p:spPr>
          <a:xfrm>
            <a:off x="2221080" y="2759994"/>
            <a:ext cx="3642749" cy="156966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Economia partajată este un fenomen nou care poate aduce mai multe oportunități.</a:t>
            </a:r>
            <a:endParaRPr sz="2400">
              <a:solidFill>
                <a:schemeClr val="dk1"/>
              </a:solidFill>
              <a:latin typeface="Calibri"/>
              <a:ea typeface="Calibri"/>
              <a:cs typeface="Calibri"/>
              <a:sym typeface="Calibri"/>
            </a:endParaRPr>
          </a:p>
        </p:txBody>
      </p:sp>
      <p:pic>
        <p:nvPicPr>
          <p:cNvPr id="284" name="Google Shape;284;p16"/>
          <p:cNvPicPr preferRelativeResize="0"/>
          <p:nvPr/>
        </p:nvPicPr>
        <p:blipFill rotWithShape="1">
          <a:blip r:embed="rId3">
            <a:alphaModFix/>
          </a:blip>
          <a:srcRect b="0" l="0" r="0" t="0"/>
          <a:stretch/>
        </p:blipFill>
        <p:spPr>
          <a:xfrm>
            <a:off x="1466543" y="2944659"/>
            <a:ext cx="581024" cy="581024"/>
          </a:xfrm>
          <a:prstGeom prst="rect">
            <a:avLst/>
          </a:prstGeom>
          <a:noFill/>
          <a:ln>
            <a:noFill/>
          </a:ln>
        </p:spPr>
      </p:pic>
      <p:pic>
        <p:nvPicPr>
          <p:cNvPr id="285" name="Google Shape;285;p16"/>
          <p:cNvPicPr preferRelativeResize="0"/>
          <p:nvPr/>
        </p:nvPicPr>
        <p:blipFill rotWithShape="1">
          <a:blip r:embed="rId3">
            <a:alphaModFix/>
          </a:blip>
          <a:srcRect b="0" l="0" r="0" t="0"/>
          <a:stretch/>
        </p:blipFill>
        <p:spPr>
          <a:xfrm>
            <a:off x="1447800" y="5621977"/>
            <a:ext cx="581024" cy="581024"/>
          </a:xfrm>
          <a:prstGeom prst="rect">
            <a:avLst/>
          </a:prstGeom>
          <a:noFill/>
          <a:ln>
            <a:noFill/>
          </a:ln>
        </p:spPr>
      </p:pic>
      <p:pic>
        <p:nvPicPr>
          <p:cNvPr id="286" name="Google Shape;286;p16"/>
          <p:cNvPicPr preferRelativeResize="0"/>
          <p:nvPr/>
        </p:nvPicPr>
        <p:blipFill rotWithShape="1">
          <a:blip r:embed="rId3">
            <a:alphaModFix/>
          </a:blip>
          <a:srcRect b="0" l="0" r="0" t="0"/>
          <a:stretch/>
        </p:blipFill>
        <p:spPr>
          <a:xfrm>
            <a:off x="12049431" y="3004934"/>
            <a:ext cx="581024" cy="581024"/>
          </a:xfrm>
          <a:prstGeom prst="rect">
            <a:avLst/>
          </a:prstGeom>
          <a:noFill/>
          <a:ln>
            <a:noFill/>
          </a:ln>
        </p:spPr>
      </p:pic>
      <p:pic>
        <p:nvPicPr>
          <p:cNvPr id="287" name="Google Shape;287;p16"/>
          <p:cNvPicPr preferRelativeResize="0"/>
          <p:nvPr/>
        </p:nvPicPr>
        <p:blipFill rotWithShape="1">
          <a:blip r:embed="rId3">
            <a:alphaModFix/>
          </a:blip>
          <a:srcRect b="0" l="0" r="0" t="0"/>
          <a:stretch/>
        </p:blipFill>
        <p:spPr>
          <a:xfrm>
            <a:off x="12049431" y="5912489"/>
            <a:ext cx="581024" cy="581024"/>
          </a:xfrm>
          <a:prstGeom prst="rect">
            <a:avLst/>
          </a:prstGeom>
          <a:noFill/>
          <a:ln>
            <a:noFill/>
          </a:ln>
        </p:spPr>
      </p:pic>
      <p:sp>
        <p:nvSpPr>
          <p:cNvPr id="288" name="Google Shape;288;p16"/>
          <p:cNvSpPr/>
          <p:nvPr/>
        </p:nvSpPr>
        <p:spPr>
          <a:xfrm>
            <a:off x="6618723" y="3072624"/>
            <a:ext cx="4655341" cy="2549353"/>
          </a:xfrm>
          <a:prstGeom prst="rect">
            <a:avLst/>
          </a:prstGeom>
          <a:noFill/>
          <a:ln>
            <a:noFill/>
          </a:ln>
        </p:spPr>
      </p:sp>
      <p:sp>
        <p:nvSpPr>
          <p:cNvPr id="289" name="Google Shape;289;p16"/>
          <p:cNvSpPr txBox="1"/>
          <p:nvPr/>
        </p:nvSpPr>
        <p:spPr>
          <a:xfrm>
            <a:off x="2249513" y="5476546"/>
            <a:ext cx="3642749" cy="1938992"/>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Economia colaborativă se bazează pe schimbul de experiență între persoane, pe utilizarea platformelor digitale și pe sustenabilitate.</a:t>
            </a:r>
            <a:endParaRPr sz="2400">
              <a:solidFill>
                <a:schemeClr val="dk1"/>
              </a:solidFill>
              <a:latin typeface="Calibri"/>
              <a:ea typeface="Calibri"/>
              <a:cs typeface="Calibri"/>
              <a:sym typeface="Calibri"/>
            </a:endParaRPr>
          </a:p>
        </p:txBody>
      </p:sp>
      <p:sp>
        <p:nvSpPr>
          <p:cNvPr id="290" name="Google Shape;290;p16"/>
          <p:cNvSpPr txBox="1"/>
          <p:nvPr/>
        </p:nvSpPr>
        <p:spPr>
          <a:xfrm>
            <a:off x="12830177" y="3027112"/>
            <a:ext cx="4876800" cy="2308324"/>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În economia colaborativă trebuie recrutați nu numai clienți, ci și furnizori. Oferta trebuie să fie externalizata, în timp ce oferta și cererea se potrivesc pe platformele digitale.</a:t>
            </a:r>
            <a:endParaRPr/>
          </a:p>
        </p:txBody>
      </p:sp>
      <p:sp>
        <p:nvSpPr>
          <p:cNvPr id="291" name="Google Shape;291;p16"/>
          <p:cNvSpPr txBox="1"/>
          <p:nvPr/>
        </p:nvSpPr>
        <p:spPr>
          <a:xfrm>
            <a:off x="12830177" y="5727823"/>
            <a:ext cx="4876800" cy="1200329"/>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Externalizarea ofertei poate fi riscanta, dar există strategii diferite pentru a atenua riscurile potențiale.</a:t>
            </a:r>
            <a:endParaRPr/>
          </a:p>
        </p:txBody>
      </p:sp>
      <p:pic>
        <p:nvPicPr>
          <p:cNvPr id="292" name="Google Shape;292;p16"/>
          <p:cNvPicPr preferRelativeResize="0"/>
          <p:nvPr/>
        </p:nvPicPr>
        <p:blipFill rotWithShape="1">
          <a:blip r:embed="rId3">
            <a:alphaModFix/>
          </a:blip>
          <a:srcRect b="0" l="0" r="0" t="0"/>
          <a:stretch/>
        </p:blipFill>
        <p:spPr>
          <a:xfrm>
            <a:off x="8780195" y="6493513"/>
            <a:ext cx="581024" cy="581024"/>
          </a:xfrm>
          <a:prstGeom prst="rect">
            <a:avLst/>
          </a:prstGeom>
          <a:noFill/>
          <a:ln>
            <a:noFill/>
          </a:ln>
        </p:spPr>
      </p:pic>
      <p:sp>
        <p:nvSpPr>
          <p:cNvPr id="293" name="Google Shape;293;p16"/>
          <p:cNvSpPr txBox="1"/>
          <p:nvPr/>
        </p:nvSpPr>
        <p:spPr>
          <a:xfrm>
            <a:off x="6112951" y="7325301"/>
            <a:ext cx="7239000" cy="1200329"/>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În prezent, există o mulțime de platforme de partajare. Cum să fii inovator? Practicile de consum durabile și sentimentul de apartenență la o comunitate sunt cheia.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7"/>
          <p:cNvSpPr txBox="1"/>
          <p:nvPr/>
        </p:nvSpPr>
        <p:spPr>
          <a:xfrm>
            <a:off x="5562600" y="5295900"/>
            <a:ext cx="7810500"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D4FB4"/>
              </a:buClr>
              <a:buSzPts val="8000"/>
              <a:buFont typeface="Helvetica Neue"/>
              <a:buNone/>
            </a:pPr>
            <a:r>
              <a:rPr b="1" lang="en-US" sz="8000">
                <a:solidFill>
                  <a:srgbClr val="FD4FB4"/>
                </a:solidFill>
                <a:latin typeface="Helvetica Neue"/>
                <a:ea typeface="Helvetica Neue"/>
                <a:cs typeface="Helvetica Neue"/>
                <a:sym typeface="Helvetica Neue"/>
              </a:rPr>
              <a:t>Va multumim!</a:t>
            </a:r>
            <a:endParaRPr b="1" i="0" sz="8000" u="none" cap="none" strike="noStrike">
              <a:solidFill>
                <a:srgbClr val="FD4FB4"/>
              </a:solidFill>
              <a:latin typeface="Helvetica Neue"/>
              <a:ea typeface="Helvetica Neue"/>
              <a:cs typeface="Helvetica Neue"/>
              <a:sym typeface="Helvetica Neue"/>
            </a:endParaRPr>
          </a:p>
        </p:txBody>
      </p:sp>
      <p:sp>
        <p:nvSpPr>
          <p:cNvPr id="299" name="Google Shape;299;p17"/>
          <p:cNvSpPr txBox="1"/>
          <p:nvPr/>
        </p:nvSpPr>
        <p:spPr>
          <a:xfrm>
            <a:off x="4343400" y="6853084"/>
            <a:ext cx="9166122" cy="1459374"/>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Partener: </a:t>
            </a:r>
            <a:r>
              <a:rPr lang="en-US" sz="4400">
                <a:solidFill>
                  <a:schemeClr val="dk1"/>
                </a:solidFill>
                <a:latin typeface="Calibri"/>
                <a:ea typeface="Calibri"/>
                <a:cs typeface="Calibri"/>
                <a:sym typeface="Calibri"/>
              </a:rPr>
              <a:t>IDP</a:t>
            </a:r>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nvSpPr>
        <p:spPr>
          <a:xfrm>
            <a:off x="914400" y="638886"/>
            <a:ext cx="946265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D4FB4"/>
                </a:solidFill>
                <a:latin typeface="Calibri"/>
                <a:ea typeface="Calibri"/>
                <a:cs typeface="Calibri"/>
                <a:sym typeface="Calibri"/>
              </a:rPr>
              <a:t>Obiective</a:t>
            </a:r>
            <a:endParaRPr b="1" sz="4000">
              <a:solidFill>
                <a:srgbClr val="FD4FB4"/>
              </a:solidFill>
              <a:latin typeface="Calibri"/>
              <a:ea typeface="Calibri"/>
              <a:cs typeface="Calibri"/>
              <a:sym typeface="Calibri"/>
            </a:endParaRPr>
          </a:p>
        </p:txBody>
      </p:sp>
      <p:sp>
        <p:nvSpPr>
          <p:cNvPr id="115" name="Google Shape;115;p2"/>
          <p:cNvSpPr txBox="1"/>
          <p:nvPr/>
        </p:nvSpPr>
        <p:spPr>
          <a:xfrm>
            <a:off x="878006" y="1393388"/>
            <a:ext cx="1004018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La finalul acestui curs vei fi capabila sa:</a:t>
            </a:r>
            <a:endParaRPr/>
          </a:p>
        </p:txBody>
      </p:sp>
      <p:sp>
        <p:nvSpPr>
          <p:cNvPr id="116" name="Google Shape;116;p2"/>
          <p:cNvSpPr txBox="1"/>
          <p:nvPr/>
        </p:nvSpPr>
        <p:spPr>
          <a:xfrm>
            <a:off x="1752600" y="2418362"/>
            <a:ext cx="14330367"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AC7BDC"/>
                </a:solidFill>
                <a:latin typeface="Calibri"/>
                <a:ea typeface="Calibri"/>
                <a:cs typeface="Calibri"/>
                <a:sym typeface="Calibri"/>
              </a:rPr>
              <a:t>Intelegi valorile si principalele caracteristici ale economiei de partajare</a:t>
            </a:r>
            <a:endParaRPr b="1" sz="2800">
              <a:solidFill>
                <a:srgbClr val="AC7BDC"/>
              </a:solidFill>
              <a:latin typeface="Calibri"/>
              <a:ea typeface="Calibri"/>
              <a:cs typeface="Calibri"/>
              <a:sym typeface="Calibri"/>
            </a:endParaRPr>
          </a:p>
        </p:txBody>
      </p:sp>
      <p:sp>
        <p:nvSpPr>
          <p:cNvPr id="117" name="Google Shape;117;p2"/>
          <p:cNvSpPr txBox="1"/>
          <p:nvPr/>
        </p:nvSpPr>
        <p:spPr>
          <a:xfrm>
            <a:off x="1709382" y="3692195"/>
            <a:ext cx="11092218"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AC7BDC"/>
                </a:solidFill>
                <a:latin typeface="Calibri"/>
                <a:ea typeface="Calibri"/>
                <a:cs typeface="Calibri"/>
                <a:sym typeface="Calibri"/>
              </a:rPr>
              <a:t>Faci diferenta intre economia traditionala si cea prin partajare</a:t>
            </a:r>
            <a:endParaRPr b="1" sz="2800">
              <a:solidFill>
                <a:srgbClr val="AC7BDC"/>
              </a:solidFill>
              <a:latin typeface="Calibri"/>
              <a:ea typeface="Calibri"/>
              <a:cs typeface="Calibri"/>
              <a:sym typeface="Calibri"/>
            </a:endParaRPr>
          </a:p>
        </p:txBody>
      </p:sp>
      <p:pic>
        <p:nvPicPr>
          <p:cNvPr id="118" name="Google Shape;118;p2"/>
          <p:cNvPicPr preferRelativeResize="0"/>
          <p:nvPr/>
        </p:nvPicPr>
        <p:blipFill rotWithShape="1">
          <a:blip r:embed="rId3">
            <a:alphaModFix/>
          </a:blip>
          <a:srcRect b="0" l="0" r="0" t="0"/>
          <a:stretch/>
        </p:blipFill>
        <p:spPr>
          <a:xfrm>
            <a:off x="914400" y="2344964"/>
            <a:ext cx="581024" cy="581024"/>
          </a:xfrm>
          <a:prstGeom prst="rect">
            <a:avLst/>
          </a:prstGeom>
          <a:noFill/>
          <a:ln>
            <a:noFill/>
          </a:ln>
        </p:spPr>
      </p:pic>
      <p:pic>
        <p:nvPicPr>
          <p:cNvPr id="119" name="Google Shape;119;p2"/>
          <p:cNvPicPr preferRelativeResize="0"/>
          <p:nvPr/>
        </p:nvPicPr>
        <p:blipFill rotWithShape="1">
          <a:blip r:embed="rId3">
            <a:alphaModFix/>
          </a:blip>
          <a:srcRect b="0" l="0" r="0" t="0"/>
          <a:stretch/>
        </p:blipFill>
        <p:spPr>
          <a:xfrm>
            <a:off x="878006" y="3676206"/>
            <a:ext cx="581024" cy="581024"/>
          </a:xfrm>
          <a:prstGeom prst="rect">
            <a:avLst/>
          </a:prstGeom>
          <a:noFill/>
          <a:ln>
            <a:noFill/>
          </a:ln>
        </p:spPr>
      </p:pic>
      <p:pic>
        <p:nvPicPr>
          <p:cNvPr id="120" name="Google Shape;120;p2"/>
          <p:cNvPicPr preferRelativeResize="0"/>
          <p:nvPr/>
        </p:nvPicPr>
        <p:blipFill rotWithShape="1">
          <a:blip r:embed="rId3">
            <a:alphaModFix/>
          </a:blip>
          <a:srcRect b="0" l="0" r="0" t="0"/>
          <a:stretch/>
        </p:blipFill>
        <p:spPr>
          <a:xfrm>
            <a:off x="878006" y="6362700"/>
            <a:ext cx="581024" cy="581024"/>
          </a:xfrm>
          <a:prstGeom prst="rect">
            <a:avLst/>
          </a:prstGeom>
          <a:noFill/>
          <a:ln>
            <a:noFill/>
          </a:ln>
        </p:spPr>
      </p:pic>
      <p:pic>
        <p:nvPicPr>
          <p:cNvPr id="121" name="Google Shape;121;p2"/>
          <p:cNvPicPr preferRelativeResize="0"/>
          <p:nvPr/>
        </p:nvPicPr>
        <p:blipFill rotWithShape="1">
          <a:blip r:embed="rId4">
            <a:alphaModFix/>
          </a:blip>
          <a:srcRect b="0" l="0" r="11434" t="0"/>
          <a:stretch/>
        </p:blipFill>
        <p:spPr>
          <a:xfrm>
            <a:off x="12192000" y="5219700"/>
            <a:ext cx="6282261" cy="3578414"/>
          </a:xfrm>
          <a:prstGeom prst="rect">
            <a:avLst/>
          </a:prstGeom>
          <a:noFill/>
          <a:ln>
            <a:noFill/>
          </a:ln>
        </p:spPr>
      </p:pic>
      <p:pic>
        <p:nvPicPr>
          <p:cNvPr id="122" name="Google Shape;122;p2"/>
          <p:cNvPicPr preferRelativeResize="0"/>
          <p:nvPr/>
        </p:nvPicPr>
        <p:blipFill rotWithShape="1">
          <a:blip r:embed="rId3">
            <a:alphaModFix/>
          </a:blip>
          <a:srcRect b="0" l="0" r="0" t="0"/>
          <a:stretch/>
        </p:blipFill>
        <p:spPr>
          <a:xfrm>
            <a:off x="878006" y="5007448"/>
            <a:ext cx="581024" cy="581024"/>
          </a:xfrm>
          <a:prstGeom prst="rect">
            <a:avLst/>
          </a:prstGeom>
          <a:noFill/>
          <a:ln>
            <a:noFill/>
          </a:ln>
        </p:spPr>
      </p:pic>
      <p:sp>
        <p:nvSpPr>
          <p:cNvPr id="123" name="Google Shape;123;p2"/>
          <p:cNvSpPr txBox="1"/>
          <p:nvPr/>
        </p:nvSpPr>
        <p:spPr>
          <a:xfrm>
            <a:off x="1798004" y="5036677"/>
            <a:ext cx="10025418"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AC7BDC"/>
                </a:solidFill>
                <a:latin typeface="Calibri"/>
                <a:ea typeface="Calibri"/>
                <a:cs typeface="Calibri"/>
                <a:sym typeface="Calibri"/>
              </a:rPr>
              <a:t>Incepi o afacere in Economia prin partajare</a:t>
            </a:r>
            <a:endParaRPr b="1" sz="2800">
              <a:solidFill>
                <a:srgbClr val="AC7BDC"/>
              </a:solidFill>
              <a:latin typeface="Calibri"/>
              <a:ea typeface="Calibri"/>
              <a:cs typeface="Calibri"/>
              <a:sym typeface="Calibri"/>
            </a:endParaRPr>
          </a:p>
        </p:txBody>
      </p:sp>
      <p:sp>
        <p:nvSpPr>
          <p:cNvPr id="124" name="Google Shape;124;p2"/>
          <p:cNvSpPr txBox="1"/>
          <p:nvPr/>
        </p:nvSpPr>
        <p:spPr>
          <a:xfrm>
            <a:off x="1752600" y="6362700"/>
            <a:ext cx="10025418" cy="95410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AC7BDC"/>
                </a:solidFill>
                <a:latin typeface="Calibri"/>
                <a:ea typeface="Calibri"/>
                <a:cs typeface="Calibri"/>
                <a:sym typeface="Calibri"/>
              </a:rPr>
              <a:t>Asiguri și sa potrivesti oferta și a cererea pe o platformă de partajare</a:t>
            </a:r>
            <a:endParaRPr b="1" sz="2800">
              <a:solidFill>
                <a:srgbClr val="AC7BDC"/>
              </a:solidFill>
              <a:latin typeface="Calibri"/>
              <a:ea typeface="Calibri"/>
              <a:cs typeface="Calibri"/>
              <a:sym typeface="Calibri"/>
            </a:endParaRPr>
          </a:p>
        </p:txBody>
      </p:sp>
      <p:pic>
        <p:nvPicPr>
          <p:cNvPr id="125" name="Google Shape;125;p2"/>
          <p:cNvPicPr preferRelativeResize="0"/>
          <p:nvPr/>
        </p:nvPicPr>
        <p:blipFill rotWithShape="1">
          <a:blip r:embed="rId3">
            <a:alphaModFix/>
          </a:blip>
          <a:srcRect b="0" l="0" r="0" t="0"/>
          <a:stretch/>
        </p:blipFill>
        <p:spPr>
          <a:xfrm>
            <a:off x="878006" y="7579840"/>
            <a:ext cx="581024" cy="581024"/>
          </a:xfrm>
          <a:prstGeom prst="rect">
            <a:avLst/>
          </a:prstGeom>
          <a:noFill/>
          <a:ln>
            <a:noFill/>
          </a:ln>
        </p:spPr>
      </p:pic>
      <p:sp>
        <p:nvSpPr>
          <p:cNvPr id="126" name="Google Shape;126;p2"/>
          <p:cNvSpPr txBox="1"/>
          <p:nvPr/>
        </p:nvSpPr>
        <p:spPr>
          <a:xfrm>
            <a:off x="1709382" y="7637644"/>
            <a:ext cx="10025418"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AC7BDC"/>
                </a:solidFill>
                <a:latin typeface="Calibri"/>
                <a:ea typeface="Calibri"/>
                <a:cs typeface="Calibri"/>
                <a:sym typeface="Calibri"/>
              </a:rPr>
              <a:t>Fii competitiva si inovativa pe piata economiei de partajare</a:t>
            </a:r>
            <a:endParaRPr b="1" sz="2800">
              <a:solidFill>
                <a:srgbClr val="AC7BDC"/>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
          <p:cNvSpPr txBox="1"/>
          <p:nvPr/>
        </p:nvSpPr>
        <p:spPr>
          <a:xfrm>
            <a:off x="914400" y="495300"/>
            <a:ext cx="946265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D4FB4"/>
                </a:solidFill>
                <a:latin typeface="Helvetica Neue"/>
                <a:ea typeface="Helvetica Neue"/>
                <a:cs typeface="Helvetica Neue"/>
                <a:sym typeface="Helvetica Neue"/>
              </a:rPr>
              <a:t>Index</a:t>
            </a:r>
            <a:endParaRPr/>
          </a:p>
        </p:txBody>
      </p:sp>
      <p:sp>
        <p:nvSpPr>
          <p:cNvPr id="132" name="Google Shape;132;p3"/>
          <p:cNvSpPr txBox="1"/>
          <p:nvPr/>
        </p:nvSpPr>
        <p:spPr>
          <a:xfrm>
            <a:off x="2200340" y="1788394"/>
            <a:ext cx="8610599"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AC7BDC"/>
                </a:solidFill>
                <a:latin typeface="Helvetica Neue"/>
                <a:ea typeface="Helvetica Neue"/>
                <a:cs typeface="Helvetica Neue"/>
                <a:sym typeface="Helvetica Neue"/>
              </a:rPr>
              <a:t>Unitatea 1 – Introducere in economia de partajare</a:t>
            </a:r>
            <a:endParaRPr b="1" sz="2800">
              <a:solidFill>
                <a:srgbClr val="AC7BDC"/>
              </a:solidFill>
              <a:latin typeface="Helvetica Neue"/>
              <a:ea typeface="Helvetica Neue"/>
              <a:cs typeface="Helvetica Neue"/>
              <a:sym typeface="Helvetica Neue"/>
            </a:endParaRPr>
          </a:p>
        </p:txBody>
      </p:sp>
      <p:pic>
        <p:nvPicPr>
          <p:cNvPr id="133" name="Google Shape;133;p3"/>
          <p:cNvPicPr preferRelativeResize="0"/>
          <p:nvPr/>
        </p:nvPicPr>
        <p:blipFill rotWithShape="1">
          <a:blip r:embed="rId3">
            <a:alphaModFix/>
          </a:blip>
          <a:srcRect b="0" l="0" r="0" t="0"/>
          <a:stretch/>
        </p:blipFill>
        <p:spPr>
          <a:xfrm>
            <a:off x="1231070" y="1788394"/>
            <a:ext cx="581024" cy="581024"/>
          </a:xfrm>
          <a:prstGeom prst="rect">
            <a:avLst/>
          </a:prstGeom>
          <a:noFill/>
          <a:ln>
            <a:noFill/>
          </a:ln>
        </p:spPr>
      </p:pic>
      <p:pic>
        <p:nvPicPr>
          <p:cNvPr id="134" name="Google Shape;134;p3"/>
          <p:cNvPicPr preferRelativeResize="0"/>
          <p:nvPr/>
        </p:nvPicPr>
        <p:blipFill rotWithShape="1">
          <a:blip r:embed="rId3">
            <a:alphaModFix/>
          </a:blip>
          <a:srcRect b="0" l="0" r="0" t="0"/>
          <a:stretch/>
        </p:blipFill>
        <p:spPr>
          <a:xfrm>
            <a:off x="940558" y="5448300"/>
            <a:ext cx="581024" cy="581024"/>
          </a:xfrm>
          <a:prstGeom prst="rect">
            <a:avLst/>
          </a:prstGeom>
          <a:noFill/>
          <a:ln>
            <a:noFill/>
          </a:ln>
        </p:spPr>
      </p:pic>
      <p:sp>
        <p:nvSpPr>
          <p:cNvPr id="135" name="Google Shape;135;p3"/>
          <p:cNvSpPr txBox="1"/>
          <p:nvPr/>
        </p:nvSpPr>
        <p:spPr>
          <a:xfrm>
            <a:off x="2200340" y="2557969"/>
            <a:ext cx="1116423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1: 	Definitie</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2: 	Principalele caracteristici</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3: 	Istoria economiei de partajare</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4: 	Avantaje si dezavantaje pentru furnizorii de servicii</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5: 	Tipuri de platforme</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6: 	Matricea Perren &amp; Kozinest</a:t>
            </a:r>
            <a:endParaRPr sz="2400">
              <a:solidFill>
                <a:schemeClr val="dk1"/>
              </a:solidFill>
              <a:latin typeface="Helvetica Neue"/>
              <a:ea typeface="Helvetica Neue"/>
              <a:cs typeface="Helvetica Neue"/>
              <a:sym typeface="Helvetica Neue"/>
            </a:endParaRPr>
          </a:p>
        </p:txBody>
      </p:sp>
      <p:sp>
        <p:nvSpPr>
          <p:cNvPr id="136" name="Google Shape;136;p3"/>
          <p:cNvSpPr txBox="1"/>
          <p:nvPr/>
        </p:nvSpPr>
        <p:spPr>
          <a:xfrm>
            <a:off x="2177593" y="5524500"/>
            <a:ext cx="10776407"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AC7BDC"/>
                </a:solidFill>
                <a:latin typeface="Helvetica Neue"/>
                <a:ea typeface="Helvetica Neue"/>
                <a:cs typeface="Helvetica Neue"/>
                <a:sym typeface="Helvetica Neue"/>
              </a:rPr>
              <a:t>Unitatea 2 – Cum sa incepi o afacere in Economia de partajare</a:t>
            </a:r>
            <a:endParaRPr b="1" sz="2800">
              <a:solidFill>
                <a:srgbClr val="AC7BDC"/>
              </a:solidFill>
              <a:latin typeface="Helvetica Neue"/>
              <a:ea typeface="Helvetica Neue"/>
              <a:cs typeface="Helvetica Neue"/>
              <a:sym typeface="Helvetica Neue"/>
            </a:endParaRPr>
          </a:p>
        </p:txBody>
      </p:sp>
      <p:sp>
        <p:nvSpPr>
          <p:cNvPr id="137" name="Google Shape;137;p3"/>
          <p:cNvSpPr txBox="1"/>
          <p:nvPr/>
        </p:nvSpPr>
        <p:spPr>
          <a:xfrm>
            <a:off x="2206168" y="6264176"/>
            <a:ext cx="1116423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1: 	Ideea de afacere</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2: 	Cum sa incepi</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3: 	Cererea si oferta</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4: 	Externalizarea ofertei</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5: 	Sfaturi</a:t>
            </a:r>
            <a:endParaRPr sz="2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a:ea typeface="Helvetica Neue"/>
                <a:cs typeface="Helvetica Neue"/>
                <a:sym typeface="Helvetica Neue"/>
              </a:rPr>
              <a:t>Sectiunea 6:	Cum sa fii competitiva</a:t>
            </a:r>
            <a:endParaRPr sz="24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nvSpPr>
        <p:spPr>
          <a:xfrm>
            <a:off x="620973" y="571500"/>
            <a:ext cx="127140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1. Economia de Partajare- Definitie</a:t>
            </a:r>
            <a:endParaRPr b="1" i="1" sz="3600">
              <a:solidFill>
                <a:srgbClr val="FD4FB4"/>
              </a:solidFill>
              <a:latin typeface="Calibri"/>
              <a:ea typeface="Calibri"/>
              <a:cs typeface="Calibri"/>
              <a:sym typeface="Calibri"/>
            </a:endParaRPr>
          </a:p>
        </p:txBody>
      </p:sp>
      <p:sp>
        <p:nvSpPr>
          <p:cNvPr id="143" name="Google Shape;143;p4"/>
          <p:cNvSpPr txBox="1"/>
          <p:nvPr/>
        </p:nvSpPr>
        <p:spPr>
          <a:xfrm>
            <a:off x="685800" y="1790700"/>
            <a:ext cx="13944600" cy="12926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Calibri"/>
                <a:ea typeface="Calibri"/>
                <a:cs typeface="Calibri"/>
                <a:sym typeface="Calibri"/>
              </a:rPr>
              <a:t>Economia partajată poate fi descrisă ca un </a:t>
            </a:r>
            <a:r>
              <a:rPr b="1" lang="en-US" sz="2600">
                <a:solidFill>
                  <a:schemeClr val="dk1"/>
                </a:solidFill>
                <a:latin typeface="Calibri"/>
                <a:ea typeface="Calibri"/>
                <a:cs typeface="Calibri"/>
                <a:sym typeface="Calibri"/>
              </a:rPr>
              <a:t>nou model economic </a:t>
            </a:r>
            <a:r>
              <a:rPr lang="en-US" sz="2600">
                <a:solidFill>
                  <a:schemeClr val="dk1"/>
                </a:solidFill>
                <a:latin typeface="Calibri"/>
                <a:ea typeface="Calibri"/>
                <a:cs typeface="Calibri"/>
                <a:sym typeface="Calibri"/>
              </a:rPr>
              <a:t>în care bunurile și </a:t>
            </a:r>
            <a:r>
              <a:rPr b="1" lang="en-US" sz="2600">
                <a:solidFill>
                  <a:schemeClr val="dk1"/>
                </a:solidFill>
                <a:latin typeface="Calibri"/>
                <a:ea typeface="Calibri"/>
                <a:cs typeface="Calibri"/>
                <a:sym typeface="Calibri"/>
              </a:rPr>
              <a:t>resursele sunt schimbate sau partajate între indivizi și grupuri într-un mod colaborativ</a:t>
            </a:r>
            <a:r>
              <a:rPr lang="en-US" sz="2600">
                <a:solidFill>
                  <a:schemeClr val="dk1"/>
                </a:solidFill>
                <a:latin typeface="Calibri"/>
                <a:ea typeface="Calibri"/>
                <a:cs typeface="Calibri"/>
                <a:sym typeface="Calibri"/>
              </a:rPr>
              <a:t>, astfel încât activele fizice devin servicii.</a:t>
            </a:r>
            <a:endParaRPr/>
          </a:p>
        </p:txBody>
      </p:sp>
      <p:sp>
        <p:nvSpPr>
          <p:cNvPr id="144" name="Google Shape;144;p4"/>
          <p:cNvSpPr/>
          <p:nvPr/>
        </p:nvSpPr>
        <p:spPr>
          <a:xfrm>
            <a:off x="691486" y="3363843"/>
            <a:ext cx="16910713" cy="17235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Economia partajată este strict legată de </a:t>
            </a:r>
            <a:r>
              <a:rPr b="1" lang="en-US" sz="2600">
                <a:solidFill>
                  <a:schemeClr val="dk1"/>
                </a:solidFill>
                <a:latin typeface="Calibri"/>
                <a:ea typeface="Calibri"/>
                <a:cs typeface="Calibri"/>
                <a:sym typeface="Calibri"/>
              </a:rPr>
              <a:t>dezvoltarea noilor tehnologii ale informației și comunicării</a:t>
            </a:r>
            <a:r>
              <a:rPr lang="en-US" sz="2600">
                <a:solidFill>
                  <a:schemeClr val="dk1"/>
                </a:solidFill>
                <a:latin typeface="Calibri"/>
                <a:ea typeface="Calibri"/>
                <a:cs typeface="Calibri"/>
                <a:sym typeface="Calibri"/>
              </a:rPr>
              <a:t>, care sunt combinate cu moduri de funcționare comune eterne.</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Iată câteva dintre cele mai cunoscute exemple:</a:t>
            </a:r>
            <a:endParaRPr/>
          </a:p>
        </p:txBody>
      </p:sp>
      <p:pic>
        <p:nvPicPr>
          <p:cNvPr descr="Uber logo." id="145" name="Google Shape;145;p4"/>
          <p:cNvPicPr preferRelativeResize="0"/>
          <p:nvPr/>
        </p:nvPicPr>
        <p:blipFill rotWithShape="1">
          <a:blip r:embed="rId3">
            <a:alphaModFix/>
          </a:blip>
          <a:srcRect b="0" l="0" r="0" t="0"/>
          <a:stretch/>
        </p:blipFill>
        <p:spPr>
          <a:xfrm>
            <a:off x="2007294" y="5565287"/>
            <a:ext cx="1159927" cy="1159927"/>
          </a:xfrm>
          <a:prstGeom prst="rect">
            <a:avLst/>
          </a:prstGeom>
          <a:noFill/>
          <a:ln>
            <a:noFill/>
          </a:ln>
        </p:spPr>
      </p:pic>
      <p:pic>
        <p:nvPicPr>
          <p:cNvPr descr="http://www.logoed.co.uk/wp-content/uploads/2014/10/airbnb_horizontal_lockup_web-450x167.jpg" id="146" name="Google Shape;146;p4"/>
          <p:cNvPicPr preferRelativeResize="0"/>
          <p:nvPr/>
        </p:nvPicPr>
        <p:blipFill rotWithShape="1">
          <a:blip r:embed="rId4">
            <a:alphaModFix/>
          </a:blip>
          <a:srcRect b="0" l="0" r="0" t="0"/>
          <a:stretch/>
        </p:blipFill>
        <p:spPr>
          <a:xfrm>
            <a:off x="8382000" y="5190708"/>
            <a:ext cx="3467865" cy="1286963"/>
          </a:xfrm>
          <a:prstGeom prst="rect">
            <a:avLst/>
          </a:prstGeom>
          <a:noFill/>
          <a:ln>
            <a:noFill/>
          </a:ln>
        </p:spPr>
      </p:pic>
      <p:pic>
        <p:nvPicPr>
          <p:cNvPr descr="Just Eat Logo" id="147" name="Google Shape;147;p4"/>
          <p:cNvPicPr preferRelativeResize="0"/>
          <p:nvPr/>
        </p:nvPicPr>
        <p:blipFill rotWithShape="1">
          <a:blip r:embed="rId5">
            <a:alphaModFix/>
          </a:blip>
          <a:srcRect b="0" l="0" r="0" t="0"/>
          <a:stretch/>
        </p:blipFill>
        <p:spPr>
          <a:xfrm>
            <a:off x="3886200" y="6956660"/>
            <a:ext cx="3078846" cy="1733628"/>
          </a:xfrm>
          <a:prstGeom prst="rect">
            <a:avLst/>
          </a:prstGeom>
          <a:noFill/>
          <a:ln>
            <a:noFill/>
          </a:ln>
        </p:spPr>
      </p:pic>
      <p:pic>
        <p:nvPicPr>
          <p:cNvPr descr="eBay Logo" id="148" name="Google Shape;148;p4"/>
          <p:cNvPicPr preferRelativeResize="0"/>
          <p:nvPr/>
        </p:nvPicPr>
        <p:blipFill rotWithShape="1">
          <a:blip r:embed="rId6">
            <a:alphaModFix/>
          </a:blip>
          <a:srcRect b="0" l="0" r="0" t="0"/>
          <a:stretch/>
        </p:blipFill>
        <p:spPr>
          <a:xfrm>
            <a:off x="10591800" y="6725214"/>
            <a:ext cx="2286966" cy="1287235"/>
          </a:xfrm>
          <a:prstGeom prst="rect">
            <a:avLst/>
          </a:prstGeom>
          <a:noFill/>
          <a:ln>
            <a:noFill/>
          </a:ln>
        </p:spPr>
      </p:pic>
      <p:pic>
        <p:nvPicPr>
          <p:cNvPr descr="https://fashionbiznes.pl/wp-content/uploads/2020/09/blog_792-300x188.jpg" id="149" name="Google Shape;149;p4"/>
          <p:cNvPicPr preferRelativeResize="0"/>
          <p:nvPr/>
        </p:nvPicPr>
        <p:blipFill rotWithShape="1">
          <a:blip r:embed="rId7">
            <a:alphaModFix/>
          </a:blip>
          <a:srcRect b="0" l="0" r="0" t="0"/>
          <a:stretch/>
        </p:blipFill>
        <p:spPr>
          <a:xfrm>
            <a:off x="14998959" y="5380764"/>
            <a:ext cx="1803921" cy="1130458"/>
          </a:xfrm>
          <a:prstGeom prst="rect">
            <a:avLst/>
          </a:prstGeom>
          <a:noFill/>
          <a:ln>
            <a:noFill/>
          </a:ln>
        </p:spPr>
      </p:pic>
      <p:pic>
        <p:nvPicPr>
          <p:cNvPr descr="Archivo:Wallapop.svg - Wikipedia, la enciclopedia libre" id="150" name="Google Shape;150;p4"/>
          <p:cNvPicPr preferRelativeResize="0"/>
          <p:nvPr/>
        </p:nvPicPr>
        <p:blipFill rotWithShape="1">
          <a:blip r:embed="rId8">
            <a:alphaModFix/>
          </a:blip>
          <a:srcRect b="0" l="0" r="0" t="0"/>
          <a:stretch/>
        </p:blipFill>
        <p:spPr>
          <a:xfrm>
            <a:off x="14020800" y="6956660"/>
            <a:ext cx="3760241" cy="1458562"/>
          </a:xfrm>
          <a:prstGeom prst="rect">
            <a:avLst/>
          </a:prstGeom>
          <a:noFill/>
          <a:ln>
            <a:noFill/>
          </a:ln>
        </p:spPr>
      </p:pic>
      <p:pic>
        <p:nvPicPr>
          <p:cNvPr descr="Logo Too Good To Go" id="151" name="Google Shape;151;p4"/>
          <p:cNvPicPr preferRelativeResize="0"/>
          <p:nvPr/>
        </p:nvPicPr>
        <p:blipFill rotWithShape="1">
          <a:blip r:embed="rId9">
            <a:alphaModFix/>
          </a:blip>
          <a:srcRect b="0" l="0" r="0" t="0"/>
          <a:stretch/>
        </p:blipFill>
        <p:spPr>
          <a:xfrm>
            <a:off x="7147561" y="6929910"/>
            <a:ext cx="1371600" cy="1371600"/>
          </a:xfrm>
          <a:prstGeom prst="rect">
            <a:avLst/>
          </a:prstGeom>
          <a:noFill/>
          <a:ln>
            <a:noFill/>
          </a:ln>
        </p:spPr>
      </p:pic>
      <p:pic>
        <p:nvPicPr>
          <p:cNvPr descr="blablacar" id="152" name="Google Shape;152;p4"/>
          <p:cNvPicPr preferRelativeResize="0"/>
          <p:nvPr/>
        </p:nvPicPr>
        <p:blipFill rotWithShape="1">
          <a:blip r:embed="rId10">
            <a:alphaModFix/>
          </a:blip>
          <a:srcRect b="0" l="0" r="0" t="0"/>
          <a:stretch/>
        </p:blipFill>
        <p:spPr>
          <a:xfrm>
            <a:off x="3354590" y="5258278"/>
            <a:ext cx="2381643" cy="16830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nvSpPr>
        <p:spPr>
          <a:xfrm>
            <a:off x="838200" y="608112"/>
            <a:ext cx="114948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1. Economia de Partajare- Caracteristicile Principale</a:t>
            </a:r>
            <a:endParaRPr b="1" i="1" sz="3600">
              <a:solidFill>
                <a:srgbClr val="FD4FB4"/>
              </a:solidFill>
              <a:latin typeface="Calibri"/>
              <a:ea typeface="Calibri"/>
              <a:cs typeface="Calibri"/>
              <a:sym typeface="Calibri"/>
            </a:endParaRPr>
          </a:p>
        </p:txBody>
      </p:sp>
      <p:sp>
        <p:nvSpPr>
          <p:cNvPr id="158" name="Google Shape;158;p5"/>
          <p:cNvSpPr txBox="1"/>
          <p:nvPr/>
        </p:nvSpPr>
        <p:spPr>
          <a:xfrm>
            <a:off x="685800" y="1790700"/>
            <a:ext cx="16916400" cy="3293209"/>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0000"/>
              </a:buClr>
              <a:buSzPts val="2600"/>
              <a:buFont typeface="Arial"/>
              <a:buChar char="•"/>
            </a:pPr>
            <a:r>
              <a:rPr b="1" lang="en-US" sz="2600">
                <a:solidFill>
                  <a:srgbClr val="000000"/>
                </a:solidFill>
                <a:latin typeface="Calibri"/>
                <a:ea typeface="Calibri"/>
                <a:cs typeface="Calibri"/>
                <a:sym typeface="Calibri"/>
              </a:rPr>
              <a:t>Consumul colaborativ</a:t>
            </a:r>
            <a:endParaRPr b="1" sz="26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600">
                <a:solidFill>
                  <a:srgbClr val="000000"/>
                </a:solidFill>
                <a:latin typeface="Calibri"/>
                <a:ea typeface="Calibri"/>
                <a:cs typeface="Calibri"/>
                <a:sym typeface="Calibri"/>
              </a:rPr>
              <a:t>(Utilizarea bunurilor în locul proprietatii - acces temporar la bunuri prin împrumut sau închiriere)</a:t>
            </a:r>
            <a:endParaRPr/>
          </a:p>
          <a:p>
            <a:pPr indent="0" lvl="0" marL="0" marR="0" rtl="0" algn="just">
              <a:spcBef>
                <a:spcPts val="0"/>
              </a:spcBef>
              <a:spcAft>
                <a:spcPts val="0"/>
              </a:spcAft>
              <a:buNone/>
            </a:pPr>
            <a:r>
              <a:t/>
            </a:r>
            <a:endParaRPr sz="2600">
              <a:solidFill>
                <a:srgbClr val="000000"/>
              </a:solidFill>
              <a:latin typeface="Calibri"/>
              <a:ea typeface="Calibri"/>
              <a:cs typeface="Calibri"/>
              <a:sym typeface="Calibri"/>
            </a:endParaRPr>
          </a:p>
          <a:p>
            <a:pPr indent="-457200" lvl="0" marL="457200" marR="0" rtl="0" algn="just">
              <a:spcBef>
                <a:spcPts val="0"/>
              </a:spcBef>
              <a:spcAft>
                <a:spcPts val="0"/>
              </a:spcAft>
              <a:buClr>
                <a:srgbClr val="000000"/>
              </a:buClr>
              <a:buSzPts val="2600"/>
              <a:buFont typeface="Arial"/>
              <a:buChar char="•"/>
            </a:pPr>
            <a:r>
              <a:rPr b="1" lang="en-US" sz="2600">
                <a:solidFill>
                  <a:srgbClr val="000000"/>
                </a:solidFill>
                <a:latin typeface="Calibri"/>
                <a:ea typeface="Calibri"/>
                <a:cs typeface="Calibri"/>
                <a:sym typeface="Calibri"/>
              </a:rPr>
              <a:t>Schimbul de la om la om</a:t>
            </a:r>
            <a:r>
              <a:rPr lang="en-US" sz="2600">
                <a:solidFill>
                  <a:srgbClr val="000000"/>
                </a:solidFill>
                <a:latin typeface="Calibri"/>
                <a:ea typeface="Calibri"/>
                <a:cs typeface="Calibri"/>
                <a:sym typeface="Calibri"/>
              </a:rPr>
              <a:t>(Furnizorii de servicii în contact direct cu consumatorii – relațiile umane între egali)</a:t>
            </a:r>
            <a:endParaRPr/>
          </a:p>
          <a:p>
            <a:pPr indent="-292100" lvl="0" marL="457200" marR="0" rtl="0" algn="just">
              <a:spcBef>
                <a:spcPts val="0"/>
              </a:spcBef>
              <a:spcAft>
                <a:spcPts val="0"/>
              </a:spcAft>
              <a:buClr>
                <a:schemeClr val="dk1"/>
              </a:buClr>
              <a:buSzPts val="2600"/>
              <a:buFont typeface="Arial"/>
              <a:buNone/>
            </a:pPr>
            <a:r>
              <a:t/>
            </a:r>
            <a:endParaRPr sz="2600">
              <a:solidFill>
                <a:srgbClr val="000000"/>
              </a:solidFill>
              <a:latin typeface="Calibri"/>
              <a:ea typeface="Calibri"/>
              <a:cs typeface="Calibri"/>
              <a:sym typeface="Calibri"/>
            </a:endParaRPr>
          </a:p>
          <a:p>
            <a:pPr indent="-457200" lvl="0" marL="457200" marR="0" rtl="0" algn="just">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Cererea și oferta sunt corelate pe platformele digitale</a:t>
            </a:r>
            <a:endParaRPr sz="26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600">
                <a:solidFill>
                  <a:srgbClr val="000000"/>
                </a:solidFill>
                <a:latin typeface="Calibri"/>
                <a:ea typeface="Calibri"/>
                <a:cs typeface="Calibri"/>
                <a:sym typeface="Calibri"/>
              </a:rPr>
              <a:t>(platforme cu doua parti)</a:t>
            </a:r>
            <a:endParaRPr/>
          </a:p>
          <a:p>
            <a:pPr indent="-457200" lvl="0" marL="457200" marR="0" rtl="0" algn="just">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Exploatarea/o mai bună utilizare a activelor mai puțin utilizate</a:t>
            </a:r>
            <a:endParaRPr b="1" sz="2600">
              <a:solidFill>
                <a:srgbClr val="000000"/>
              </a:solidFill>
              <a:latin typeface="Calibri"/>
              <a:ea typeface="Calibri"/>
              <a:cs typeface="Calibri"/>
              <a:sym typeface="Calibri"/>
            </a:endParaRPr>
          </a:p>
        </p:txBody>
      </p:sp>
      <p:sp>
        <p:nvSpPr>
          <p:cNvPr id="159" name="Google Shape;159;p5"/>
          <p:cNvSpPr/>
          <p:nvPr/>
        </p:nvSpPr>
        <p:spPr>
          <a:xfrm>
            <a:off x="1516039" y="5910203"/>
            <a:ext cx="16078200" cy="892552"/>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Reducarea impactului asupra mediului, </a:t>
            </a:r>
            <a:r>
              <a:rPr b="1" lang="en-US" sz="2600">
                <a:solidFill>
                  <a:schemeClr val="dk1"/>
                </a:solidFill>
                <a:latin typeface="Calibri"/>
                <a:ea typeface="Calibri"/>
                <a:cs typeface="Calibri"/>
                <a:sym typeface="Calibri"/>
              </a:rPr>
              <a:t>sustenabilitate</a:t>
            </a:r>
            <a:endParaRPr b="1" sz="26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600">
                <a:solidFill>
                  <a:schemeClr val="dk1"/>
                </a:solidFill>
                <a:latin typeface="Calibri"/>
                <a:ea typeface="Calibri"/>
                <a:cs typeface="Calibri"/>
                <a:sym typeface="Calibri"/>
              </a:rPr>
              <a:t>(impotriva deseurilor si consumului excesiv)</a:t>
            </a:r>
            <a:endParaRPr/>
          </a:p>
        </p:txBody>
      </p:sp>
      <p:sp>
        <p:nvSpPr>
          <p:cNvPr id="160" name="Google Shape;160;p5"/>
          <p:cNvSpPr txBox="1"/>
          <p:nvPr/>
        </p:nvSpPr>
        <p:spPr>
          <a:xfrm>
            <a:off x="11201400" y="4854893"/>
            <a:ext cx="6392700" cy="3755700"/>
          </a:xfrm>
          <a:prstGeom prst="rect">
            <a:avLst/>
          </a:prstGeom>
          <a:noFill/>
          <a:ln cap="flat" cmpd="sng" w="19050">
            <a:solidFill>
              <a:srgbClr val="0099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Schimbul de bunuri intre consumatori</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Reducerea cumparaturilor</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O mai mica necesitate de producer a noilor bunuri</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Mai putina presiune asupra resurselor naturale</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Reducerea poluariii si deseurilor in lantul de productie</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Protejarea mediului inconjurator</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900">
              <a:solidFill>
                <a:schemeClr val="dk1"/>
              </a:solidFill>
              <a:latin typeface="Calibri"/>
              <a:ea typeface="Calibri"/>
              <a:cs typeface="Calibri"/>
              <a:sym typeface="Calibri"/>
            </a:endParaRPr>
          </a:p>
        </p:txBody>
      </p:sp>
      <p:cxnSp>
        <p:nvCxnSpPr>
          <p:cNvPr id="161" name="Google Shape;161;p5"/>
          <p:cNvCxnSpPr/>
          <p:nvPr/>
        </p:nvCxnSpPr>
        <p:spPr>
          <a:xfrm>
            <a:off x="14325600" y="5372100"/>
            <a:ext cx="0" cy="304800"/>
          </a:xfrm>
          <a:prstGeom prst="straightConnector1">
            <a:avLst/>
          </a:prstGeom>
          <a:noFill/>
          <a:ln cap="flat" cmpd="sng" w="38100">
            <a:solidFill>
              <a:schemeClr val="accent3"/>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62" name="Google Shape;162;p5"/>
          <p:cNvCxnSpPr/>
          <p:nvPr/>
        </p:nvCxnSpPr>
        <p:spPr>
          <a:xfrm>
            <a:off x="14325600" y="5981700"/>
            <a:ext cx="0" cy="304800"/>
          </a:xfrm>
          <a:prstGeom prst="straightConnector1">
            <a:avLst/>
          </a:prstGeom>
          <a:noFill/>
          <a:ln cap="flat" cmpd="sng" w="38100">
            <a:solidFill>
              <a:schemeClr val="accent3"/>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63" name="Google Shape;163;p5"/>
          <p:cNvCxnSpPr/>
          <p:nvPr/>
        </p:nvCxnSpPr>
        <p:spPr>
          <a:xfrm>
            <a:off x="14325600" y="6591300"/>
            <a:ext cx="0" cy="304800"/>
          </a:xfrm>
          <a:prstGeom prst="straightConnector1">
            <a:avLst/>
          </a:prstGeom>
          <a:noFill/>
          <a:ln cap="flat" cmpd="sng" w="38100">
            <a:solidFill>
              <a:schemeClr val="accent3"/>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64" name="Google Shape;164;p5"/>
          <p:cNvCxnSpPr/>
          <p:nvPr/>
        </p:nvCxnSpPr>
        <p:spPr>
          <a:xfrm>
            <a:off x="14325600" y="7228939"/>
            <a:ext cx="0" cy="304800"/>
          </a:xfrm>
          <a:prstGeom prst="straightConnector1">
            <a:avLst/>
          </a:prstGeom>
          <a:noFill/>
          <a:ln cap="flat" cmpd="sng" w="38100">
            <a:solidFill>
              <a:schemeClr val="accent3"/>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65" name="Google Shape;165;p5"/>
          <p:cNvCxnSpPr/>
          <p:nvPr/>
        </p:nvCxnSpPr>
        <p:spPr>
          <a:xfrm>
            <a:off x="14321619" y="7810500"/>
            <a:ext cx="0" cy="304800"/>
          </a:xfrm>
          <a:prstGeom prst="straightConnector1">
            <a:avLst/>
          </a:prstGeom>
          <a:noFill/>
          <a:ln cap="flat" cmpd="sng" w="38100">
            <a:solidFill>
              <a:schemeClr val="accent3"/>
            </a:solidFill>
            <a:prstDash val="solid"/>
            <a:round/>
            <a:headEnd len="sm" w="sm" type="none"/>
            <a:tailEnd len="med" w="med" type="triangle"/>
          </a:ln>
          <a:effectLst>
            <a:outerShdw blurRad="40000" rotWithShape="0" dir="5400000" dist="23000">
              <a:srgbClr val="000000">
                <a:alpha val="34901"/>
              </a:srgbClr>
            </a:outerShdw>
          </a:effectLst>
        </p:spPr>
      </p:cxnSp>
      <p:pic>
        <p:nvPicPr>
          <p:cNvPr id="166" name="Google Shape;166;p5"/>
          <p:cNvPicPr preferRelativeResize="0"/>
          <p:nvPr/>
        </p:nvPicPr>
        <p:blipFill rotWithShape="1">
          <a:blip r:embed="rId3">
            <a:alphaModFix/>
          </a:blip>
          <a:srcRect b="0" l="0" r="0" t="0"/>
          <a:stretch/>
        </p:blipFill>
        <p:spPr>
          <a:xfrm>
            <a:off x="10354493" y="4305300"/>
            <a:ext cx="1380307" cy="1261144"/>
          </a:xfrm>
          <a:prstGeom prst="rect">
            <a:avLst/>
          </a:prstGeom>
          <a:noFill/>
          <a:ln>
            <a:noFill/>
          </a:ln>
        </p:spPr>
      </p:pic>
      <p:cxnSp>
        <p:nvCxnSpPr>
          <p:cNvPr id="167" name="Google Shape;167;p5"/>
          <p:cNvCxnSpPr/>
          <p:nvPr/>
        </p:nvCxnSpPr>
        <p:spPr>
          <a:xfrm>
            <a:off x="7512051" y="6430867"/>
            <a:ext cx="4079056" cy="517247"/>
          </a:xfrm>
          <a:prstGeom prst="straightConnector1">
            <a:avLst/>
          </a:prstGeom>
          <a:noFill/>
          <a:ln cap="flat" cmpd="sng" w="38100">
            <a:solidFill>
              <a:schemeClr val="accent3"/>
            </a:solidFill>
            <a:prstDash val="solid"/>
            <a:round/>
            <a:headEnd len="sm" w="sm" type="none"/>
            <a:tailEnd len="med" w="med" type="triangle"/>
          </a:ln>
          <a:effectLst>
            <a:outerShdw blurRad="40000" rotWithShape="0" dir="5400000" dist="23000">
              <a:srgbClr val="000000">
                <a:alpha val="34901"/>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nvSpPr>
        <p:spPr>
          <a:xfrm>
            <a:off x="620973" y="571500"/>
            <a:ext cx="101994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1. Economia de partajare- Scurta Istorie</a:t>
            </a:r>
            <a:endParaRPr b="1" i="1" sz="3600">
              <a:solidFill>
                <a:srgbClr val="FD4FB4"/>
              </a:solidFill>
              <a:latin typeface="Calibri"/>
              <a:ea typeface="Calibri"/>
              <a:cs typeface="Calibri"/>
              <a:sym typeface="Calibri"/>
            </a:endParaRPr>
          </a:p>
        </p:txBody>
      </p:sp>
      <p:sp>
        <p:nvSpPr>
          <p:cNvPr id="173" name="Google Shape;173;p6"/>
          <p:cNvSpPr txBox="1"/>
          <p:nvPr/>
        </p:nvSpPr>
        <p:spPr>
          <a:xfrm>
            <a:off x="714232" y="1687321"/>
            <a:ext cx="1440180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Economia partajată s-a dezvoltat în Statele Unite, începând cu 2008 ca reacție la criza financiară.</a:t>
            </a:r>
            <a:endParaRPr/>
          </a:p>
        </p:txBody>
      </p:sp>
      <p:sp>
        <p:nvSpPr>
          <p:cNvPr id="174" name="Google Shape;174;p6"/>
          <p:cNvSpPr/>
          <p:nvPr/>
        </p:nvSpPr>
        <p:spPr>
          <a:xfrm>
            <a:off x="714232" y="3503691"/>
            <a:ext cx="17040368"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Economia partajată a fost una dintre piețele cu cea mai rapidă creștere din istorie.</a:t>
            </a:r>
            <a:endParaRPr/>
          </a:p>
          <a:p>
            <a:pPr indent="0" lvl="0" marL="0" marR="0" rtl="0" algn="l">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US" sz="2500">
                <a:solidFill>
                  <a:schemeClr val="dk1"/>
                </a:solidFill>
                <a:latin typeface="Calibri"/>
                <a:ea typeface="Calibri"/>
                <a:cs typeface="Calibri"/>
                <a:sym typeface="Calibri"/>
              </a:rPr>
              <a:t>Începând cu anul 2010, investitorii au contribuit cu peste $23 miliarde de dolari în fonduri de capital de risc pentru start-up-uri folosind un model de afaceri bazat pe acțiuni.</a:t>
            </a:r>
            <a:endParaRPr/>
          </a:p>
          <a:p>
            <a:pPr indent="0" lvl="0" marL="0" marR="0" rtl="0" algn="l">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US" sz="2500">
                <a:solidFill>
                  <a:schemeClr val="dk1"/>
                </a:solidFill>
                <a:latin typeface="Calibri"/>
                <a:ea typeface="Calibri"/>
                <a:cs typeface="Calibri"/>
                <a:sym typeface="Calibri"/>
              </a:rPr>
              <a:t>Acest fenomen a câștigat o mare popularitate prin două întreprinderi nou-înființate din San Francisco: Airbnb și Uber. Aceasta din urmă a devenit cea mai mare companie de taxi din lume în ultimii 10 de ani. Aceasta a revoluționat serviciile de transport prin punerea șoferilor independenți în contact direct cu alte persoane printr-o platformă digitală.</a:t>
            </a:r>
            <a:endParaRPr/>
          </a:p>
        </p:txBody>
      </p:sp>
      <p:sp>
        <p:nvSpPr>
          <p:cNvPr id="175" name="Google Shape;175;p6"/>
          <p:cNvSpPr txBox="1"/>
          <p:nvPr/>
        </p:nvSpPr>
        <p:spPr>
          <a:xfrm>
            <a:off x="11912599" y="6473735"/>
            <a:ext cx="2514600" cy="400110"/>
          </a:xfrm>
          <a:prstGeom prst="rect">
            <a:avLst/>
          </a:prstGeom>
          <a:solidFill>
            <a:srgbClr val="AC7BDC"/>
          </a:solidFill>
          <a:ln cap="flat" cmpd="sng" w="9525">
            <a:solidFill>
              <a:srgbClr val="AC7BD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Stiati ca</a:t>
            </a:r>
            <a:r>
              <a:rPr b="1" lang="en-US" sz="2000">
                <a:solidFill>
                  <a:schemeClr val="lt1"/>
                </a:solidFill>
                <a:latin typeface="Calibri"/>
                <a:ea typeface="Calibri"/>
                <a:cs typeface="Calibri"/>
                <a:sym typeface="Calibri"/>
              </a:rPr>
              <a:t>…</a:t>
            </a:r>
            <a:endParaRPr/>
          </a:p>
        </p:txBody>
      </p:sp>
      <p:sp>
        <p:nvSpPr>
          <p:cNvPr id="176" name="Google Shape;176;p6"/>
          <p:cNvSpPr txBox="1"/>
          <p:nvPr/>
        </p:nvSpPr>
        <p:spPr>
          <a:xfrm>
            <a:off x="6045198" y="6873845"/>
            <a:ext cx="8382001" cy="1862048"/>
          </a:xfrm>
          <a:prstGeom prst="rect">
            <a:avLst/>
          </a:prstGeom>
          <a:noFill/>
          <a:ln cap="flat" cmpd="sng" w="9525">
            <a:solidFill>
              <a:srgbClr val="AC7BD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5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200">
                <a:solidFill>
                  <a:schemeClr val="dk1"/>
                </a:solidFill>
                <a:latin typeface="Calibri"/>
                <a:ea typeface="Calibri"/>
                <a:cs typeface="Calibri"/>
                <a:sym typeface="Calibri"/>
              </a:rPr>
              <a:t>Termenul </a:t>
            </a:r>
            <a:r>
              <a:rPr b="1" i="1" lang="en-US" sz="2200">
                <a:solidFill>
                  <a:schemeClr val="dk1"/>
                </a:solidFill>
                <a:latin typeface="Calibri"/>
                <a:ea typeface="Calibri"/>
                <a:cs typeface="Calibri"/>
                <a:sym typeface="Calibri"/>
              </a:rPr>
              <a:t>Uberizare</a:t>
            </a:r>
            <a:r>
              <a:rPr lang="en-US" sz="2200">
                <a:solidFill>
                  <a:schemeClr val="dk1"/>
                </a:solidFill>
                <a:latin typeface="Calibri"/>
                <a:ea typeface="Calibri"/>
                <a:cs typeface="Calibri"/>
                <a:sym typeface="Calibri"/>
              </a:rPr>
              <a:t> este utilizat pentru a indica fenomene economice precum :</a:t>
            </a:r>
            <a:endParaRPr/>
          </a:p>
          <a:p>
            <a:pPr indent="0" lvl="0" marL="0" marR="0" rtl="0" algn="just">
              <a:spcBef>
                <a:spcPts val="0"/>
              </a:spcBef>
              <a:spcAft>
                <a:spcPts val="0"/>
              </a:spcAft>
              <a:buNone/>
            </a:pPr>
            <a:r>
              <a:rPr lang="en-US" sz="2200">
                <a:solidFill>
                  <a:schemeClr val="dk1"/>
                </a:solidFill>
                <a:latin typeface="Calibri"/>
                <a:ea typeface="Calibri"/>
                <a:cs typeface="Calibri"/>
                <a:sym typeface="Calibri"/>
              </a:rPr>
              <a:t>-Eliminarea intermediarului</a:t>
            </a:r>
            <a:endParaRPr sz="2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200">
                <a:solidFill>
                  <a:schemeClr val="dk1"/>
                </a:solidFill>
                <a:latin typeface="Calibri"/>
                <a:ea typeface="Calibri"/>
                <a:cs typeface="Calibri"/>
                <a:sym typeface="Calibri"/>
              </a:rPr>
              <a:t>- Servicii de digitalizare</a:t>
            </a:r>
            <a:endParaRPr sz="2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200">
                <a:solidFill>
                  <a:schemeClr val="dk1"/>
                </a:solidFill>
                <a:latin typeface="Calibri"/>
                <a:ea typeface="Calibri"/>
                <a:cs typeface="Calibri"/>
                <a:sym typeface="Calibri"/>
              </a:rPr>
              <a:t>- Ușurința administrativă</a:t>
            </a:r>
            <a:endParaRPr sz="1200">
              <a:solidFill>
                <a:schemeClr val="dk1"/>
              </a:solidFill>
              <a:latin typeface="Calibri"/>
              <a:ea typeface="Calibri"/>
              <a:cs typeface="Calibri"/>
              <a:sym typeface="Calibri"/>
            </a:endParaRPr>
          </a:p>
        </p:txBody>
      </p:sp>
      <p:sp>
        <p:nvSpPr>
          <p:cNvPr id="177" name="Google Shape;177;p6"/>
          <p:cNvSpPr/>
          <p:nvPr/>
        </p:nvSpPr>
        <p:spPr>
          <a:xfrm>
            <a:off x="714232" y="2376788"/>
            <a:ext cx="17040369" cy="12464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500">
                <a:solidFill>
                  <a:schemeClr val="dk1"/>
                </a:solidFill>
                <a:latin typeface="Calibri"/>
                <a:ea typeface="Calibri"/>
                <a:cs typeface="Calibri"/>
                <a:sym typeface="Calibri"/>
              </a:rPr>
              <a:t>Cu toate acestea, ideea sa de bază este relativ veche; caracteristica inovatoare este modul în care tehnologia de rețea face posibilă partajarea la scară globală.</a:t>
            </a:r>
            <a:endParaRPr/>
          </a:p>
          <a:p>
            <a:pPr indent="0" lvl="0" marL="0" marR="0" rtl="0" algn="just">
              <a:spcBef>
                <a:spcPts val="0"/>
              </a:spcBef>
              <a:spcAft>
                <a:spcPts val="0"/>
              </a:spcAft>
              <a:buNone/>
            </a:pPr>
            <a:r>
              <a:rPr lang="en-US" sz="2500">
                <a:solidFill>
                  <a:schemeClr val="dk1"/>
                </a:solidFill>
                <a:latin typeface="Calibri"/>
                <a:ea typeface="Calibri"/>
                <a:cs typeface="Calibri"/>
                <a:sym typeface="Calibri"/>
              </a:rPr>
              <a:t>Un astfel de model demonstrează modul în care tehnologiile digitale afectează profund structura socială și interacțiunile sociale.</a:t>
            </a:r>
            <a:endParaRPr/>
          </a:p>
        </p:txBody>
      </p:sp>
      <p:pic>
        <p:nvPicPr>
          <p:cNvPr descr="Silhouette of a question mark" id="178" name="Google Shape;178;p6"/>
          <p:cNvPicPr preferRelativeResize="0"/>
          <p:nvPr/>
        </p:nvPicPr>
        <p:blipFill rotWithShape="1">
          <a:blip r:embed="rId3">
            <a:alphaModFix/>
          </a:blip>
          <a:srcRect b="0" l="0" r="0" t="0"/>
          <a:stretch/>
        </p:blipFill>
        <p:spPr>
          <a:xfrm rot="520284">
            <a:off x="14021677" y="7344029"/>
            <a:ext cx="1106346" cy="11063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
          <p:cNvSpPr txBox="1"/>
          <p:nvPr/>
        </p:nvSpPr>
        <p:spPr>
          <a:xfrm>
            <a:off x="620973" y="571500"/>
            <a:ext cx="141618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1. Avantaje si dezavantaje pentru furnizorii de servicii</a:t>
            </a:r>
            <a:endParaRPr b="1" i="1" sz="3600">
              <a:solidFill>
                <a:srgbClr val="FD4FB4"/>
              </a:solidFill>
              <a:latin typeface="Calibri"/>
              <a:ea typeface="Calibri"/>
              <a:cs typeface="Calibri"/>
              <a:sym typeface="Calibri"/>
            </a:endParaRPr>
          </a:p>
        </p:txBody>
      </p:sp>
      <p:sp>
        <p:nvSpPr>
          <p:cNvPr id="184" name="Google Shape;184;p7"/>
          <p:cNvSpPr txBox="1"/>
          <p:nvPr/>
        </p:nvSpPr>
        <p:spPr>
          <a:xfrm>
            <a:off x="990600" y="2282019"/>
            <a:ext cx="6477000" cy="4401205"/>
          </a:xfrm>
          <a:prstGeom prst="rect">
            <a:avLst/>
          </a:prstGeom>
          <a:noFill/>
          <a:ln cap="flat" cmpd="sng" w="38100">
            <a:solidFill>
              <a:srgbClr val="AC7BDC"/>
            </a:solidFill>
            <a:prstDash val="solid"/>
            <a:round/>
            <a:headEnd len="sm" w="sm" type="none"/>
            <a:tailEnd len="sm" w="sm" type="none"/>
          </a:ln>
        </p:spPr>
        <p:txBody>
          <a:bodyPr anchorCtr="0" anchor="t" bIns="45700" lIns="91425" spcFirstLastPara="1" rIns="91425" wrap="square" tIns="45700">
            <a:spAutoFit/>
          </a:bodyPr>
          <a:lstStyle/>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Noi domenii de ocupare a forței de muncă</a:t>
            </a:r>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Program de lucru flexibil</a:t>
            </a:r>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Posibilitatea de a avea mai multe locuri de muncă</a:t>
            </a:r>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Remunerație  atractivă</a:t>
            </a:r>
            <a:endParaRPr b="0" i="0" sz="2800" u="none" cap="none" strike="noStrike">
              <a:solidFill>
                <a:schemeClr val="dk1"/>
              </a:solidFill>
              <a:latin typeface="Calibri"/>
              <a:ea typeface="Calibri"/>
              <a:cs typeface="Calibri"/>
              <a:sym typeface="Calibri"/>
            </a:endParaRPr>
          </a:p>
        </p:txBody>
      </p:sp>
      <p:pic>
        <p:nvPicPr>
          <p:cNvPr id="185" name="Google Shape;185;p7"/>
          <p:cNvPicPr preferRelativeResize="0"/>
          <p:nvPr/>
        </p:nvPicPr>
        <p:blipFill rotWithShape="1">
          <a:blip r:embed="rId3">
            <a:alphaModFix/>
          </a:blip>
          <a:srcRect b="0" l="0" r="0" t="0"/>
          <a:stretch/>
        </p:blipFill>
        <p:spPr>
          <a:xfrm>
            <a:off x="6619261" y="1361400"/>
            <a:ext cx="1696678" cy="1841238"/>
          </a:xfrm>
          <a:prstGeom prst="rect">
            <a:avLst/>
          </a:prstGeom>
          <a:noFill/>
          <a:ln>
            <a:noFill/>
          </a:ln>
        </p:spPr>
      </p:pic>
      <p:sp>
        <p:nvSpPr>
          <p:cNvPr id="186" name="Google Shape;186;p7"/>
          <p:cNvSpPr txBox="1"/>
          <p:nvPr/>
        </p:nvSpPr>
        <p:spPr>
          <a:xfrm>
            <a:off x="7901860" y="5295900"/>
            <a:ext cx="8744204" cy="2677656"/>
          </a:xfrm>
          <a:prstGeom prst="rect">
            <a:avLst/>
          </a:prstGeom>
          <a:noFill/>
          <a:ln cap="flat" cmpd="sng" w="38100">
            <a:solidFill>
              <a:srgbClr val="AC7BDC"/>
            </a:solidFill>
            <a:prstDash val="solid"/>
            <a:round/>
            <a:headEnd len="sm" w="sm" type="none"/>
            <a:tailEnd len="sm" w="sm" type="none"/>
          </a:ln>
        </p:spPr>
        <p:txBody>
          <a:bodyPr anchorCtr="0" anchor="t" bIns="45700" lIns="91425" spcFirstLastPara="1" rIns="91425" wrap="square" tIns="45700">
            <a:spAutoFit/>
          </a:bodyPr>
          <a:lstStyle/>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Dependența de tehnologie</a:t>
            </a:r>
            <a:endParaRPr b="0" i="0" sz="2800" u="none" cap="none" strike="noStrike">
              <a:solidFill>
                <a:schemeClr val="dk1"/>
              </a:solidFill>
              <a:latin typeface="Calibri"/>
              <a:ea typeface="Calibri"/>
              <a:cs typeface="Calibri"/>
              <a:sym typeface="Calibri"/>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Securitate limitată</a:t>
            </a:r>
            <a:endParaRPr b="0" i="0" sz="2800" u="none" cap="none" strike="noStrike">
              <a:solidFill>
                <a:schemeClr val="dk1"/>
              </a:solidFill>
              <a:latin typeface="Calibri"/>
              <a:ea typeface="Calibri"/>
              <a:cs typeface="Calibri"/>
              <a:sym typeface="Calibri"/>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Lipsa reglementării legislative și concurența neloială</a:t>
            </a:r>
            <a:endParaRPr b="0" i="0" sz="2800" u="none" cap="none" strike="noStrike">
              <a:solidFill>
                <a:schemeClr val="dk1"/>
              </a:solidFill>
              <a:latin typeface="Calibri"/>
              <a:ea typeface="Calibri"/>
              <a:cs typeface="Calibri"/>
              <a:sym typeface="Calibri"/>
            </a:endParaRPr>
          </a:p>
        </p:txBody>
      </p:sp>
      <p:pic>
        <p:nvPicPr>
          <p:cNvPr id="187" name="Google Shape;187;p7"/>
          <p:cNvPicPr preferRelativeResize="0"/>
          <p:nvPr/>
        </p:nvPicPr>
        <p:blipFill rotWithShape="1">
          <a:blip r:embed="rId4">
            <a:alphaModFix/>
          </a:blip>
          <a:srcRect b="0" l="0" r="0" t="0"/>
          <a:stretch/>
        </p:blipFill>
        <p:spPr>
          <a:xfrm>
            <a:off x="15468600" y="4614037"/>
            <a:ext cx="1486408"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nvSpPr>
        <p:spPr>
          <a:xfrm>
            <a:off x="685800" y="566558"/>
            <a:ext cx="1393322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1. Economia de partajare- Tipuri de Platforme</a:t>
            </a:r>
            <a:endParaRPr b="1" i="1" sz="3600">
              <a:solidFill>
                <a:srgbClr val="FD4FB4"/>
              </a:solidFill>
              <a:latin typeface="Calibri"/>
              <a:ea typeface="Calibri"/>
              <a:cs typeface="Calibri"/>
              <a:sym typeface="Calibri"/>
            </a:endParaRPr>
          </a:p>
          <a:p>
            <a:pPr indent="0" lvl="0" marL="0" marR="0" rtl="0" algn="l">
              <a:spcBef>
                <a:spcPts val="0"/>
              </a:spcBef>
              <a:spcAft>
                <a:spcPts val="0"/>
              </a:spcAft>
              <a:buNone/>
            </a:pPr>
            <a:r>
              <a:rPr b="1" i="1" lang="en-US" sz="3600">
                <a:solidFill>
                  <a:srgbClr val="FD4FB4"/>
                </a:solidFill>
                <a:latin typeface="Calibri"/>
                <a:ea typeface="Calibri"/>
                <a:cs typeface="Calibri"/>
                <a:sym typeface="Calibri"/>
              </a:rPr>
              <a:t> </a:t>
            </a:r>
            <a:endParaRPr b="1" i="1" sz="3600">
              <a:solidFill>
                <a:srgbClr val="FD4FB4"/>
              </a:solidFill>
              <a:latin typeface="Calibri"/>
              <a:ea typeface="Calibri"/>
              <a:cs typeface="Calibri"/>
              <a:sym typeface="Calibri"/>
            </a:endParaRPr>
          </a:p>
        </p:txBody>
      </p:sp>
      <p:sp>
        <p:nvSpPr>
          <p:cNvPr id="193" name="Google Shape;193;p8"/>
          <p:cNvSpPr txBox="1"/>
          <p:nvPr/>
        </p:nvSpPr>
        <p:spPr>
          <a:xfrm>
            <a:off x="685800" y="1790700"/>
            <a:ext cx="16840200" cy="36317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rgbClr val="000000"/>
                </a:solidFill>
                <a:latin typeface="Calibri"/>
                <a:ea typeface="Calibri"/>
                <a:cs typeface="Calibri"/>
                <a:sym typeface="Calibri"/>
              </a:rPr>
              <a:t>Perren și Kozinest în lucrarea lor de cercetare Piețe de schimb Laterale (2018) au furnizat un instrument</a:t>
            </a:r>
            <a:endParaRPr/>
          </a:p>
          <a:p>
            <a:pPr indent="0" lvl="0" marL="0" marR="0" rtl="0" algn="just">
              <a:spcBef>
                <a:spcPts val="0"/>
              </a:spcBef>
              <a:spcAft>
                <a:spcPts val="0"/>
              </a:spcAft>
              <a:buNone/>
            </a:pPr>
            <a:r>
              <a:rPr lang="en-US" sz="2600">
                <a:solidFill>
                  <a:srgbClr val="000000"/>
                </a:solidFill>
                <a:latin typeface="Calibri"/>
                <a:ea typeface="Calibri"/>
                <a:cs typeface="Calibri"/>
                <a:sym typeface="Calibri"/>
              </a:rPr>
              <a:t>pentru o mai bună înțelegere a diferitelor tipuri de întreprinderi care operează în economia partajată.</a:t>
            </a:r>
            <a:endParaRPr/>
          </a:p>
          <a:p>
            <a:pPr indent="0" lvl="0" marL="0" marR="0" rtl="0" algn="just">
              <a:spcBef>
                <a:spcPts val="0"/>
              </a:spcBef>
              <a:spcAft>
                <a:spcPts val="0"/>
              </a:spcAft>
              <a:buNone/>
            </a:pPr>
            <a:r>
              <a:t/>
            </a:r>
            <a:endParaRPr sz="26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600">
                <a:solidFill>
                  <a:srgbClr val="000000"/>
                </a:solidFill>
                <a:latin typeface="Calibri"/>
                <a:ea typeface="Calibri"/>
                <a:cs typeface="Calibri"/>
                <a:sym typeface="Calibri"/>
              </a:rPr>
              <a:t>Instrumentul ia forma unei matrice incluzand </a:t>
            </a:r>
            <a:r>
              <a:rPr b="1" lang="en-US" sz="2600" u="sng">
                <a:solidFill>
                  <a:srgbClr val="000000"/>
                </a:solidFill>
                <a:latin typeface="Calibri"/>
                <a:ea typeface="Calibri"/>
                <a:cs typeface="Calibri"/>
                <a:sym typeface="Calibri"/>
              </a:rPr>
              <a:t>doua dimensiuni </a:t>
            </a:r>
            <a:r>
              <a:rPr lang="en-US" sz="2600">
                <a:solidFill>
                  <a:srgbClr val="000000"/>
                </a:solidFill>
                <a:latin typeface="Calibri"/>
                <a:ea typeface="Calibri"/>
                <a:cs typeface="Calibri"/>
                <a:sym typeface="Calibri"/>
              </a:rPr>
              <a:t>pe care se bazeaza </a:t>
            </a:r>
            <a:r>
              <a:rPr b="1" lang="en-US" sz="2600" u="sng">
                <a:solidFill>
                  <a:srgbClr val="000000"/>
                </a:solidFill>
                <a:latin typeface="Calibri"/>
                <a:ea typeface="Calibri"/>
                <a:cs typeface="Calibri"/>
                <a:sym typeface="Calibri"/>
              </a:rPr>
              <a:t>patru tipuri de platforme de ecomomie partajata</a:t>
            </a:r>
            <a:endParaRPr b="1" sz="2600" u="sng">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200">
              <a:solidFill>
                <a:srgbClr val="000000"/>
              </a:solidFill>
              <a:latin typeface="Calibri"/>
              <a:ea typeface="Calibri"/>
              <a:cs typeface="Calibri"/>
              <a:sym typeface="Calibri"/>
            </a:endParaRPr>
          </a:p>
        </p:txBody>
      </p:sp>
      <p:cxnSp>
        <p:nvCxnSpPr>
          <p:cNvPr id="194" name="Google Shape;194;p8"/>
          <p:cNvCxnSpPr/>
          <p:nvPr/>
        </p:nvCxnSpPr>
        <p:spPr>
          <a:xfrm>
            <a:off x="7391400" y="3406527"/>
            <a:ext cx="0" cy="899418"/>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195" name="Google Shape;195;p8"/>
          <p:cNvSpPr/>
          <p:nvPr/>
        </p:nvSpPr>
        <p:spPr>
          <a:xfrm>
            <a:off x="2059092" y="4101604"/>
            <a:ext cx="6172200" cy="2893100"/>
          </a:xfrm>
          <a:prstGeom prst="rect">
            <a:avLst/>
          </a:prstGeom>
          <a:noFill/>
          <a:ln cap="flat" cmpd="sng" w="28575">
            <a:solidFill>
              <a:srgbClr val="AC7BD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600">
                <a:solidFill>
                  <a:srgbClr val="000000"/>
                </a:solidFill>
                <a:latin typeface="Calibri"/>
                <a:ea typeface="Calibri"/>
                <a:cs typeface="Calibri"/>
                <a:sym typeface="Calibri"/>
              </a:rPr>
              <a:t>1. Consocialitatea</a:t>
            </a:r>
            <a:endParaRPr b="1" sz="26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600">
                <a:solidFill>
                  <a:srgbClr val="000000"/>
                </a:solidFill>
                <a:latin typeface="Calibri"/>
                <a:ea typeface="Calibri"/>
                <a:cs typeface="Calibri"/>
                <a:sym typeface="Calibri"/>
              </a:rPr>
              <a:t>Gradul in care membrii platformei se implica in interactiuni sociale</a:t>
            </a:r>
            <a:endParaRPr sz="26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just">
              <a:spcBef>
                <a:spcPts val="0"/>
              </a:spcBef>
              <a:spcAft>
                <a:spcPts val="0"/>
              </a:spcAft>
              <a:buNone/>
            </a:pPr>
            <a:r>
              <a:rPr b="1" lang="en-US" sz="2600">
                <a:solidFill>
                  <a:srgbClr val="000000"/>
                </a:solidFill>
                <a:latin typeface="Calibri"/>
                <a:ea typeface="Calibri"/>
                <a:cs typeface="Calibri"/>
                <a:sym typeface="Calibri"/>
              </a:rPr>
              <a:t>2. Intermedierea platformelor</a:t>
            </a:r>
            <a:endParaRPr b="1" sz="2600">
              <a:solidFill>
                <a:srgbClr val="000000"/>
              </a:solidFill>
              <a:latin typeface="Calibri"/>
              <a:ea typeface="Calibri"/>
              <a:cs typeface="Calibri"/>
              <a:sym typeface="Calibri"/>
            </a:endParaRPr>
          </a:p>
          <a:p>
            <a:pPr indent="0" lvl="0" marL="0" marR="0" rtl="0" algn="just">
              <a:spcBef>
                <a:spcPts val="0"/>
              </a:spcBef>
              <a:spcAft>
                <a:spcPts val="0"/>
              </a:spcAft>
              <a:buNone/>
            </a:pPr>
            <a:r>
              <a:rPr lang="en-US" sz="2600">
                <a:solidFill>
                  <a:srgbClr val="000000"/>
                </a:solidFill>
                <a:latin typeface="Calibri"/>
                <a:ea typeface="Calibri"/>
                <a:cs typeface="Calibri"/>
                <a:sym typeface="Calibri"/>
              </a:rPr>
              <a:t>Gradul în care tranzacțiile se efectuează  către un furnizor de platformă</a:t>
            </a:r>
            <a:endParaRPr sz="2600">
              <a:solidFill>
                <a:srgbClr val="000000"/>
              </a:solidFill>
              <a:latin typeface="Calibri"/>
              <a:ea typeface="Calibri"/>
              <a:cs typeface="Calibri"/>
              <a:sym typeface="Calibri"/>
            </a:endParaRPr>
          </a:p>
        </p:txBody>
      </p:sp>
      <p:sp>
        <p:nvSpPr>
          <p:cNvPr id="196" name="Google Shape;196;p8"/>
          <p:cNvSpPr/>
          <p:nvPr/>
        </p:nvSpPr>
        <p:spPr>
          <a:xfrm>
            <a:off x="8839200" y="4305945"/>
            <a:ext cx="2463800" cy="2893100"/>
          </a:xfrm>
          <a:prstGeom prst="rect">
            <a:avLst/>
          </a:prstGeom>
          <a:noFill/>
          <a:ln cap="flat" cmpd="sng" w="28575">
            <a:solidFill>
              <a:srgbClr val="AC7BD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rgbClr val="000000"/>
                </a:solidFill>
                <a:latin typeface="Calibri"/>
                <a:ea typeface="Calibri"/>
                <a:cs typeface="Calibri"/>
                <a:sym typeface="Calibri"/>
              </a:rPr>
              <a:t>1. Facilitatori</a:t>
            </a:r>
            <a:endParaRPr b="1" sz="26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ctr">
              <a:spcBef>
                <a:spcPts val="0"/>
              </a:spcBef>
              <a:spcAft>
                <a:spcPts val="0"/>
              </a:spcAft>
              <a:buNone/>
            </a:pPr>
            <a:r>
              <a:rPr b="1" lang="en-US" sz="2600">
                <a:solidFill>
                  <a:srgbClr val="000000"/>
                </a:solidFill>
                <a:latin typeface="Calibri"/>
                <a:ea typeface="Calibri"/>
                <a:cs typeface="Calibri"/>
                <a:sym typeface="Calibri"/>
              </a:rPr>
              <a:t>2. Forumuri</a:t>
            </a:r>
            <a:endParaRPr b="1" sz="26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ctr">
              <a:spcBef>
                <a:spcPts val="0"/>
              </a:spcBef>
              <a:spcAft>
                <a:spcPts val="0"/>
              </a:spcAft>
              <a:buNone/>
            </a:pPr>
            <a:r>
              <a:rPr b="1" lang="en-US" sz="2600">
                <a:solidFill>
                  <a:srgbClr val="000000"/>
                </a:solidFill>
                <a:latin typeface="Calibri"/>
                <a:ea typeface="Calibri"/>
                <a:cs typeface="Calibri"/>
                <a:sym typeface="Calibri"/>
              </a:rPr>
              <a:t>3. Intermediari</a:t>
            </a:r>
            <a:endParaRPr b="1" sz="26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sz="2600">
              <a:solidFill>
                <a:srgbClr val="000000"/>
              </a:solidFill>
              <a:latin typeface="Calibri"/>
              <a:ea typeface="Calibri"/>
              <a:cs typeface="Calibri"/>
              <a:sym typeface="Calibri"/>
            </a:endParaRPr>
          </a:p>
          <a:p>
            <a:pPr indent="0" lvl="0" marL="0" marR="0" rtl="0" algn="ctr">
              <a:spcBef>
                <a:spcPts val="0"/>
              </a:spcBef>
              <a:spcAft>
                <a:spcPts val="0"/>
              </a:spcAft>
              <a:buNone/>
            </a:pPr>
            <a:r>
              <a:rPr b="1" lang="en-US" sz="2600">
                <a:solidFill>
                  <a:srgbClr val="000000"/>
                </a:solidFill>
                <a:latin typeface="Calibri"/>
                <a:ea typeface="Calibri"/>
                <a:cs typeface="Calibri"/>
                <a:sym typeface="Calibri"/>
              </a:rPr>
              <a:t>4. Hub- uri</a:t>
            </a:r>
            <a:endParaRPr b="1" sz="2600">
              <a:solidFill>
                <a:srgbClr val="000000"/>
              </a:solidFill>
              <a:latin typeface="Calibri"/>
              <a:ea typeface="Calibri"/>
              <a:cs typeface="Calibri"/>
              <a:sym typeface="Calibri"/>
            </a:endParaRPr>
          </a:p>
        </p:txBody>
      </p:sp>
      <p:cxnSp>
        <p:nvCxnSpPr>
          <p:cNvPr id="197" name="Google Shape;197;p8"/>
          <p:cNvCxnSpPr/>
          <p:nvPr/>
        </p:nvCxnSpPr>
        <p:spPr>
          <a:xfrm flipH="1">
            <a:off x="11201400" y="3466108"/>
            <a:ext cx="2590800" cy="1220192"/>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pic>
        <p:nvPicPr>
          <p:cNvPr id="198" name="Google Shape;198;p8"/>
          <p:cNvPicPr preferRelativeResize="0"/>
          <p:nvPr/>
        </p:nvPicPr>
        <p:blipFill rotWithShape="1">
          <a:blip r:embed="rId3">
            <a:alphaModFix/>
          </a:blip>
          <a:srcRect b="0" l="0" r="0" t="0"/>
          <a:stretch/>
        </p:blipFill>
        <p:spPr>
          <a:xfrm>
            <a:off x="11910908" y="5211863"/>
            <a:ext cx="6338991" cy="35656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txBox="1"/>
          <p:nvPr/>
        </p:nvSpPr>
        <p:spPr>
          <a:xfrm>
            <a:off x="620973" y="571500"/>
            <a:ext cx="1393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D4FB4"/>
                </a:solidFill>
                <a:latin typeface="Calibri"/>
                <a:ea typeface="Calibri"/>
                <a:cs typeface="Calibri"/>
                <a:sym typeface="Calibri"/>
              </a:rPr>
              <a:t>1. Economia de partajare– </a:t>
            </a:r>
            <a:r>
              <a:rPr b="1" i="1" lang="en-US" sz="3600">
                <a:solidFill>
                  <a:srgbClr val="FD4FB4"/>
                </a:solidFill>
                <a:latin typeface="Calibri"/>
                <a:ea typeface="Calibri"/>
                <a:cs typeface="Calibri"/>
                <a:sym typeface="Calibri"/>
              </a:rPr>
              <a:t>Matricea Perren &amp; Kozinest </a:t>
            </a:r>
            <a:endParaRPr b="1" i="1" sz="3600">
              <a:solidFill>
                <a:srgbClr val="FD4FB4"/>
              </a:solidFill>
              <a:latin typeface="Calibri"/>
              <a:ea typeface="Calibri"/>
              <a:cs typeface="Calibri"/>
              <a:sym typeface="Calibri"/>
            </a:endParaRPr>
          </a:p>
        </p:txBody>
      </p:sp>
      <p:sp>
        <p:nvSpPr>
          <p:cNvPr id="204" name="Google Shape;204;p9"/>
          <p:cNvSpPr txBox="1"/>
          <p:nvPr/>
        </p:nvSpPr>
        <p:spPr>
          <a:xfrm>
            <a:off x="762000" y="1601932"/>
            <a:ext cx="168402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0000"/>
                </a:solidFill>
                <a:latin typeface="Calibri"/>
                <a:ea typeface="Calibri"/>
                <a:cs typeface="Calibri"/>
                <a:sym typeface="Calibri"/>
              </a:rPr>
              <a:t>Sharing Economy Typologies - Perren and Kozinest (2018)</a:t>
            </a:r>
            <a:endParaRPr/>
          </a:p>
        </p:txBody>
      </p:sp>
      <p:graphicFrame>
        <p:nvGraphicFramePr>
          <p:cNvPr id="205" name="Google Shape;205;p9"/>
          <p:cNvGraphicFramePr/>
          <p:nvPr/>
        </p:nvGraphicFramePr>
        <p:xfrm>
          <a:off x="5105400" y="2400300"/>
          <a:ext cx="3000000" cy="3000000"/>
        </p:xfrm>
        <a:graphic>
          <a:graphicData uri="http://schemas.openxmlformats.org/drawingml/2006/table">
            <a:tbl>
              <a:tblPr bandRow="1" firstRow="1">
                <a:noFill/>
                <a:tableStyleId>{1F226BCE-E4A8-4657-89FD-BD2D58A85BDB}</a:tableStyleId>
              </a:tblPr>
              <a:tblGrid>
                <a:gridCol w="4152900"/>
                <a:gridCol w="4345400"/>
              </a:tblGrid>
              <a:tr h="2590800">
                <a:tc>
                  <a:txBody>
                    <a:bodyPr/>
                    <a:lstStyle/>
                    <a:p>
                      <a:pPr indent="0" lvl="0" marL="0" marR="0" rtl="0" algn="l">
                        <a:spcBef>
                          <a:spcPts val="0"/>
                        </a:spcBef>
                        <a:spcAft>
                          <a:spcPts val="0"/>
                        </a:spcAft>
                        <a:buNone/>
                      </a:pPr>
                      <a:r>
                        <a:t/>
                      </a:r>
                      <a:endParaRPr sz="1800"/>
                    </a:p>
                  </a:txBody>
                  <a:tcPr marT="2160000" marB="45725" marR="91450" marL="91450" anchor="ctr">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2160000" marB="45725" marR="2160000" marL="216000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2743200">
                <a:tc>
                  <a:txBody>
                    <a:bodyPr/>
                    <a:lstStyle/>
                    <a:p>
                      <a:pPr indent="0" lvl="0" marL="0" marR="0" rtl="0" algn="l">
                        <a:spcBef>
                          <a:spcPts val="0"/>
                        </a:spcBef>
                        <a:spcAft>
                          <a:spcPts val="0"/>
                        </a:spcAft>
                        <a:buNone/>
                      </a:pPr>
                      <a:r>
                        <a:t/>
                      </a:r>
                      <a:endParaRPr sz="1800"/>
                    </a:p>
                  </a:txBody>
                  <a:tcPr marT="2160000" marB="45725"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marR="0" rtl="0" algn="l">
                        <a:spcBef>
                          <a:spcPts val="0"/>
                        </a:spcBef>
                        <a:spcAft>
                          <a:spcPts val="0"/>
                        </a:spcAft>
                        <a:buNone/>
                      </a:pPr>
                      <a:r>
                        <a:t/>
                      </a:r>
                      <a:endParaRPr sz="1800"/>
                    </a:p>
                  </a:txBody>
                  <a:tcPr marT="2160000" marB="45725"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bl>
          </a:graphicData>
        </a:graphic>
      </p:graphicFrame>
      <p:sp>
        <p:nvSpPr>
          <p:cNvPr id="206" name="Google Shape;206;p9"/>
          <p:cNvSpPr/>
          <p:nvPr/>
        </p:nvSpPr>
        <p:spPr>
          <a:xfrm>
            <a:off x="4229122" y="3080696"/>
            <a:ext cx="379000" cy="3810000"/>
          </a:xfrm>
          <a:prstGeom prst="upDownArrow">
            <a:avLst>
              <a:gd fmla="val 50000" name="adj1"/>
              <a:gd fmla="val 50000" name="adj2"/>
            </a:avLst>
          </a:prstGeom>
          <a:solidFill>
            <a:srgbClr val="AC7B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9"/>
          <p:cNvSpPr/>
          <p:nvPr/>
        </p:nvSpPr>
        <p:spPr>
          <a:xfrm>
            <a:off x="6096000" y="7880701"/>
            <a:ext cx="6570387" cy="371946"/>
          </a:xfrm>
          <a:prstGeom prst="leftRightArrow">
            <a:avLst>
              <a:gd fmla="val 50000" name="adj1"/>
              <a:gd fmla="val 50000" name="adj2"/>
            </a:avLst>
          </a:prstGeom>
          <a:solidFill>
            <a:srgbClr val="AC7B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9"/>
          <p:cNvSpPr txBox="1"/>
          <p:nvPr/>
        </p:nvSpPr>
        <p:spPr>
          <a:xfrm>
            <a:off x="1872250" y="4423623"/>
            <a:ext cx="21082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Consocialitatea</a:t>
            </a:r>
            <a:endParaRPr sz="2400">
              <a:solidFill>
                <a:schemeClr val="dk1"/>
              </a:solidFill>
              <a:latin typeface="Calibri"/>
              <a:ea typeface="Calibri"/>
              <a:cs typeface="Calibri"/>
              <a:sym typeface="Calibri"/>
            </a:endParaRPr>
          </a:p>
        </p:txBody>
      </p:sp>
      <p:sp>
        <p:nvSpPr>
          <p:cNvPr id="209" name="Google Shape;209;p9"/>
          <p:cNvSpPr txBox="1"/>
          <p:nvPr/>
        </p:nvSpPr>
        <p:spPr>
          <a:xfrm>
            <a:off x="6878050" y="8235890"/>
            <a:ext cx="4953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Intermedierea Platformei</a:t>
            </a:r>
            <a:endParaRPr sz="2400">
              <a:solidFill>
                <a:schemeClr val="dk1"/>
              </a:solidFill>
              <a:latin typeface="Calibri"/>
              <a:ea typeface="Calibri"/>
              <a:cs typeface="Calibri"/>
              <a:sym typeface="Calibri"/>
            </a:endParaRPr>
          </a:p>
        </p:txBody>
      </p:sp>
      <p:sp>
        <p:nvSpPr>
          <p:cNvPr id="210" name="Google Shape;210;p9"/>
          <p:cNvSpPr txBox="1"/>
          <p:nvPr/>
        </p:nvSpPr>
        <p:spPr>
          <a:xfrm>
            <a:off x="4037622" y="2467882"/>
            <a:ext cx="76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Inalt</a:t>
            </a:r>
            <a:endParaRPr sz="2400">
              <a:solidFill>
                <a:schemeClr val="dk1"/>
              </a:solidFill>
              <a:latin typeface="Calibri"/>
              <a:ea typeface="Calibri"/>
              <a:cs typeface="Calibri"/>
              <a:sym typeface="Calibri"/>
            </a:endParaRPr>
          </a:p>
        </p:txBody>
      </p:sp>
      <p:sp>
        <p:nvSpPr>
          <p:cNvPr id="211" name="Google Shape;211;p9"/>
          <p:cNvSpPr txBox="1"/>
          <p:nvPr/>
        </p:nvSpPr>
        <p:spPr>
          <a:xfrm>
            <a:off x="3687560" y="7008211"/>
            <a:ext cx="11120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Scazut</a:t>
            </a:r>
            <a:endParaRPr sz="2400">
              <a:solidFill>
                <a:schemeClr val="dk1"/>
              </a:solidFill>
              <a:latin typeface="Calibri"/>
              <a:ea typeface="Calibri"/>
              <a:cs typeface="Calibri"/>
              <a:sym typeface="Calibri"/>
            </a:endParaRPr>
          </a:p>
        </p:txBody>
      </p:sp>
      <p:sp>
        <p:nvSpPr>
          <p:cNvPr id="212" name="Google Shape;212;p9"/>
          <p:cNvSpPr txBox="1"/>
          <p:nvPr/>
        </p:nvSpPr>
        <p:spPr>
          <a:xfrm>
            <a:off x="13448437" y="7808802"/>
            <a:ext cx="76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Inalt</a:t>
            </a:r>
            <a:endParaRPr sz="2400">
              <a:solidFill>
                <a:schemeClr val="dk1"/>
              </a:solidFill>
              <a:latin typeface="Calibri"/>
              <a:ea typeface="Calibri"/>
              <a:cs typeface="Calibri"/>
              <a:sym typeface="Calibri"/>
            </a:endParaRPr>
          </a:p>
        </p:txBody>
      </p:sp>
      <p:sp>
        <p:nvSpPr>
          <p:cNvPr id="213" name="Google Shape;213;p9"/>
          <p:cNvSpPr txBox="1"/>
          <p:nvPr/>
        </p:nvSpPr>
        <p:spPr>
          <a:xfrm>
            <a:off x="4478613" y="7810336"/>
            <a:ext cx="11120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Scazut</a:t>
            </a:r>
            <a:endParaRPr sz="2400">
              <a:solidFill>
                <a:schemeClr val="dk1"/>
              </a:solidFill>
              <a:latin typeface="Calibri"/>
              <a:ea typeface="Calibri"/>
              <a:cs typeface="Calibri"/>
              <a:sym typeface="Calibri"/>
            </a:endParaRPr>
          </a:p>
        </p:txBody>
      </p:sp>
      <p:sp>
        <p:nvSpPr>
          <p:cNvPr id="214" name="Google Shape;214;p9"/>
          <p:cNvSpPr txBox="1"/>
          <p:nvPr/>
        </p:nvSpPr>
        <p:spPr>
          <a:xfrm>
            <a:off x="6289031" y="2313995"/>
            <a:ext cx="2286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libri"/>
                <a:ea typeface="Calibri"/>
                <a:cs typeface="Calibri"/>
                <a:sym typeface="Calibri"/>
              </a:rPr>
              <a:t>Forum- uri</a:t>
            </a:r>
            <a:endParaRPr b="1" sz="22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2200">
                <a:solidFill>
                  <a:schemeClr val="dk1"/>
                </a:solidFill>
                <a:latin typeface="Calibri"/>
                <a:ea typeface="Calibri"/>
                <a:cs typeface="Calibri"/>
                <a:sym typeface="Calibri"/>
              </a:rPr>
              <a:t>Conecteaza actorii</a:t>
            </a:r>
            <a:endParaRPr i="1" sz="2200">
              <a:solidFill>
                <a:schemeClr val="dk1"/>
              </a:solidFill>
              <a:latin typeface="Calibri"/>
              <a:ea typeface="Calibri"/>
              <a:cs typeface="Calibri"/>
              <a:sym typeface="Calibri"/>
            </a:endParaRPr>
          </a:p>
        </p:txBody>
      </p:sp>
      <p:sp>
        <p:nvSpPr>
          <p:cNvPr id="215" name="Google Shape;215;p9"/>
          <p:cNvSpPr txBox="1"/>
          <p:nvPr/>
        </p:nvSpPr>
        <p:spPr>
          <a:xfrm>
            <a:off x="6289031" y="5087632"/>
            <a:ext cx="2286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libri"/>
                <a:ea typeface="Calibri"/>
                <a:cs typeface="Calibri"/>
                <a:sym typeface="Calibri"/>
              </a:rPr>
              <a:t>Facilitatori</a:t>
            </a:r>
            <a:endParaRPr b="1" sz="22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2200">
                <a:solidFill>
                  <a:schemeClr val="dk1"/>
                </a:solidFill>
                <a:latin typeface="Calibri"/>
                <a:ea typeface="Calibri"/>
                <a:cs typeface="Calibri"/>
                <a:sym typeface="Calibri"/>
              </a:rPr>
              <a:t>Echipeaza actorii</a:t>
            </a:r>
            <a:endParaRPr i="1" sz="2200">
              <a:solidFill>
                <a:schemeClr val="dk1"/>
              </a:solidFill>
              <a:latin typeface="Calibri"/>
              <a:ea typeface="Calibri"/>
              <a:cs typeface="Calibri"/>
              <a:sym typeface="Calibri"/>
            </a:endParaRPr>
          </a:p>
        </p:txBody>
      </p:sp>
      <p:sp>
        <p:nvSpPr>
          <p:cNvPr id="216" name="Google Shape;216;p9"/>
          <p:cNvSpPr txBox="1"/>
          <p:nvPr/>
        </p:nvSpPr>
        <p:spPr>
          <a:xfrm>
            <a:off x="10380387" y="2345144"/>
            <a:ext cx="2724338"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libri"/>
                <a:ea typeface="Calibri"/>
                <a:cs typeface="Calibri"/>
                <a:sym typeface="Calibri"/>
              </a:rPr>
              <a:t>Intermediari</a:t>
            </a:r>
            <a:endParaRPr b="1" sz="22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2200">
                <a:solidFill>
                  <a:schemeClr val="dk1"/>
                </a:solidFill>
                <a:latin typeface="Calibri"/>
                <a:ea typeface="Calibri"/>
                <a:cs typeface="Calibri"/>
                <a:sym typeface="Calibri"/>
              </a:rPr>
              <a:t>Pun actorii in legatura</a:t>
            </a:r>
            <a:endParaRPr i="1" sz="2200">
              <a:solidFill>
                <a:schemeClr val="dk1"/>
              </a:solidFill>
              <a:latin typeface="Calibri"/>
              <a:ea typeface="Calibri"/>
              <a:cs typeface="Calibri"/>
              <a:sym typeface="Calibri"/>
            </a:endParaRPr>
          </a:p>
        </p:txBody>
      </p:sp>
      <p:sp>
        <p:nvSpPr>
          <p:cNvPr id="217" name="Google Shape;217;p9"/>
          <p:cNvSpPr txBox="1"/>
          <p:nvPr/>
        </p:nvSpPr>
        <p:spPr>
          <a:xfrm>
            <a:off x="10017437" y="5078818"/>
            <a:ext cx="30119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libri"/>
                <a:ea typeface="Calibri"/>
                <a:cs typeface="Calibri"/>
                <a:sym typeface="Calibri"/>
              </a:rPr>
              <a:t>Hub- uri</a:t>
            </a:r>
            <a:endParaRPr b="1" sz="22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2200">
                <a:solidFill>
                  <a:schemeClr val="dk1"/>
                </a:solidFill>
                <a:latin typeface="Calibri"/>
                <a:ea typeface="Calibri"/>
                <a:cs typeface="Calibri"/>
                <a:sym typeface="Calibri"/>
              </a:rPr>
              <a:t>Centralizeaza schimbul</a:t>
            </a:r>
            <a:endParaRPr i="1" sz="2200">
              <a:solidFill>
                <a:schemeClr val="dk1"/>
              </a:solidFill>
              <a:latin typeface="Calibri"/>
              <a:ea typeface="Calibri"/>
              <a:cs typeface="Calibri"/>
              <a:sym typeface="Calibri"/>
            </a:endParaRPr>
          </a:p>
        </p:txBody>
      </p:sp>
      <p:pic>
        <p:nvPicPr>
          <p:cNvPr descr="Visualizza immagine di origine" id="218" name="Google Shape;218;p9"/>
          <p:cNvPicPr preferRelativeResize="0"/>
          <p:nvPr/>
        </p:nvPicPr>
        <p:blipFill rotWithShape="1">
          <a:blip r:embed="rId3">
            <a:alphaModFix/>
          </a:blip>
          <a:srcRect b="0" l="0" r="0" t="0"/>
          <a:stretch/>
        </p:blipFill>
        <p:spPr>
          <a:xfrm>
            <a:off x="11892875" y="6975573"/>
            <a:ext cx="1211850" cy="492314"/>
          </a:xfrm>
          <a:prstGeom prst="rect">
            <a:avLst/>
          </a:prstGeom>
          <a:noFill/>
          <a:ln>
            <a:noFill/>
          </a:ln>
        </p:spPr>
      </p:pic>
      <p:pic>
        <p:nvPicPr>
          <p:cNvPr descr="Visualizza immagine di origine" id="219" name="Google Shape;219;p9"/>
          <p:cNvPicPr preferRelativeResize="0"/>
          <p:nvPr/>
        </p:nvPicPr>
        <p:blipFill rotWithShape="1">
          <a:blip r:embed="rId4">
            <a:alphaModFix/>
          </a:blip>
          <a:srcRect b="0" l="0" r="0" t="0"/>
          <a:stretch/>
        </p:blipFill>
        <p:spPr>
          <a:xfrm>
            <a:off x="5700300" y="6312550"/>
            <a:ext cx="1647100" cy="926494"/>
          </a:xfrm>
          <a:prstGeom prst="rect">
            <a:avLst/>
          </a:prstGeom>
          <a:noFill/>
          <a:ln>
            <a:noFill/>
          </a:ln>
        </p:spPr>
      </p:pic>
      <p:pic>
        <p:nvPicPr>
          <p:cNvPr descr="eBay Logo" id="220" name="Google Shape;220;p9"/>
          <p:cNvPicPr preferRelativeResize="0"/>
          <p:nvPr/>
        </p:nvPicPr>
        <p:blipFill rotWithShape="1">
          <a:blip r:embed="rId5">
            <a:alphaModFix/>
          </a:blip>
          <a:srcRect b="0" l="0" r="0" t="0"/>
          <a:stretch/>
        </p:blipFill>
        <p:spPr>
          <a:xfrm>
            <a:off x="7441650" y="6807899"/>
            <a:ext cx="861571" cy="484941"/>
          </a:xfrm>
          <a:prstGeom prst="rect">
            <a:avLst/>
          </a:prstGeom>
          <a:noFill/>
          <a:ln>
            <a:noFill/>
          </a:ln>
        </p:spPr>
      </p:pic>
      <p:pic>
        <p:nvPicPr>
          <p:cNvPr id="221" name="Google Shape;221;p9"/>
          <p:cNvPicPr preferRelativeResize="0"/>
          <p:nvPr/>
        </p:nvPicPr>
        <p:blipFill rotWithShape="1">
          <a:blip r:embed="rId6">
            <a:alphaModFix/>
          </a:blip>
          <a:srcRect b="0" l="0" r="0" t="0"/>
          <a:stretch/>
        </p:blipFill>
        <p:spPr>
          <a:xfrm>
            <a:off x="5225050" y="3889684"/>
            <a:ext cx="1480550" cy="762539"/>
          </a:xfrm>
          <a:prstGeom prst="rect">
            <a:avLst/>
          </a:prstGeom>
          <a:noFill/>
          <a:ln>
            <a:noFill/>
          </a:ln>
        </p:spPr>
      </p:pic>
      <p:pic>
        <p:nvPicPr>
          <p:cNvPr descr="http://www.logoed.co.uk/wp-content/uploads/2014/10/airbnb_horizontal_lockup_web-450x167.jpg" id="222" name="Google Shape;222;p9"/>
          <p:cNvPicPr preferRelativeResize="0"/>
          <p:nvPr/>
        </p:nvPicPr>
        <p:blipFill rotWithShape="1">
          <a:blip r:embed="rId7">
            <a:alphaModFix/>
          </a:blip>
          <a:srcRect b="0" l="0" r="0" t="0"/>
          <a:stretch/>
        </p:blipFill>
        <p:spPr>
          <a:xfrm>
            <a:off x="10058400" y="3915084"/>
            <a:ext cx="1600200" cy="593852"/>
          </a:xfrm>
          <a:prstGeom prst="rect">
            <a:avLst/>
          </a:prstGeom>
          <a:noFill/>
          <a:ln>
            <a:noFill/>
          </a:ln>
        </p:spPr>
      </p:pic>
      <p:pic>
        <p:nvPicPr>
          <p:cNvPr id="223" name="Google Shape;223;p9"/>
          <p:cNvPicPr preferRelativeResize="0"/>
          <p:nvPr/>
        </p:nvPicPr>
        <p:blipFill rotWithShape="1">
          <a:blip r:embed="rId8">
            <a:alphaModFix/>
          </a:blip>
          <a:srcRect b="0" l="0" r="0" t="0"/>
          <a:stretch/>
        </p:blipFill>
        <p:spPr>
          <a:xfrm>
            <a:off x="10861400" y="6291504"/>
            <a:ext cx="1323975" cy="6163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2022-02-24T12:49:48Z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