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8" r:id="rId3"/>
  </p:sldMasterIdLst>
  <p:notesMasterIdLst>
    <p:notesMasterId r:id="rId21"/>
  </p:notesMasterIdLst>
  <p:sldIdLst>
    <p:sldId id="256" r:id="rId4"/>
    <p:sldId id="265" r:id="rId5"/>
    <p:sldId id="266" r:id="rId6"/>
    <p:sldId id="260" r:id="rId7"/>
    <p:sldId id="290" r:id="rId8"/>
    <p:sldId id="287" r:id="rId9"/>
    <p:sldId id="288" r:id="rId10"/>
    <p:sldId id="303" r:id="rId11"/>
    <p:sldId id="298" r:id="rId12"/>
    <p:sldId id="291" r:id="rId13"/>
    <p:sldId id="304" r:id="rId14"/>
    <p:sldId id="301" r:id="rId15"/>
    <p:sldId id="296" r:id="rId16"/>
    <p:sldId id="295" r:id="rId17"/>
    <p:sldId id="302" r:id="rId18"/>
    <p:sldId id="267" r:id="rId19"/>
    <p:sldId id="261" r:id="rId20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BDC"/>
    <a:srgbClr val="FFFFFF"/>
    <a:srgbClr val="009900"/>
    <a:srgbClr val="FFFFCC"/>
    <a:srgbClr val="FD4FB4"/>
    <a:srgbClr val="FFCA28"/>
    <a:srgbClr val="FC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4660"/>
  </p:normalViewPr>
  <p:slideViewPr>
    <p:cSldViewPr>
      <p:cViewPr varScale="1">
        <p:scale>
          <a:sx n="44" d="100"/>
          <a:sy n="44" d="100"/>
        </p:scale>
        <p:origin x="92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D5B2D-BC2F-48BB-AFF7-A417D04BD19D}" type="datetimeFigureOut">
              <a:rPr lang="en-GB" smtClean="0"/>
              <a:t>30/03/2023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6CF0C-2AEE-45C8-9353-58B56A6BB2E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3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B1949C-4F46-5D90-5ABE-AF4C510D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218EEB9-F332-D4E8-B5C3-A2AFBA06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C2FFA9C8-F09D-A28F-9C27-39DE96B0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72A34ED-F807-69A6-B809-290556F5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91311A9-C716-6E77-38A6-6B4607B4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4311710-0BA5-43ED-E520-140C4393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627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D98DEF-8D49-64FE-AD97-F9DAB8861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B583FD55-70C7-37CE-A9EE-C00BA6BEC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A179A84-AF48-9AB3-BE3D-C61D52B85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37E4B88-F373-6772-58DC-B90ECC706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723332D-2B61-AFD0-82F4-3C5DF7F4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A561B29-4152-6C4C-BF3C-129026AD6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56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075ADE-D4FB-22CC-5459-277BE0144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AFF21D0-2A18-E3EB-0A76-B65187D13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DFD11E8-3766-2680-D123-5E99272097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2FD317B-C31E-C7A9-1B51-1616E411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D9C48F9-66A3-7A81-50B4-A080DBC5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06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0D14731-BB8D-76EA-A465-54138A92C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0D7D4A6-775F-7462-C60D-FC5E22CF0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7B7DA30-2844-58DF-D43A-2AFD89C3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A210C38-1017-0F07-E4A5-8013C7F6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44EC7C5-35E1-F85E-7C9D-EAF37F61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50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683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AAF5AE-94F6-0A8E-1098-BBE2B5750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3BAF39-B422-6C6D-F3BC-341E345A5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0667AE6-C409-A4E0-701B-9529BABD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F42CCA-8053-EAE2-F185-A5C98BA3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6488673-3D20-0B87-59E4-CD7699EB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983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A1D46E-814A-CA9B-E75E-03D1D754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0388A1-EDB0-6F1D-3CDE-3CC7E9A2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A0CE9B0-787E-E01B-3784-78FDB2FB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764D22E-0DE5-C184-4C77-934A7420F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748FD6-54BB-BAC3-7587-631E2501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24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C35497-B649-C263-4548-F3BD3307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5FB067-4AF0-0E66-338A-19502E772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BBC3FEF-8000-B4D5-8415-0AF23E5A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B13E0C-F115-B738-BDC7-AA8D17CA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35AA749-E46E-E7C2-92D7-5DF988B9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596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73C34A-3133-B72E-3BEA-4ACE8BAD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9EA8966-14BB-564B-B172-19629B42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941C84-988F-F505-FFF8-A9679465E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5B2A31E-E2C7-CE8F-8AE3-04F668E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D8A95A6-C1AA-3800-89AF-8542FBFA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2A32347-9F9C-E4D7-FBB4-DCC460B6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0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7DE2DA-118B-C085-C220-8E8DA985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446A4FF-1812-787E-E163-77CFE2C48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B0F8D66-709F-0F95-2CCA-B37187948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6BAF0B3-FF54-5AF5-C61B-7A2918A31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FA7BEEF-1CB2-E9F0-295C-F199CC162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9FB6C01-62E4-8DAF-8FA3-62A37AEF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61C532F-995D-F4D8-C216-E9DDD890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C6183D0-87E6-5F2E-BBE5-23D0E3E2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22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D27361-5590-A868-A5D4-0EDC086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F945BD4-8740-2B04-08BA-031623F5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9574857B-70CC-9BE6-C8CA-0F8DFDCB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4A2AF0D-DAC3-A557-0AB9-32B33D0D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36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9EA0526-4E13-E717-DCAE-122FFFBC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7F842825-A9C2-4EA9-BF47-82B8CF6EE03D}" type="datetimeFigureOut">
              <a:rPr lang="es-ES" smtClean="0"/>
              <a:t>30/03/2023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6AF9DE4-D424-AF6F-B89E-52FA4D70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613C906-1CB1-B2F0-A160-B16313F8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41F86F67-0930-4A35-BF78-359D40B97398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122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xmlns="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876800" y="723900"/>
            <a:ext cx="8039099" cy="4524374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xmlns="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:a16="http://schemas.microsoft.com/office/drawing/2014/main" xmlns="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xmlns="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21" name="object 6">
            <a:extLst>
              <a:ext uri="{FF2B5EF4-FFF2-40B4-BE49-F238E27FC236}">
                <a16:creationId xmlns:a16="http://schemas.microsoft.com/office/drawing/2014/main" xmlns="" id="{A1D8B407-8154-4207-9D76-D7D32F343DBD}"/>
              </a:ext>
            </a:extLst>
          </p:cNvPr>
          <p:cNvSpPr txBox="1"/>
          <p:nvPr userDrawn="1"/>
        </p:nvSpPr>
        <p:spPr>
          <a:xfrm>
            <a:off x="8881981" y="4530662"/>
            <a:ext cx="2093595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dirty="0">
                <a:solidFill>
                  <a:schemeClr val="tx1"/>
                </a:solidFill>
                <a:latin typeface="Microsoft Sans Serif"/>
                <a:cs typeface="Microsoft Sans Serif"/>
              </a:rPr>
              <a:t>wideproject.eu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96A80E2F-D880-4F44-863E-0C734D2131D9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15" name="object 2">
            <a:extLst>
              <a:ext uri="{FF2B5EF4-FFF2-40B4-BE49-F238E27FC236}">
                <a16:creationId xmlns:a16="http://schemas.microsoft.com/office/drawing/2014/main" xmlns="" id="{013A6DBC-26EC-46F6-B6F0-0DDFF7CDE3AE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pic>
        <p:nvPicPr>
          <p:cNvPr id="18" name="object 3">
            <a:extLst>
              <a:ext uri="{FF2B5EF4-FFF2-40B4-BE49-F238E27FC236}">
                <a16:creationId xmlns:a16="http://schemas.microsoft.com/office/drawing/2014/main" xmlns="" id="{ECB9054D-8537-4245-AB54-935090E7570B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19" name="object 4">
            <a:extLst>
              <a:ext uri="{FF2B5EF4-FFF2-40B4-BE49-F238E27FC236}">
                <a16:creationId xmlns:a16="http://schemas.microsoft.com/office/drawing/2014/main" xmlns="" id="{10B51AD7-F401-4125-9CCA-E919AE06C74E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20" name="object 5">
            <a:extLst>
              <a:ext uri="{FF2B5EF4-FFF2-40B4-BE49-F238E27FC236}">
                <a16:creationId xmlns:a16="http://schemas.microsoft.com/office/drawing/2014/main" xmlns="" id="{12F486B3-0611-400E-BD65-463E6BED1CE9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6C4D5EDC-7551-4A38-9D41-D9849097276F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556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g object 16">
            <a:extLst>
              <a:ext uri="{FF2B5EF4-FFF2-40B4-BE49-F238E27FC236}">
                <a16:creationId xmlns:a16="http://schemas.microsoft.com/office/drawing/2014/main" xmlns="" id="{25FA1104-3B81-4779-1C54-FECA8BEF2325}"/>
              </a:ext>
            </a:extLst>
          </p:cNvPr>
          <p:cNvSpPr/>
          <p:nvPr userDrawn="1"/>
        </p:nvSpPr>
        <p:spPr>
          <a:xfrm>
            <a:off x="379" y="8907009"/>
            <a:ext cx="18287365" cy="1381125"/>
          </a:xfrm>
          <a:custGeom>
            <a:avLst/>
            <a:gdLst/>
            <a:ahLst/>
            <a:cxnLst/>
            <a:rect l="l" t="t" r="r" b="b"/>
            <a:pathLst>
              <a:path w="18287365" h="1381125">
                <a:moveTo>
                  <a:pt x="18287242" y="1381125"/>
                </a:moveTo>
                <a:lnTo>
                  <a:pt x="0" y="1381125"/>
                </a:lnTo>
                <a:lnTo>
                  <a:pt x="0" y="0"/>
                </a:lnTo>
                <a:lnTo>
                  <a:pt x="18287242" y="0"/>
                </a:lnTo>
                <a:lnTo>
                  <a:pt x="18287242" y="1381125"/>
                </a:lnTo>
                <a:close/>
              </a:path>
            </a:pathLst>
          </a:custGeom>
          <a:solidFill>
            <a:srgbClr val="AB79D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bg object 17">
            <a:extLst>
              <a:ext uri="{FF2B5EF4-FFF2-40B4-BE49-F238E27FC236}">
                <a16:creationId xmlns:a16="http://schemas.microsoft.com/office/drawing/2014/main" xmlns="" id="{F5BB24D3-8CC1-1D71-245A-6C6AB9BC5D4D}"/>
              </a:ext>
            </a:extLst>
          </p:cNvPr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57881" y="9265523"/>
            <a:ext cx="3152774" cy="666749"/>
          </a:xfrm>
          <a:prstGeom prst="rect">
            <a:avLst/>
          </a:prstGeom>
        </p:spPr>
      </p:pic>
      <p:pic>
        <p:nvPicPr>
          <p:cNvPr id="8" name="object 2">
            <a:extLst>
              <a:ext uri="{FF2B5EF4-FFF2-40B4-BE49-F238E27FC236}">
                <a16:creationId xmlns:a16="http://schemas.microsoft.com/office/drawing/2014/main" xmlns="" id="{FF140756-2FE5-8981-78F7-8392FC0935A5}"/>
              </a:ext>
            </a:extLst>
          </p:cNvPr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4325600" y="190500"/>
            <a:ext cx="3789133" cy="219486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FF3F6D73-3880-2C77-1E58-189C9CD0B96D}"/>
              </a:ext>
            </a:extLst>
          </p:cNvPr>
          <p:cNvSpPr txBox="1"/>
          <p:nvPr userDrawn="1"/>
        </p:nvSpPr>
        <p:spPr>
          <a:xfrm>
            <a:off x="4343400" y="9334500"/>
            <a:ext cx="12801600" cy="505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lnSpc>
                <a:spcPts val="1614"/>
              </a:lnSpc>
            </a:pPr>
            <a:r>
              <a:rPr lang="en-US" sz="1600" spc="10" dirty="0">
                <a:latin typeface="+mj-lt"/>
              </a:rPr>
              <a:t>"The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European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support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production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this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publication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does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not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constitute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endorsement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contents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11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reflects</a:t>
            </a:r>
            <a:r>
              <a:rPr lang="en-US" sz="1600" spc="105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 views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only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authors,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Commission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cannot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held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responsible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for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any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use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which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may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be</a:t>
            </a:r>
            <a:r>
              <a:rPr lang="en-US" sz="1600" spc="210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made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of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the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information</a:t>
            </a:r>
            <a:r>
              <a:rPr lang="en-US" sz="1600" spc="204" dirty="0">
                <a:latin typeface="+mj-lt"/>
              </a:rPr>
              <a:t> </a:t>
            </a:r>
            <a:r>
              <a:rPr lang="en-US" sz="1600" spc="10" dirty="0">
                <a:latin typeface="+mj-lt"/>
              </a:rPr>
              <a:t>contained </a:t>
            </a:r>
            <a:r>
              <a:rPr lang="en-US" sz="1600" spc="-360" dirty="0">
                <a:latin typeface="+mj-lt"/>
              </a:rPr>
              <a:t> </a:t>
            </a:r>
            <a:r>
              <a:rPr lang="en-US" sz="1600" spc="5" dirty="0">
                <a:latin typeface="+mj-lt"/>
              </a:rPr>
              <a:t>therein."</a:t>
            </a:r>
          </a:p>
        </p:txBody>
      </p:sp>
    </p:spTree>
    <p:extLst>
      <p:ext uri="{BB962C8B-B14F-4D97-AF65-F5344CB8AC3E}">
        <p14:creationId xmlns:p14="http://schemas.microsoft.com/office/powerpoint/2010/main" val="198173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olioex.com/about/our-stor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ver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eb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8007589"/>
            <a:ext cx="581024" cy="5810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7355968"/>
            <a:ext cx="581024" cy="58102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37" y="6710436"/>
            <a:ext cx="581024" cy="58102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C075C3B-C5C3-7B12-DC87-D33D34E6DCA7}"/>
              </a:ext>
            </a:extLst>
          </p:cNvPr>
          <p:cNvSpPr txBox="1"/>
          <p:nvPr/>
        </p:nvSpPr>
        <p:spPr>
          <a:xfrm>
            <a:off x="3238500" y="5448300"/>
            <a:ext cx="11811000" cy="2149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</a:t>
            </a: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+mj-lt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spc="-65" dirty="0" smtClean="0">
                <a:latin typeface="+mj-lt"/>
                <a:ea typeface="Microsoft Sans Serif" panose="020B0604020202020204" pitchFamily="34" charset="0"/>
                <a:cs typeface="Microsoft Sans Serif" panose="020B0604020202020204" pitchFamily="34" charset="0"/>
              </a:rPr>
              <a:t>Partner: IDP</a:t>
            </a: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399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Come avviare un'impresa nella sharing economy</a:t>
            </a:r>
          </a:p>
          <a:p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es-ES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’idea imprenditoriale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1920776"/>
            <a:ext cx="1684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400" dirty="0"/>
              <a:t>Per avviare un'attività nella sharing economy, è importante seguire questo </a:t>
            </a:r>
            <a:r>
              <a:rPr lang="it-IT" sz="2400" dirty="0" smtClean="0"/>
              <a:t>consiglio:</a:t>
            </a:r>
            <a:endParaRPr lang="en-US" sz="2400" dirty="0" smtClean="0"/>
          </a:p>
          <a:p>
            <a:pPr algn="ctr">
              <a:defRPr/>
            </a:pPr>
            <a:endParaRPr lang="en-US" sz="2400" dirty="0"/>
          </a:p>
          <a:p>
            <a:pPr>
              <a:defRPr/>
            </a:pPr>
            <a:r>
              <a:rPr lang="it-IT" sz="2400" i="1" dirty="0" smtClean="0"/>
              <a:t>«Prenditi </a:t>
            </a:r>
            <a:r>
              <a:rPr lang="it-IT" sz="2400" i="1" dirty="0"/>
              <a:t>il tempo per cercare problemi reali che richiedono soluzioni </a:t>
            </a:r>
            <a:r>
              <a:rPr lang="it-IT" sz="2400" i="1" dirty="0" smtClean="0"/>
              <a:t>reali e che </a:t>
            </a:r>
            <a:r>
              <a:rPr lang="it-IT" sz="2400" i="1" dirty="0"/>
              <a:t>possono essere risolti al meglio dalle comunità </a:t>
            </a:r>
            <a:r>
              <a:rPr lang="it-IT" sz="2400" i="1" dirty="0" smtClean="0"/>
              <a:t>stesse» </a:t>
            </a:r>
            <a:r>
              <a:rPr lang="en-US" sz="2400" dirty="0" smtClean="0"/>
              <a:t>Sharing </a:t>
            </a:r>
            <a:r>
              <a:rPr lang="en-US" sz="2400" dirty="0" smtClean="0"/>
              <a:t>is good (Buczynski, 2013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algn="just">
              <a:defRPr/>
            </a:pPr>
            <a:endParaRPr lang="en-US" sz="2400" dirty="0"/>
          </a:p>
          <a:p>
            <a:pPr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Per trarre ispirazione, queste sono alcune idee </a:t>
            </a:r>
            <a:r>
              <a:rPr lang="it-IT" sz="2400" dirty="0" smtClean="0">
                <a:solidFill>
                  <a:prstClr val="black"/>
                </a:solidFill>
              </a:rPr>
              <a:t>che </a:t>
            </a:r>
            <a:r>
              <a:rPr lang="it-IT" sz="2400" dirty="0">
                <a:solidFill>
                  <a:prstClr val="black"/>
                </a:solidFill>
              </a:rPr>
              <a:t>potrebbero essere adattate a un particolare gruppo target o a un contesto locale.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04498"/>
              </p:ext>
            </p:extLst>
          </p:nvPr>
        </p:nvGraphicFramePr>
        <p:xfrm>
          <a:off x="1981200" y="4533900"/>
          <a:ext cx="15544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9448800"/>
              </a:tblGrid>
              <a:tr h="4191000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Compra, vendi e scambia abbigliamento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Piattaforme di noleggio posti auto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Piattaforme per la condivisione dell'istruzione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Social </a:t>
                      </a:r>
                      <a:r>
                        <a:rPr lang="it-IT" sz="2400" b="0" dirty="0" err="1" smtClean="0">
                          <a:solidFill>
                            <a:prstClr val="black"/>
                          </a:solidFill>
                        </a:rPr>
                        <a:t>eating</a:t>
                      </a: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Consegna di alimenti, risparmio alimentare</a:t>
                      </a: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Servizio di prestito tecnologico peer-to-peer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Noleggio gioielli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err="1" smtClean="0">
                          <a:solidFill>
                            <a:prstClr val="black"/>
                          </a:solidFill>
                        </a:rPr>
                        <a:t>Carpooling</a:t>
                      </a: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Hub di attività creative/business, piattaforme di co-</a:t>
                      </a:r>
                      <a:r>
                        <a:rPr lang="it-IT" sz="2400" b="0" dirty="0" err="1" smtClean="0">
                          <a:solidFill>
                            <a:prstClr val="black"/>
                          </a:solidFill>
                        </a:rPr>
                        <a:t>working</a:t>
                      </a: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  <a:defRPr/>
                      </a:pP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it-IT" sz="2400" b="0" dirty="0" smtClean="0">
                          <a:solidFill>
                            <a:prstClr val="black"/>
                          </a:solidFill>
                        </a:rPr>
                        <a:t>Piattaforma freelance</a:t>
                      </a:r>
                      <a:endParaRPr lang="it-IT" sz="2400" b="0" dirty="0" smtClean="0">
                        <a:solidFill>
                          <a:prstClr val="black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110266">
            <a:off x="16228387" y="4577175"/>
            <a:ext cx="1711538" cy="17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2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 Come avviare un'impresa nella sharing </a:t>
            </a:r>
            <a:r>
              <a:rPr lang="it-IT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Come iniziare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  <a:defRPr/>
            </a:pPr>
            <a:r>
              <a:rPr lang="it-IT" sz="2400" dirty="0" smtClean="0"/>
              <a:t>Prima </a:t>
            </a:r>
            <a:r>
              <a:rPr lang="it-IT" sz="2400" dirty="0"/>
              <a:t>di tutto, </a:t>
            </a:r>
            <a:r>
              <a:rPr lang="it-IT" sz="2400" b="1" dirty="0"/>
              <a:t>effettua ricerche </a:t>
            </a:r>
            <a:r>
              <a:rPr lang="it-IT" sz="2400" dirty="0"/>
              <a:t>per scoprire "problemi reali che richiedono soluzioni reali".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it-IT" sz="24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t-IT" sz="2400" dirty="0" smtClean="0"/>
              <a:t>Dopo </a:t>
            </a:r>
            <a:r>
              <a:rPr lang="it-IT" sz="2400" dirty="0"/>
              <a:t>aver identificato l'idea imprenditoriale, in base alla tua esperienza e ai risultati della ricerca, </a:t>
            </a:r>
            <a:r>
              <a:rPr lang="it-IT" sz="2400" b="1" dirty="0"/>
              <a:t>testa e convalida la tua idea</a:t>
            </a:r>
            <a:r>
              <a:rPr lang="it-IT" sz="2400" dirty="0"/>
              <a:t>.</a:t>
            </a:r>
          </a:p>
          <a:p>
            <a:pPr algn="just">
              <a:defRPr/>
            </a:pPr>
            <a:endParaRPr lang="en-US" sz="2000" dirty="0" smtClean="0"/>
          </a:p>
          <a:p>
            <a:pPr algn="just" fontAlgn="base">
              <a:spcAft>
                <a:spcPts val="0"/>
              </a:spcAft>
            </a:pPr>
            <a:r>
              <a:rPr lang="it-IT" sz="2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Esempio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La fondatrice dell’App di Food Sharing </a:t>
            </a:r>
            <a:r>
              <a:rPr lang="it-IT" sz="2400" u="sng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OLIO</a:t>
            </a:r>
            <a:r>
              <a:rPr lang="it-IT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ha validato la sua idea su un gruppo WhatsApp, essendo una soluzione rapida e a basso costo. Ha coinvolto un piccolo gruppo di persone che vivevano vicine l'una all'altra e ha chiesto loro per 2 settimane di riportare sul gruppo tutte le eccedenza di cibo accumulate. Il risultato e il feedback sono stati molto positivi e l'idea è stata lanciata (per saperne di più vedi la Best Practice di questo modulo).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en-US" sz="2400" dirty="0" smtClean="0"/>
              <a:t>3. </a:t>
            </a:r>
            <a:r>
              <a:rPr lang="it-IT" sz="2400" dirty="0"/>
              <a:t>Una volta convalidata la tua idea, </a:t>
            </a:r>
            <a:r>
              <a:rPr lang="it-IT" sz="2400" b="1" dirty="0"/>
              <a:t>cerca investitori </a:t>
            </a:r>
            <a:r>
              <a:rPr lang="it-IT" sz="2400" dirty="0"/>
              <a:t>disposti a </a:t>
            </a:r>
            <a:r>
              <a:rPr lang="it-IT" sz="2400" dirty="0" smtClean="0"/>
              <a:t>sostenerla.</a:t>
            </a:r>
          </a:p>
          <a:p>
            <a:pPr algn="just">
              <a:defRPr/>
            </a:pPr>
            <a:r>
              <a:rPr lang="it-IT" sz="2400" dirty="0" smtClean="0"/>
              <a:t>Se </a:t>
            </a:r>
            <a:r>
              <a:rPr lang="it-IT" sz="2400" dirty="0"/>
              <a:t>non possiedi le competenze tecniche per progettare una piattaforma, coinvolgi </a:t>
            </a:r>
            <a:r>
              <a:rPr lang="it-IT" sz="2400" dirty="0" smtClean="0"/>
              <a:t>un'agenzia</a:t>
            </a:r>
          </a:p>
          <a:p>
            <a:pPr algn="just">
              <a:defRPr/>
            </a:pPr>
            <a:r>
              <a:rPr lang="it-IT" sz="2400" dirty="0" smtClean="0"/>
              <a:t>di </a:t>
            </a:r>
            <a:r>
              <a:rPr lang="it-IT" sz="2400" dirty="0"/>
              <a:t>sviluppo o sviluppatori professionisti </a:t>
            </a:r>
            <a:r>
              <a:rPr lang="it-IT" sz="2400" dirty="0" smtClean="0"/>
              <a:t>(considera </a:t>
            </a:r>
            <a:r>
              <a:rPr lang="it-IT" sz="2400" dirty="0"/>
              <a:t>questi costi quando pianifichi il budget </a:t>
            </a:r>
            <a:r>
              <a:rPr lang="it-IT" sz="2400" dirty="0" smtClean="0"/>
              <a:t>iniziale)</a:t>
            </a:r>
            <a:endParaRPr lang="en-US" sz="24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1435100" y="6819900"/>
            <a:ext cx="11899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4. </a:t>
            </a:r>
            <a:r>
              <a:rPr lang="it-IT" sz="2400" dirty="0"/>
              <a:t>Prima del lancio ufficiale della piattaforma, dovresti lanciare un </a:t>
            </a:r>
            <a:r>
              <a:rPr lang="it-IT" sz="2400" b="1" dirty="0"/>
              <a:t>Minimum Viable Product</a:t>
            </a:r>
            <a:r>
              <a:rPr lang="it-IT" sz="2400" dirty="0"/>
              <a:t>, una prima versione della piattaforma che ti permette di raccogliere feedback dai primi utenti.</a:t>
            </a:r>
            <a:endParaRPr lang="en-US" sz="2400" dirty="0"/>
          </a:p>
        </p:txBody>
      </p:sp>
      <p:sp>
        <p:nvSpPr>
          <p:cNvPr id="5" name="Rettangolo 4"/>
          <p:cNvSpPr/>
          <p:nvPr/>
        </p:nvSpPr>
        <p:spPr>
          <a:xfrm>
            <a:off x="1435100" y="7886700"/>
            <a:ext cx="1592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5. </a:t>
            </a:r>
            <a:r>
              <a:rPr lang="it-IT" sz="2400" dirty="0"/>
              <a:t>Modifica e migliora la tua piattaforma sulla base degli input </a:t>
            </a:r>
            <a:r>
              <a:rPr lang="it-IT" sz="2400" dirty="0" smtClean="0"/>
              <a:t>ricevuti.</a:t>
            </a:r>
          </a:p>
          <a:p>
            <a:r>
              <a:rPr lang="it-IT" sz="2400" dirty="0" smtClean="0"/>
              <a:t>A </a:t>
            </a:r>
            <a:r>
              <a:rPr lang="it-IT" sz="2400" dirty="0"/>
              <a:t>quel punto la tua attività è pronta per iniziare.</a:t>
            </a:r>
            <a:endParaRPr lang="en-US" sz="2400" dirty="0"/>
          </a:p>
        </p:txBody>
      </p:sp>
      <p:pic>
        <p:nvPicPr>
          <p:cNvPr id="8" name="Imagen 15">
            <a:extLst>
              <a:ext uri="{FF2B5EF4-FFF2-40B4-BE49-F238E27FC236}">
                <a16:creationId xmlns:a16="http://schemas.microsoft.com/office/drawing/2014/main" xmlns="" id="{E42D7F93-F08B-64FD-14F1-8F551D663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0" y="6068794"/>
            <a:ext cx="4847167" cy="272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 Come avviare un'impresa nella sharing </a:t>
            </a:r>
            <a:r>
              <a:rPr lang="it-IT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Domanda e Offerta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27200" y="5880200"/>
            <a:ext cx="1729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600" b="1" dirty="0">
                <a:solidFill>
                  <a:prstClr val="black"/>
                </a:solidFill>
              </a:rPr>
              <a:t>Come bilanciare domanda e offerta nella sharing economy</a:t>
            </a:r>
            <a:r>
              <a:rPr lang="it-IT" sz="2600" b="1" dirty="0" smtClean="0">
                <a:solidFill>
                  <a:prstClr val="black"/>
                </a:solidFill>
              </a:rPr>
              <a:t>?</a:t>
            </a:r>
          </a:p>
          <a:p>
            <a:pPr algn="just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it-IT" sz="2600" dirty="0" smtClean="0">
                <a:solidFill>
                  <a:prstClr val="black"/>
                </a:solidFill>
              </a:rPr>
              <a:t>Se nelle aziende </a:t>
            </a:r>
            <a:r>
              <a:rPr lang="it-IT" sz="2600" dirty="0">
                <a:solidFill>
                  <a:prstClr val="black"/>
                </a:solidFill>
              </a:rPr>
              <a:t>tradizionali </a:t>
            </a:r>
            <a:r>
              <a:rPr lang="it-IT" sz="2600" dirty="0" smtClean="0">
                <a:solidFill>
                  <a:prstClr val="black"/>
                </a:solidFill>
              </a:rPr>
              <a:t>è possibile </a:t>
            </a:r>
            <a:r>
              <a:rPr lang="it-IT" sz="2600" dirty="0">
                <a:solidFill>
                  <a:prstClr val="black"/>
                </a:solidFill>
              </a:rPr>
              <a:t>licenziare o assumere dipendenti, nella sharing economy ci sono </a:t>
            </a:r>
            <a:r>
              <a:rPr lang="it-IT" sz="2600" dirty="0" smtClean="0">
                <a:solidFill>
                  <a:prstClr val="black"/>
                </a:solidFill>
              </a:rPr>
              <a:t>altre strategie:</a:t>
            </a:r>
            <a:endParaRPr lang="en-US" sz="2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027456"/>
              </p:ext>
            </p:extLst>
          </p:nvPr>
        </p:nvGraphicFramePr>
        <p:xfrm>
          <a:off x="304800" y="2807858"/>
          <a:ext cx="7924800" cy="258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712041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ECONOMIA TRADIZIONALE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</a:tr>
              <a:tr h="1869106">
                <a:tc>
                  <a:txBody>
                    <a:bodyPr/>
                    <a:lstStyle/>
                    <a:p>
                      <a:pPr algn="ctr"/>
                      <a:r>
                        <a:rPr lang="it-IT" sz="2600" b="0" baseline="0" dirty="0" smtClean="0"/>
                        <a:t>Le imprese ingaggiano clienti e creano la propria offerta</a:t>
                      </a:r>
                    </a:p>
                    <a:p>
                      <a:pPr algn="ctr"/>
                      <a:endParaRPr lang="it-IT" sz="2600" b="0" baseline="0" dirty="0" smtClean="0"/>
                    </a:p>
                    <a:p>
                      <a:pPr algn="ctr"/>
                      <a:r>
                        <a:rPr lang="it-IT" sz="2600" b="0" baseline="0" dirty="0" smtClean="0"/>
                        <a:t>I fornitori di servizi sono dipendenti dell'azienda</a:t>
                      </a:r>
                      <a:endParaRPr lang="it-IT" sz="2600" b="0" baseline="0" dirty="0" smtClean="0"/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13361"/>
              </p:ext>
            </p:extLst>
          </p:nvPr>
        </p:nvGraphicFramePr>
        <p:xfrm>
          <a:off x="9959456" y="2848797"/>
          <a:ext cx="7947544" cy="254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7544"/>
              </a:tblGrid>
              <a:tr h="700747">
                <a:tc>
                  <a:txBody>
                    <a:bodyPr/>
                    <a:lstStyle/>
                    <a:p>
                      <a:pPr algn="ctr"/>
                      <a:r>
                        <a:rPr lang="en-GB" sz="2600" dirty="0" smtClean="0"/>
                        <a:t>SHARING ECONOMY</a:t>
                      </a:r>
                      <a:endParaRPr lang="en-GB" sz="2600" dirty="0"/>
                    </a:p>
                  </a:txBody>
                  <a:tcPr anchor="ctr">
                    <a:solidFill>
                      <a:srgbClr val="AC7BDC"/>
                    </a:solidFill>
                  </a:tcPr>
                </a:tc>
              </a:tr>
              <a:tr h="1839461">
                <a:tc>
                  <a:txBody>
                    <a:bodyPr/>
                    <a:lstStyle/>
                    <a:p>
                      <a:pPr algn="ctr"/>
                      <a:r>
                        <a:rPr lang="it-IT" sz="2600" b="0" dirty="0" smtClean="0"/>
                        <a:t>Le aziende ingaggiano sia clienti che fornitori</a:t>
                      </a:r>
                    </a:p>
                    <a:p>
                      <a:pPr algn="ctr"/>
                      <a:endParaRPr lang="it-IT" sz="2600" b="0" dirty="0" smtClean="0"/>
                    </a:p>
                    <a:p>
                      <a:pPr algn="ctr"/>
                      <a:r>
                        <a:rPr lang="it-IT" sz="2600" b="0" dirty="0" smtClean="0"/>
                        <a:t>I fornitori non sono dipendenti</a:t>
                      </a:r>
                      <a:endParaRPr lang="it-IT" sz="2600" b="0" dirty="0" smtClean="0"/>
                    </a:p>
                  </a:txBody>
                  <a:tcPr anchor="ctr">
                    <a:lnL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7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Rettangolo 17"/>
          <p:cNvSpPr/>
          <p:nvPr/>
        </p:nvSpPr>
        <p:spPr>
          <a:xfrm>
            <a:off x="1727200" y="7298948"/>
            <a:ext cx="1653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prstClr val="black"/>
                </a:solidFill>
              </a:rPr>
              <a:t>Aumentare </a:t>
            </a:r>
            <a:r>
              <a:rPr lang="it-IT" sz="2600" dirty="0">
                <a:solidFill>
                  <a:prstClr val="black"/>
                </a:solidFill>
              </a:rPr>
              <a:t>i prezzi in una particolare area quando la domanda è elevata attraverso un algoritmo specifico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600" dirty="0" smtClean="0">
                <a:solidFill>
                  <a:prstClr val="black"/>
                </a:solidFill>
              </a:rPr>
              <a:t>Ridurre </a:t>
            </a:r>
            <a:r>
              <a:rPr lang="it-IT" sz="2600" dirty="0">
                <a:solidFill>
                  <a:prstClr val="black"/>
                </a:solidFill>
              </a:rPr>
              <a:t>i clienti disposti a pagare per i servizi e aumentare i fornitori disposti a servire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90466" y="1811520"/>
            <a:ext cx="171633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600" dirty="0">
                <a:solidFill>
                  <a:prstClr val="black"/>
                </a:solidFill>
              </a:rPr>
              <a:t>La sharing economy opera attraverso </a:t>
            </a:r>
            <a:r>
              <a:rPr lang="it-IT" sz="2600" b="1" dirty="0">
                <a:solidFill>
                  <a:prstClr val="black"/>
                </a:solidFill>
              </a:rPr>
              <a:t>piattaforme bilaterali</a:t>
            </a:r>
            <a:r>
              <a:rPr lang="it-IT" sz="2600" dirty="0">
                <a:solidFill>
                  <a:prstClr val="black"/>
                </a:solidFill>
              </a:rPr>
              <a:t>, alimentando sia l'offerta che la domanda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dirty="0">
              <a:solidFill>
                <a:prstClr val="black"/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304" y="2356604"/>
            <a:ext cx="1567696" cy="156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7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 Come avviare un'impresa nella sharing </a:t>
            </a:r>
            <a:r>
              <a:rPr lang="it-IT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</a:t>
            </a:r>
          </a:p>
          <a:p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Crowdsourcing dell’offerta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580428" y="3086100"/>
            <a:ext cx="7352636" cy="5570756"/>
          </a:xfrm>
          <a:prstGeom prst="rect">
            <a:avLst/>
          </a:prstGeom>
          <a:ln w="38100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/>
            <a:endParaRPr lang="it-IT" sz="1600" dirty="0" smtClean="0"/>
          </a:p>
          <a:p>
            <a:r>
              <a:rPr lang="it-IT" sz="2400" b="1" dirty="0" smtClean="0"/>
              <a:t>Per sfruttare l'offerta e la domanda dovrebbero essere adottate strategie diverse.</a:t>
            </a:r>
            <a:endParaRPr lang="it-IT" sz="2400" dirty="0" smtClean="0"/>
          </a:p>
          <a:p>
            <a:pPr algn="just"/>
            <a:endParaRPr lang="it-IT" sz="2600" dirty="0" smtClean="0"/>
          </a:p>
          <a:p>
            <a:pPr algn="just"/>
            <a:r>
              <a:rPr lang="it-IT" sz="2500" u="sng" dirty="0" smtClean="0"/>
              <a:t>Esempio</a:t>
            </a:r>
          </a:p>
          <a:p>
            <a:pPr algn="just"/>
            <a:r>
              <a:rPr lang="it-IT" sz="2500" dirty="0" smtClean="0"/>
              <a:t>Un servizio che consente a chi parcheggia in aeroporto di noleggiare la propria auto ad altri viaggiatori:</a:t>
            </a:r>
          </a:p>
          <a:p>
            <a:pPr algn="just"/>
            <a:endParaRPr lang="it-IT" sz="2500" dirty="0" smtClean="0"/>
          </a:p>
          <a:p>
            <a:pPr marL="457200" indent="-457200">
              <a:buFontTx/>
              <a:buChar char="-"/>
            </a:pPr>
            <a:r>
              <a:rPr lang="it-IT" sz="2500" dirty="0" smtClean="0"/>
              <a:t>Si garantisce gli affittuari attraverso l'acquisizione a pagamento, pubblicità display o aggregatori di ricerca</a:t>
            </a:r>
          </a:p>
          <a:p>
            <a:pPr marL="457200" indent="-457200">
              <a:buFontTx/>
              <a:buChar char="-"/>
            </a:pPr>
            <a:r>
              <a:rPr lang="it-IT" sz="2500" dirty="0" smtClean="0"/>
              <a:t>Si costruisce la propria offerta di proprietari di auto attraverso pubbliche relazioni, opportunità di stampa o passaparola</a:t>
            </a:r>
          </a:p>
          <a:p>
            <a:pPr algn="just"/>
            <a:endParaRPr lang="en-US" sz="16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812136" y="2021800"/>
            <a:ext cx="171209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600" dirty="0"/>
              <a:t>Nella sharing economy, </a:t>
            </a:r>
            <a:r>
              <a:rPr lang="it-IT" sz="2600" b="1" dirty="0"/>
              <a:t>l'offerta si ottiene tramite crowdsourcing </a:t>
            </a:r>
            <a:r>
              <a:rPr lang="it-IT" sz="2600" dirty="0" smtClean="0"/>
              <a:t>e </a:t>
            </a:r>
            <a:r>
              <a:rPr lang="it-IT" sz="2600" dirty="0"/>
              <a:t>i fornitori non sono </a:t>
            </a:r>
            <a:r>
              <a:rPr lang="it-IT" sz="2600" dirty="0" smtClean="0"/>
              <a:t>dipendenti.</a:t>
            </a:r>
            <a:endParaRPr lang="en-US" sz="2600" b="1" dirty="0"/>
          </a:p>
          <a:p>
            <a:pPr>
              <a:defRPr/>
            </a:pPr>
            <a:endParaRPr lang="en-US" sz="2600" b="1" dirty="0" smtClean="0"/>
          </a:p>
          <a:p>
            <a:pPr>
              <a:defRPr/>
            </a:pPr>
            <a:r>
              <a:rPr lang="it-IT" sz="2600" b="1" dirty="0"/>
              <a:t>Quali sono i </a:t>
            </a:r>
            <a:r>
              <a:rPr lang="it-IT" sz="2600" b="1" dirty="0" smtClean="0"/>
              <a:t>rischi?</a:t>
            </a:r>
            <a:endParaRPr lang="it-IT" sz="2600" b="1" dirty="0"/>
          </a:p>
          <a:p>
            <a:pPr>
              <a:defRPr/>
            </a:pPr>
            <a:endParaRPr lang="it-IT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600" dirty="0" smtClean="0"/>
              <a:t>Meno </a:t>
            </a:r>
            <a:r>
              <a:rPr lang="it-IT" sz="2600" dirty="0"/>
              <a:t>controllo sui </a:t>
            </a:r>
            <a:r>
              <a:rPr lang="it-IT" sz="2600" dirty="0" smtClean="0"/>
              <a:t>fornitori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it-IT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it-IT" sz="2600" dirty="0" smtClean="0"/>
              <a:t>Rischio </a:t>
            </a:r>
            <a:r>
              <a:rPr lang="it-IT" sz="2600" dirty="0"/>
              <a:t>di servizi di bassa qualità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409700" y="5295900"/>
            <a:ext cx="1592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sz="2600" b="1" dirty="0"/>
              <a:t>Come mitigare questi rischi?</a:t>
            </a:r>
          </a:p>
          <a:p>
            <a:pPr lvl="0">
              <a:defRPr/>
            </a:pPr>
            <a:endParaRPr lang="it-IT" sz="2600" b="1" dirty="0"/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it-IT" sz="2600" dirty="0" smtClean="0"/>
              <a:t>Accurata </a:t>
            </a:r>
            <a:r>
              <a:rPr lang="it-IT" sz="2600" dirty="0"/>
              <a:t>selezione dei fornitori (controlli dei precedenti</a:t>
            </a:r>
            <a:r>
              <a:rPr lang="it-IT" sz="2600" dirty="0" smtClean="0"/>
              <a:t>)</a:t>
            </a:r>
          </a:p>
          <a:p>
            <a:pPr lvl="0">
              <a:defRPr/>
            </a:pPr>
            <a:endParaRPr lang="it-IT" sz="2600" dirty="0"/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it-IT" sz="2600" dirty="0" smtClean="0"/>
              <a:t>Formazione </a:t>
            </a:r>
            <a:r>
              <a:rPr lang="it-IT" sz="2600" dirty="0"/>
              <a:t>ed esami </a:t>
            </a:r>
            <a:r>
              <a:rPr lang="it-IT" sz="2600" dirty="0" smtClean="0"/>
              <a:t>dedicati ai fornitori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it-IT" sz="2600" dirty="0"/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it-IT" sz="2600" dirty="0" smtClean="0"/>
              <a:t>Sistema </a:t>
            </a:r>
            <a:r>
              <a:rPr lang="it-IT" sz="2600" dirty="0"/>
              <a:t>di </a:t>
            </a:r>
            <a:r>
              <a:rPr lang="it-IT" sz="2600" dirty="0" smtClean="0"/>
              <a:t>valutazione</a:t>
            </a:r>
          </a:p>
          <a:p>
            <a:pPr lvl="0">
              <a:defRPr/>
            </a:pPr>
            <a:r>
              <a:rPr lang="it-IT" sz="2600" dirty="0" smtClean="0"/>
              <a:t>(eliminando </a:t>
            </a:r>
            <a:r>
              <a:rPr lang="it-IT" sz="2600" dirty="0"/>
              <a:t>i fornitori con i punteggi più bassi)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en-US" sz="2600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2895600" y="4060091"/>
            <a:ext cx="0" cy="3976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 Come avviare un'impresa nella sharing </a:t>
            </a:r>
            <a:r>
              <a:rPr lang="it-IT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 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Suggerimenti e trucchi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600" b="1" dirty="0" smtClean="0">
                <a:solidFill>
                  <a:prstClr val="black"/>
                </a:solidFill>
              </a:rPr>
              <a:t>1. Promuovi la fiducia</a:t>
            </a:r>
          </a:p>
          <a:p>
            <a:pPr>
              <a:defRPr/>
            </a:pPr>
            <a:endParaRPr lang="it-IT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it-IT" sz="2400" dirty="0" smtClean="0">
                <a:solidFill>
                  <a:prstClr val="black"/>
                </a:solidFill>
              </a:rPr>
              <a:t>La trasparenza è una parte essenziale del mondo peer-to-peer.</a:t>
            </a:r>
          </a:p>
          <a:p>
            <a:pPr lvl="0" algn="just">
              <a:defRPr/>
            </a:pPr>
            <a:r>
              <a:rPr lang="it-IT" sz="2400" dirty="0" smtClean="0">
                <a:solidFill>
                  <a:prstClr val="black"/>
                </a:solidFill>
              </a:rPr>
              <a:t>Le recensioni e le valutazioni online positive sono infatti cruciali per ottenere la fiducia dei consumatori.</a:t>
            </a:r>
            <a:endParaRPr lang="it-IT" sz="24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it-IT" dirty="0" smtClean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it-IT" sz="2400" u="sng" dirty="0" smtClean="0">
                <a:solidFill>
                  <a:prstClr val="black"/>
                </a:solidFill>
              </a:rPr>
              <a:t>Esempio</a:t>
            </a:r>
            <a:r>
              <a:rPr lang="it-IT" sz="2400" u="sng" dirty="0" smtClean="0">
                <a:solidFill>
                  <a:prstClr val="black"/>
                </a:solidFill>
              </a:rPr>
              <a:t>:</a:t>
            </a:r>
          </a:p>
          <a:p>
            <a:pPr algn="just" fontAlgn="base">
              <a:spcAft>
                <a:spcPts val="0"/>
              </a:spcAft>
            </a:pPr>
            <a:r>
              <a:rPr lang="it-IT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Una piattaforma per il </a:t>
            </a:r>
            <a:r>
              <a:rPr lang="it-IT" sz="2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pet</a:t>
            </a:r>
            <a:r>
              <a:rPr lang="it-IT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sitting</a:t>
            </a:r>
            <a:r>
              <a:rPr lang="it-IT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che collega i proprietari di animali domestici dovrebbe promuovere la fiducia garantendo consultazioni veterinarie 24 ore su 24, 7 giorni su 7, un’assicurazione premium per animali domestici o la condivisione di foto e video di </a:t>
            </a:r>
            <a:r>
              <a:rPr lang="it-IT" sz="2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sitter</a:t>
            </a:r>
            <a:r>
              <a:rPr lang="it-IT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che interagiscono con gli animali domestici (vedi l’esempio di </a:t>
            </a:r>
            <a:r>
              <a:rPr lang="it-IT" sz="2400" u="sng" dirty="0" smtClean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Rover</a:t>
            </a:r>
            <a:r>
              <a:rPr lang="it-IT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it-IT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03997" y="5253216"/>
            <a:ext cx="169050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2. </a:t>
            </a:r>
            <a:r>
              <a:rPr lang="it-IT" sz="2600" b="1" dirty="0" smtClean="0">
                <a:solidFill>
                  <a:prstClr val="black"/>
                </a:solidFill>
              </a:rPr>
              <a:t>Mantieni </a:t>
            </a:r>
            <a:r>
              <a:rPr lang="it-IT" sz="2600" b="1" dirty="0">
                <a:solidFill>
                  <a:prstClr val="black"/>
                </a:solidFill>
              </a:rPr>
              <a:t>i pagamenti semplici</a:t>
            </a: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L'intero processo dovrebbe essere paperless e completamente automatizzato. I clienti dovrebbero essere in grado di pagare una tariffa fissa attraverso la piattaforma online, mentre i fornitori di servizi dovrebbero ricevere salari tramite PayPal, carta di credito o assegno</a:t>
            </a:r>
            <a:r>
              <a:rPr lang="it-IT" sz="26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36427" y="6743700"/>
            <a:ext cx="16078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b="1" dirty="0" smtClean="0"/>
              <a:t>3. Costruzione </a:t>
            </a:r>
            <a:r>
              <a:rPr lang="it-IT" sz="2600" b="1" dirty="0"/>
              <a:t>del brand, networking e </a:t>
            </a:r>
            <a:r>
              <a:rPr lang="it-IT" sz="2600" b="1" dirty="0" smtClean="0"/>
              <a:t>comunicazione</a:t>
            </a:r>
            <a:endParaRPr lang="it-IT" sz="2600" b="1" dirty="0"/>
          </a:p>
          <a:p>
            <a:pPr algn="just"/>
            <a:r>
              <a:rPr lang="it-IT" sz="2400" dirty="0"/>
              <a:t>L'economia della condivisione riguarda la comunità e la </a:t>
            </a:r>
            <a:r>
              <a:rPr lang="it-IT" sz="2400" dirty="0" smtClean="0"/>
              <a:t>comunicazione.</a:t>
            </a:r>
          </a:p>
          <a:p>
            <a:pPr algn="just"/>
            <a:r>
              <a:rPr lang="it-IT" sz="2400" dirty="0" smtClean="0"/>
              <a:t>I social media svolgono un ruolo fondamentale nella costruzione del branding e nella ricerca di nuovi clienti o partner.</a:t>
            </a:r>
          </a:p>
          <a:p>
            <a:pPr algn="just"/>
            <a:r>
              <a:rPr lang="it-IT" sz="2400" dirty="0" smtClean="0"/>
              <a:t>Non evitare feedback negativi o critiche, al contrario, </a:t>
            </a:r>
            <a:r>
              <a:rPr lang="it-IT" sz="2400" dirty="0"/>
              <a:t>i</a:t>
            </a:r>
            <a:r>
              <a:rPr lang="it-IT" sz="2400" dirty="0" smtClean="0"/>
              <a:t>nteragisci sempre con queste.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055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it-IT" sz="3600" b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 Come avviare un'impresa nella sharing </a:t>
            </a:r>
            <a:r>
              <a:rPr lang="it-IT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economy</a:t>
            </a:r>
          </a:p>
          <a:p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Come essere competitivi</a:t>
            </a:r>
            <a:endParaRPr lang="es-ES" sz="3600" b="1" i="1" spc="-85" dirty="0" smtClean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2066985"/>
            <a:ext cx="16840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Oggi sono disponibili molti servizi e piattaforme di sharing economy.</a:t>
            </a:r>
          </a:p>
          <a:p>
            <a:pPr lvl="0" algn="just">
              <a:defRPr/>
            </a:pPr>
            <a:endParaRPr lang="it-IT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Le persone scelgono questi servizi principalmente </a:t>
            </a:r>
            <a:r>
              <a:rPr lang="it-IT" sz="2400" dirty="0" smtClean="0">
                <a:solidFill>
                  <a:prstClr val="black"/>
                </a:solidFill>
              </a:rPr>
              <a:t>grazie ai </a:t>
            </a:r>
            <a:r>
              <a:rPr lang="it-IT" sz="2400" dirty="0">
                <a:solidFill>
                  <a:prstClr val="black"/>
                </a:solidFill>
              </a:rPr>
              <a:t>prezzi più bassi; per mantenere l'offerta attraente, è quindi necessario essere competitivi nel posizionamento dei prezzi.</a:t>
            </a:r>
          </a:p>
          <a:p>
            <a:pPr lvl="0" algn="just">
              <a:defRPr/>
            </a:pPr>
            <a:endParaRPr lang="it-IT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Tuttavia, se l'obiettivo finale è quello di creare soluzioni innovative, c'è ancora molto da fare:</a:t>
            </a:r>
          </a:p>
          <a:p>
            <a:pPr lvl="0" algn="just">
              <a:defRPr/>
            </a:pPr>
            <a:endParaRPr lang="it-IT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La </a:t>
            </a:r>
            <a:r>
              <a:rPr lang="it-IT" sz="2400" b="1" dirty="0">
                <a:solidFill>
                  <a:prstClr val="black"/>
                </a:solidFill>
              </a:rPr>
              <a:t>mancanza di regolamentazione </a:t>
            </a:r>
            <a:r>
              <a:rPr lang="it-IT" sz="2400" dirty="0">
                <a:solidFill>
                  <a:prstClr val="black"/>
                </a:solidFill>
              </a:rPr>
              <a:t>nella sharing economy spesso si traduce nello sfruttamento dei fornitori o influisce negativamente sull'economia tradizionale.</a:t>
            </a:r>
          </a:p>
          <a:p>
            <a:pPr lvl="0" algn="just"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C'è una </a:t>
            </a:r>
            <a:r>
              <a:rPr lang="it-IT" sz="2400" b="1" dirty="0">
                <a:solidFill>
                  <a:prstClr val="black"/>
                </a:solidFill>
              </a:rPr>
              <a:t>crescente consapevolezza dei "lati oscur</a:t>
            </a:r>
            <a:r>
              <a:rPr lang="it-IT" sz="2400" dirty="0">
                <a:solidFill>
                  <a:prstClr val="black"/>
                </a:solidFill>
              </a:rPr>
              <a:t>i" della sharing economy; Per questo motivo, le persone sono sempre più alla ricerca di </a:t>
            </a:r>
            <a:r>
              <a:rPr lang="it-IT" sz="2400" b="1" dirty="0">
                <a:solidFill>
                  <a:prstClr val="black"/>
                </a:solidFill>
              </a:rPr>
              <a:t>modi di consumo più equi e sostenibili.</a:t>
            </a:r>
            <a:endParaRPr lang="en-US" sz="2400" b="1" dirty="0">
              <a:solidFill>
                <a:prstClr val="black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667000" y="65151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743200" y="52197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1524000" y="7002840"/>
            <a:ext cx="1584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I nuovi business dovrebbero riportare la sharing economy al suo significato originario, alla creazione e allo sviluppo di:</a:t>
            </a:r>
          </a:p>
          <a:p>
            <a:pPr lvl="0" algn="just">
              <a:defRPr/>
            </a:pPr>
            <a:endParaRPr lang="it-IT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•	Pratiche di consumo sostenibili</a:t>
            </a:r>
          </a:p>
          <a:p>
            <a:pPr lvl="0" algn="just">
              <a:defRPr/>
            </a:pPr>
            <a:r>
              <a:rPr lang="it-IT" sz="2400" dirty="0">
                <a:solidFill>
                  <a:prstClr val="black"/>
                </a:solidFill>
              </a:rPr>
              <a:t>•	Senso di appartenenza a una comunità</a:t>
            </a:r>
          </a:p>
        </p:txBody>
      </p:sp>
    </p:spTree>
    <p:extLst>
      <p:ext uri="{BB962C8B-B14F-4D97-AF65-F5344CB8AC3E}">
        <p14:creationId xmlns:p14="http://schemas.microsoft.com/office/powerpoint/2010/main" val="37166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02AAC77-762E-FF82-BCE0-542021BAB6F1}"/>
              </a:ext>
            </a:extLst>
          </p:cNvPr>
          <p:cNvSpPr txBox="1"/>
          <p:nvPr/>
        </p:nvSpPr>
        <p:spPr>
          <a:xfrm>
            <a:off x="1447800" y="1573291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Conclusione</a:t>
            </a:r>
            <a:endParaRPr lang="it-IT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xmlns="" id="{5CFD77F6-9B0A-9BC2-101A-6F68F301E7D3}"/>
              </a:ext>
            </a:extLst>
          </p:cNvPr>
          <p:cNvSpPr txBox="1"/>
          <p:nvPr/>
        </p:nvSpPr>
        <p:spPr>
          <a:xfrm>
            <a:off x="2221080" y="2944659"/>
            <a:ext cx="387492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1. La </a:t>
            </a:r>
            <a:r>
              <a:rPr lang="it-IT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 è un fenomeno nuovo che può portare a diverse opportunità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pic>
        <p:nvPicPr>
          <p:cNvPr id="12" name="object 5">
            <a:extLst>
              <a:ext uri="{FF2B5EF4-FFF2-40B4-BE49-F238E27FC236}">
                <a16:creationId xmlns:a16="http://schemas.microsoft.com/office/drawing/2014/main" xmlns="" id="{3C4D9A21-5CF5-0958-90F8-C96F352FB0A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66543" y="2944659"/>
            <a:ext cx="581024" cy="581024"/>
          </a:xfrm>
          <a:prstGeom prst="rect">
            <a:avLst/>
          </a:prstGeom>
        </p:spPr>
      </p:pic>
      <p:pic>
        <p:nvPicPr>
          <p:cNvPr id="13" name="object 5">
            <a:extLst>
              <a:ext uri="{FF2B5EF4-FFF2-40B4-BE49-F238E27FC236}">
                <a16:creationId xmlns:a16="http://schemas.microsoft.com/office/drawing/2014/main" xmlns="" id="{3AE924DD-2FF9-8063-9000-8EE79949F80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5067300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xmlns="" id="{221CE9C6-11FD-A90A-52AD-868B77C11C2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300493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xmlns="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49431" y="5753100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B9450382-7C2E-E6B5-A19E-D3F7075DF9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7" t="5169" r="11887" b="7665"/>
          <a:stretch/>
        </p:blipFill>
        <p:spPr>
          <a:xfrm>
            <a:off x="6618723" y="3072624"/>
            <a:ext cx="4655341" cy="2549353"/>
          </a:xfrm>
          <a:prstGeom prst="rect">
            <a:avLst/>
          </a:prstGeom>
        </p:spPr>
      </p:pic>
      <p:sp>
        <p:nvSpPr>
          <p:cNvPr id="17" name="TextBox 10">
            <a:extLst>
              <a:ext uri="{FF2B5EF4-FFF2-40B4-BE49-F238E27FC236}">
                <a16:creationId xmlns:a16="http://schemas.microsoft.com/office/drawing/2014/main" xmlns="" id="{5CFD77F6-9B0A-9BC2-101A-6F68F301E7D3}"/>
              </a:ext>
            </a:extLst>
          </p:cNvPr>
          <p:cNvSpPr txBox="1"/>
          <p:nvPr/>
        </p:nvSpPr>
        <p:spPr>
          <a:xfrm>
            <a:off x="2249513" y="4958834"/>
            <a:ext cx="364274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ko-KR" sz="2400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2. La </a:t>
            </a:r>
            <a:r>
              <a:rPr lang="it-IT" altLang="ko-KR" sz="24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 si basa sullo scambio peer-to-peer, sull'utilizzo di piattaforme digitali e sulla sostenibilità</a:t>
            </a:r>
            <a:endParaRPr lang="ko-KR" altLang="en-US" sz="2400" dirty="0">
              <a:cs typeface="Microsoft Sans Serif" panose="020B0604020202020204" pitchFamily="34" charset="0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xmlns="" id="{5CFD77F6-9B0A-9BC2-101A-6F68F301E7D3}"/>
              </a:ext>
            </a:extLst>
          </p:cNvPr>
          <p:cNvSpPr txBox="1"/>
          <p:nvPr/>
        </p:nvSpPr>
        <p:spPr>
          <a:xfrm>
            <a:off x="12830177" y="3027112"/>
            <a:ext cx="48768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ko-KR" sz="2400" dirty="0" smtClean="0">
                <a:cs typeface="Microsoft Sans Serif" panose="020B0604020202020204" pitchFamily="34" charset="0"/>
              </a:rPr>
              <a:t>3. Nella </a:t>
            </a:r>
            <a:r>
              <a:rPr lang="it-IT" altLang="ko-KR" sz="2400" dirty="0">
                <a:cs typeface="Microsoft Sans Serif" panose="020B0604020202020204" pitchFamily="34" charset="0"/>
              </a:rPr>
              <a:t>sharing economy non solo i clienti ma anche i fornitori devono essere cercati esternamente. È necessario avviare un crowdsourcing dell’offerta. L’offerta si incontra con la domanda sulla piattaforma digitale</a:t>
            </a:r>
            <a:r>
              <a:rPr lang="it-IT" altLang="ko-KR" sz="2400" dirty="0" smtClean="0">
                <a:cs typeface="Microsoft Sans Serif" panose="020B0604020202020204" pitchFamily="34" charset="0"/>
              </a:rPr>
              <a:t>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xmlns="" id="{5CFD77F6-9B0A-9BC2-101A-6F68F301E7D3}"/>
              </a:ext>
            </a:extLst>
          </p:cNvPr>
          <p:cNvSpPr txBox="1"/>
          <p:nvPr/>
        </p:nvSpPr>
        <p:spPr>
          <a:xfrm>
            <a:off x="12877800" y="5783640"/>
            <a:ext cx="48768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ko-KR" sz="2400" dirty="0" smtClean="0">
                <a:cs typeface="Microsoft Sans Serif" panose="020B0604020202020204" pitchFamily="34" charset="0"/>
              </a:rPr>
              <a:t>4. Il </a:t>
            </a:r>
            <a:r>
              <a:rPr lang="it-IT" altLang="ko-KR" sz="2400" dirty="0">
                <a:cs typeface="Microsoft Sans Serif" panose="020B0604020202020204" pitchFamily="34" charset="0"/>
              </a:rPr>
              <a:t>crowdsourcing dell’offerta può essere rischioso, ma ci sono diverse strategie per mitigare i potenziali rischi.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xmlns="" id="{8EEC15A1-5572-D5F6-E029-D4DA9E599DC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13249" y="7062788"/>
            <a:ext cx="581024" cy="581024"/>
          </a:xfrm>
          <a:prstGeom prst="rect">
            <a:avLst/>
          </a:prstGeom>
        </p:spPr>
      </p:pic>
      <p:sp>
        <p:nvSpPr>
          <p:cNvPr id="21" name="TextBox 10">
            <a:extLst>
              <a:ext uri="{FF2B5EF4-FFF2-40B4-BE49-F238E27FC236}">
                <a16:creationId xmlns:a16="http://schemas.microsoft.com/office/drawing/2014/main" xmlns="" id="{5CFD77F6-9B0A-9BC2-101A-6F68F301E7D3}"/>
              </a:ext>
            </a:extLst>
          </p:cNvPr>
          <p:cNvSpPr txBox="1"/>
          <p:nvPr/>
        </p:nvSpPr>
        <p:spPr>
          <a:xfrm>
            <a:off x="6317945" y="7241107"/>
            <a:ext cx="6283593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altLang="ko-KR" sz="2400" dirty="0" smtClean="0">
                <a:cs typeface="Microsoft Sans Serif" panose="020B0604020202020204" pitchFamily="34" charset="0"/>
              </a:rPr>
              <a:t>5. Oggi </a:t>
            </a:r>
            <a:r>
              <a:rPr lang="it-IT" altLang="ko-KR" sz="2400" dirty="0">
                <a:cs typeface="Microsoft Sans Serif" panose="020B0604020202020204" pitchFamily="34" charset="0"/>
              </a:rPr>
              <a:t>ci sono molte piattaforme di </a:t>
            </a:r>
            <a:r>
              <a:rPr lang="it-IT" altLang="ko-KR" sz="2400" dirty="0" smtClean="0">
                <a:cs typeface="Microsoft Sans Serif" panose="020B0604020202020204" pitchFamily="34" charset="0"/>
              </a:rPr>
              <a:t>condivisione. Quindi</a:t>
            </a:r>
            <a:r>
              <a:rPr lang="it-IT" altLang="ko-KR" sz="2400" dirty="0">
                <a:cs typeface="Microsoft Sans Serif" panose="020B0604020202020204" pitchFamily="34" charset="0"/>
              </a:rPr>
              <a:t>, come essere innovativi? Le pratiche di consumo sostenibili e il senso di appartenenza a una comunità sono la chiave.</a:t>
            </a:r>
            <a:endParaRPr lang="en-GB" altLang="ko-KR" sz="2400" dirty="0"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CEB6FBD-A5B4-4090-B420-A3A58C350B90}"/>
              </a:ext>
            </a:extLst>
          </p:cNvPr>
          <p:cNvSpPr txBox="1"/>
          <p:nvPr/>
        </p:nvSpPr>
        <p:spPr>
          <a:xfrm>
            <a:off x="6438900" y="5295900"/>
            <a:ext cx="5410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en-US" sz="8000" b="1" spc="-114" dirty="0" smtClean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Grazie!</a:t>
            </a:r>
            <a:endParaRPr kumimoji="0" lang="en-US" sz="8000" b="1" i="0" u="none" strike="noStrike" kern="1200" cap="none" spc="0" normalizeH="0" baseline="0" dirty="0">
              <a:ln>
                <a:noFill/>
              </a:ln>
              <a:solidFill>
                <a:srgbClr val="FD4FB4"/>
              </a:solidFill>
              <a:effectLst/>
              <a:uLnTx/>
              <a:uFillTx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5A34285-6C07-DC1D-80A6-98EE623AEFA4}"/>
              </a:ext>
            </a:extLst>
          </p:cNvPr>
          <p:cNvSpPr txBox="1"/>
          <p:nvPr/>
        </p:nvSpPr>
        <p:spPr>
          <a:xfrm>
            <a:off x="4343400" y="6853084"/>
            <a:ext cx="9166122" cy="1459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65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Partner: </a:t>
            </a:r>
            <a:r>
              <a:rPr lang="en-US" sz="4400" spc="-65" dirty="0" smtClean="0">
                <a:ea typeface="Microsoft Sans Serif" panose="020B0604020202020204" pitchFamily="34" charset="0"/>
                <a:cs typeface="Microsoft Sans Serif" panose="020B0604020202020204" pitchFamily="34" charset="0"/>
              </a:rPr>
              <a:t>IDP</a:t>
            </a:r>
            <a:endParaRPr lang="en-US" sz="4400" spc="-65" dirty="0"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lang="en-US" sz="4400" b="1" spc="-65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6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11816CB-AA50-BD0E-12E4-C12F7AA3F7E1}"/>
              </a:ext>
            </a:extLst>
          </p:cNvPr>
          <p:cNvSpPr txBox="1"/>
          <p:nvPr/>
        </p:nvSpPr>
        <p:spPr>
          <a:xfrm>
            <a:off x="914400" y="638886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Obiettivi</a:t>
            </a:r>
            <a:endParaRPr lang="en-GB" sz="4000" b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AB24A19-41FB-B060-0BAE-CCCC40AE4D04}"/>
              </a:ext>
            </a:extLst>
          </p:cNvPr>
          <p:cNvSpPr txBox="1"/>
          <p:nvPr/>
        </p:nvSpPr>
        <p:spPr>
          <a:xfrm>
            <a:off x="878006" y="1393388"/>
            <a:ext cx="10040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effectLst/>
                <a:ea typeface="Microsoft Sans Serif" panose="020B0604020202020204" pitchFamily="34" charset="0"/>
                <a:cs typeface="Microsoft Sans Serif" panose="020B0604020202020204" pitchFamily="34" charset="0"/>
              </a:rPr>
              <a:t>Alla fine di questo modulo sarai in grado di</a:t>
            </a:r>
            <a:endParaRPr lang="it-IT" sz="2800" dirty="0">
              <a:effectLst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55E089A1-1F8C-461F-FDEB-F6FE8F5419E0}"/>
              </a:ext>
            </a:extLst>
          </p:cNvPr>
          <p:cNvSpPr txBox="1"/>
          <p:nvPr/>
        </p:nvSpPr>
        <p:spPr>
          <a:xfrm>
            <a:off x="1752600" y="2418362"/>
            <a:ext cx="1433036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Comprendere </a:t>
            </a:r>
            <a:r>
              <a:rPr lang="it-IT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 valori e le principali caratteristiche della sharing economy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CAD2012-C327-5815-4FAA-1CACB3D4207F}"/>
              </a:ext>
            </a:extLst>
          </p:cNvPr>
          <p:cNvSpPr txBox="1"/>
          <p:nvPr/>
        </p:nvSpPr>
        <p:spPr>
          <a:xfrm>
            <a:off x="1709382" y="3692195"/>
            <a:ext cx="110922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Conoscere </a:t>
            </a:r>
            <a:r>
              <a:rPr lang="it-IT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le differenze tra economia tradizionale e sharing economy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13" name="object 5">
            <a:extLst>
              <a:ext uri="{FF2B5EF4-FFF2-40B4-BE49-F238E27FC236}">
                <a16:creationId xmlns:a16="http://schemas.microsoft.com/office/drawing/2014/main" xmlns="" id="{DE27B7A9-8C33-5618-9027-8F353D592D5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344964"/>
            <a:ext cx="581024" cy="581024"/>
          </a:xfrm>
          <a:prstGeom prst="rect">
            <a:avLst/>
          </a:prstGeom>
        </p:spPr>
      </p:pic>
      <p:pic>
        <p:nvPicPr>
          <p:cNvPr id="14" name="object 5">
            <a:extLst>
              <a:ext uri="{FF2B5EF4-FFF2-40B4-BE49-F238E27FC236}">
                <a16:creationId xmlns:a16="http://schemas.microsoft.com/office/drawing/2014/main" xmlns="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3676206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xmlns="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6362700"/>
            <a:ext cx="581024" cy="58102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CC5A7B45-8421-96FC-6E4F-BAEEAF6550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34"/>
          <a:stretch/>
        </p:blipFill>
        <p:spPr>
          <a:xfrm>
            <a:off x="12192000" y="5219700"/>
            <a:ext cx="6282261" cy="3578414"/>
          </a:xfrm>
          <a:prstGeom prst="rect">
            <a:avLst/>
          </a:prstGeom>
        </p:spPr>
      </p:pic>
      <p:pic>
        <p:nvPicPr>
          <p:cNvPr id="17" name="object 5">
            <a:extLst>
              <a:ext uri="{FF2B5EF4-FFF2-40B4-BE49-F238E27FC236}">
                <a16:creationId xmlns:a16="http://schemas.microsoft.com/office/drawing/2014/main" xmlns="" id="{EFE0C309-3940-1EC6-1321-C787CCD04D6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5007448"/>
            <a:ext cx="581024" cy="581024"/>
          </a:xfrm>
          <a:prstGeom prst="rect">
            <a:avLst/>
          </a:prstGeom>
        </p:spPr>
      </p:pic>
      <p:sp>
        <p:nvSpPr>
          <p:cNvPr id="18" name="TextBox 8">
            <a:extLst>
              <a:ext uri="{FF2B5EF4-FFF2-40B4-BE49-F238E27FC236}">
                <a16:creationId xmlns:a16="http://schemas.microsoft.com/office/drawing/2014/main" xmlns="" id="{6CAD2012-C327-5815-4FAA-1CACB3D4207F}"/>
              </a:ext>
            </a:extLst>
          </p:cNvPr>
          <p:cNvSpPr txBox="1"/>
          <p:nvPr/>
        </p:nvSpPr>
        <p:spPr>
          <a:xfrm>
            <a:off x="1752600" y="4985931"/>
            <a:ext cx="100254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Avviare </a:t>
            </a:r>
            <a:r>
              <a:rPr lang="it-IT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 gestire un'impresa in sharing economy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xmlns="" id="{6CAD2012-C327-5815-4FAA-1CACB3D4207F}"/>
              </a:ext>
            </a:extLst>
          </p:cNvPr>
          <p:cNvSpPr txBox="1"/>
          <p:nvPr/>
        </p:nvSpPr>
        <p:spPr>
          <a:xfrm>
            <a:off x="1752600" y="6362700"/>
            <a:ext cx="10025418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Garantire </a:t>
            </a:r>
            <a:r>
              <a:rPr lang="it-IT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 abbinare domanda e offerta su una piattaforma di </a:t>
            </a:r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sharing economy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20" name="object 5">
            <a:extLst>
              <a:ext uri="{FF2B5EF4-FFF2-40B4-BE49-F238E27FC236}">
                <a16:creationId xmlns:a16="http://schemas.microsoft.com/office/drawing/2014/main" xmlns="" id="{F6C15DCA-854C-9007-1DEE-22BDDD1731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8006" y="7579840"/>
            <a:ext cx="581024" cy="581024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:a16="http://schemas.microsoft.com/office/drawing/2014/main" xmlns="" id="{6CAD2012-C327-5815-4FAA-1CACB3D4207F}"/>
              </a:ext>
            </a:extLst>
          </p:cNvPr>
          <p:cNvSpPr txBox="1"/>
          <p:nvPr/>
        </p:nvSpPr>
        <p:spPr>
          <a:xfrm>
            <a:off x="1709382" y="7637644"/>
            <a:ext cx="10635018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Essere competitiva </a:t>
            </a:r>
            <a:r>
              <a:rPr lang="it-IT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 </a:t>
            </a:r>
            <a:r>
              <a:rPr lang="it-IT" altLang="ko-KR" sz="2800" b="1" dirty="0" smtClean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innovativa </a:t>
            </a:r>
            <a:r>
              <a:rPr lang="it-IT" altLang="ko-KR" sz="2800" b="1" dirty="0">
                <a:solidFill>
                  <a:srgbClr val="AC7BDC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nel mercato della sharing economy</a:t>
            </a:r>
            <a:endParaRPr lang="ko-KR" altLang="en-US" sz="2800" b="1" dirty="0">
              <a:solidFill>
                <a:srgbClr val="AC7BDC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F46532C-EF31-45B2-96AF-1DC3F84F508E}"/>
              </a:ext>
            </a:extLst>
          </p:cNvPr>
          <p:cNvSpPr txBox="1"/>
          <p:nvPr/>
        </p:nvSpPr>
        <p:spPr>
          <a:xfrm>
            <a:off x="914400" y="495300"/>
            <a:ext cx="946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D4FB4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Index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457E1F9-B71E-20E0-77A5-08EF52153978}"/>
              </a:ext>
            </a:extLst>
          </p:cNvPr>
          <p:cNvSpPr txBox="1"/>
          <p:nvPr/>
        </p:nvSpPr>
        <p:spPr>
          <a:xfrm>
            <a:off x="2200340" y="1788394"/>
            <a:ext cx="861059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Unità 1 – Introduzione alla Sharing Economy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4" name="object 5">
            <a:extLst>
              <a:ext uri="{FF2B5EF4-FFF2-40B4-BE49-F238E27FC236}">
                <a16:creationId xmlns:a16="http://schemas.microsoft.com/office/drawing/2014/main" xmlns="" id="{932F596B-40B6-6263-5610-0B274C7763A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31070" y="1788394"/>
            <a:ext cx="581024" cy="581024"/>
          </a:xfrm>
          <a:prstGeom prst="rect">
            <a:avLst/>
          </a:prstGeom>
        </p:spPr>
      </p:pic>
      <p:pic>
        <p:nvPicPr>
          <p:cNvPr id="15" name="object 5">
            <a:extLst>
              <a:ext uri="{FF2B5EF4-FFF2-40B4-BE49-F238E27FC236}">
                <a16:creationId xmlns:a16="http://schemas.microsoft.com/office/drawing/2014/main" xmlns="" id="{E062DE47-918A-693F-B87E-1921EB05C7E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558" y="5448300"/>
            <a:ext cx="581024" cy="581024"/>
          </a:xfrm>
          <a:prstGeom prst="rect">
            <a:avLst/>
          </a:prstGeom>
        </p:spPr>
      </p:pic>
      <p:sp>
        <p:nvSpPr>
          <p:cNvPr id="16" name="TextBox 7">
            <a:extLst>
              <a:ext uri="{FF2B5EF4-FFF2-40B4-BE49-F238E27FC236}">
                <a16:creationId xmlns:a16="http://schemas.microsoft.com/office/drawing/2014/main" xmlns="" id="{238801E5-F271-CED4-7560-4088DC248F5E}"/>
              </a:ext>
            </a:extLst>
          </p:cNvPr>
          <p:cNvSpPr txBox="1"/>
          <p:nvPr/>
        </p:nvSpPr>
        <p:spPr>
          <a:xfrm>
            <a:off x="2200340" y="2557969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1: Una definizione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2: Caratteristiche principali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3: Storia della sharing economy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4: Vantaggi e svantaggi per i fornitori di servizi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5: Tipi di piattaforme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6: La matrice di Perren &amp; Kozinest</a:t>
            </a: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xmlns="" id="{6F4D7496-8DEE-0BFB-FAF5-3762F71A6D90}"/>
              </a:ext>
            </a:extLst>
          </p:cNvPr>
          <p:cNvSpPr txBox="1"/>
          <p:nvPr/>
        </p:nvSpPr>
        <p:spPr>
          <a:xfrm>
            <a:off x="2177593" y="5524500"/>
            <a:ext cx="9399119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it-IT" altLang="ko-KR" sz="2800" b="1" dirty="0">
                <a:solidFill>
                  <a:srgbClr val="AC7BDC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Unità 2 - Come avviare un'impresa nella sharing economy</a:t>
            </a:r>
            <a:endParaRPr lang="ko-KR" altLang="en-US" sz="2800" b="1" dirty="0">
              <a:solidFill>
                <a:srgbClr val="AC7BDC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xmlns="" id="{238801E5-F271-CED4-7560-4088DC248F5E}"/>
              </a:ext>
            </a:extLst>
          </p:cNvPr>
          <p:cNvSpPr txBox="1"/>
          <p:nvPr/>
        </p:nvSpPr>
        <p:spPr>
          <a:xfrm>
            <a:off x="2204889" y="6264176"/>
            <a:ext cx="111642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1: Idea imprenditoriale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2: Come iniziare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3: Domanda e offerta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4: Crowdsourcing dell’offerta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5: Suggerimenti e trucchi</a:t>
            </a:r>
          </a:p>
          <a:p>
            <a:r>
              <a:rPr lang="it-IT" altLang="ko-KR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Sezione 6: Come essere competitivi</a:t>
            </a:r>
          </a:p>
        </p:txBody>
      </p:sp>
    </p:spTree>
    <p:extLst>
      <p:ext uri="{BB962C8B-B14F-4D97-AF65-F5344CB8AC3E}">
        <p14:creationId xmlns:p14="http://schemas.microsoft.com/office/powerpoint/2010/main" val="12859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27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Una defizione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3944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600" dirty="0"/>
              <a:t>La Sharing Economy può essere descritta come un </a:t>
            </a:r>
            <a:r>
              <a:rPr lang="it-IT" sz="2600" b="1" dirty="0"/>
              <a:t>nuovo modello economico </a:t>
            </a:r>
            <a:r>
              <a:rPr lang="it-IT" sz="2600" dirty="0"/>
              <a:t>in cui </a:t>
            </a:r>
            <a:r>
              <a:rPr lang="it-IT" sz="2600" b="1" dirty="0"/>
              <a:t>beni e risorse vengono scambiati o condivisi </a:t>
            </a:r>
            <a:r>
              <a:rPr lang="it-IT" sz="2600" dirty="0"/>
              <a:t>tra individui e gruppi in modo collaborativo, in modo tale che i beni fisici diventino </a:t>
            </a:r>
            <a:r>
              <a:rPr lang="it-IT" sz="2600" dirty="0" smtClean="0"/>
              <a:t>servizi.</a:t>
            </a:r>
            <a:endParaRPr lang="en-US" sz="26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691486" y="3363843"/>
            <a:ext cx="1691071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dirty="0"/>
              <a:t>La sharing economy è strettamente legata allo </a:t>
            </a:r>
            <a:r>
              <a:rPr lang="it-IT" sz="2600" b="1" dirty="0"/>
              <a:t>sviluppo di nuove tecnologie dell'informazione e della comunicazione</a:t>
            </a:r>
            <a:r>
              <a:rPr lang="it-IT" sz="2600" dirty="0"/>
              <a:t>, che si combinano con modi di operare comuni e senza </a:t>
            </a:r>
            <a:r>
              <a:rPr lang="it-IT" sz="2600" dirty="0" smtClean="0"/>
              <a:t>tempo</a:t>
            </a:r>
          </a:p>
          <a:p>
            <a:endParaRPr lang="en-US" sz="2600" dirty="0" smtClean="0"/>
          </a:p>
          <a:p>
            <a:r>
              <a:rPr lang="it-IT" sz="2600" dirty="0" smtClean="0"/>
              <a:t>Ecco </a:t>
            </a:r>
            <a:r>
              <a:rPr lang="it-IT" sz="2600" dirty="0"/>
              <a:t>alcuni degli esempi più </a:t>
            </a:r>
            <a:r>
              <a:rPr lang="it-IT" sz="2600" dirty="0" smtClean="0"/>
              <a:t>famosi</a:t>
            </a:r>
            <a:r>
              <a:rPr lang="en-US" sz="2600" dirty="0" smtClean="0"/>
              <a:t>:</a:t>
            </a:r>
            <a:endParaRPr lang="en-US" sz="2600" dirty="0"/>
          </a:p>
        </p:txBody>
      </p:sp>
      <p:pic>
        <p:nvPicPr>
          <p:cNvPr id="2050" name="Picture 2" descr="Uber logo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94" y="5565287"/>
            <a:ext cx="1159927" cy="115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190708"/>
            <a:ext cx="3467865" cy="128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ust Eat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956660"/>
            <a:ext cx="3078846" cy="173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Bay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6725214"/>
            <a:ext cx="2286966" cy="1287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fashionbiznes.pl/wp-content/uploads/2020/09/blog_792-300x1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959" y="5380764"/>
            <a:ext cx="1803921" cy="113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Archivo:Wallapop.svg - Wikipedia, la enciclopedia libr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00" y="6956660"/>
            <a:ext cx="3760241" cy="145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o Too Good To 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61" y="692991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ablaca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90" y="5258278"/>
            <a:ext cx="2381643" cy="168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8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149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Caratteristiche principali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916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it-IT" sz="2600" b="1" dirty="0" smtClean="0">
                <a:solidFill>
                  <a:prstClr val="black"/>
                </a:solidFill>
              </a:rPr>
              <a:t>Consumo collaborativo</a:t>
            </a:r>
          </a:p>
          <a:p>
            <a:pPr lvl="0" algn="just"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(</a:t>
            </a:r>
            <a:r>
              <a:rPr lang="it-IT" sz="2600" dirty="0">
                <a:solidFill>
                  <a:prstClr val="black"/>
                </a:solidFill>
              </a:rPr>
              <a:t>Uso di beni al posto della proprietà - accesso temporaneo ai beni attraverso il prestito o l'affitto</a:t>
            </a:r>
            <a:r>
              <a:rPr lang="en-US" sz="2600" dirty="0" smtClean="0">
                <a:solidFill>
                  <a:prstClr val="black"/>
                </a:solidFill>
              </a:rPr>
              <a:t>)</a:t>
            </a:r>
            <a:endParaRPr lang="en-US" sz="2600" dirty="0" smtClean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it-IT" sz="2600" b="1" dirty="0" smtClean="0">
                <a:solidFill>
                  <a:prstClr val="black"/>
                </a:solidFill>
              </a:rPr>
              <a:t>Scambio peer to peer </a:t>
            </a:r>
            <a:r>
              <a:rPr lang="en-US" sz="2600" dirty="0" smtClean="0">
                <a:solidFill>
                  <a:prstClr val="black"/>
                </a:solidFill>
              </a:rPr>
              <a:t>(</a:t>
            </a:r>
            <a:r>
              <a:rPr lang="it-IT" sz="2600" dirty="0">
                <a:solidFill>
                  <a:prstClr val="black"/>
                </a:solidFill>
              </a:rPr>
              <a:t>Uso di beni al posto della proprietà - accesso temporaneo ai beni attraverso il prestito o l'affitto</a:t>
            </a:r>
            <a:r>
              <a:rPr lang="en-US" sz="26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lang="en-US" sz="2600" dirty="0" smtClean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it-IT" sz="2600" dirty="0" smtClean="0">
                <a:solidFill>
                  <a:prstClr val="black"/>
                </a:solidFill>
              </a:rPr>
              <a:t>Domanda </a:t>
            </a:r>
            <a:r>
              <a:rPr lang="it-IT" sz="2600" dirty="0">
                <a:solidFill>
                  <a:prstClr val="black"/>
                </a:solidFill>
              </a:rPr>
              <a:t>e offerta si incontrano su piattaforme </a:t>
            </a:r>
            <a:r>
              <a:rPr lang="it-IT" sz="2600" dirty="0" smtClean="0">
                <a:solidFill>
                  <a:prstClr val="black"/>
                </a:solidFill>
              </a:rPr>
              <a:t>digitali </a:t>
            </a:r>
            <a:r>
              <a:rPr lang="en-US" sz="2600" dirty="0" smtClean="0">
                <a:solidFill>
                  <a:prstClr val="black"/>
                </a:solidFill>
              </a:rPr>
              <a:t>(piattaforme bilaterali)</a:t>
            </a:r>
            <a:endParaRPr lang="en-US" sz="2600" dirty="0" smtClean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it-IT" sz="2600" dirty="0" smtClean="0">
                <a:solidFill>
                  <a:prstClr val="black"/>
                </a:solidFill>
              </a:rPr>
              <a:t>Migliore </a:t>
            </a:r>
            <a:r>
              <a:rPr lang="it-IT" sz="2600" dirty="0">
                <a:solidFill>
                  <a:prstClr val="black"/>
                </a:solidFill>
              </a:rPr>
              <a:t>uso di </a:t>
            </a:r>
            <a:r>
              <a:rPr lang="it-IT" sz="2600" b="1" dirty="0">
                <a:solidFill>
                  <a:prstClr val="black"/>
                </a:solidFill>
              </a:rPr>
              <a:t>beni meno utilizzati</a:t>
            </a:r>
            <a:endParaRPr lang="en-US" sz="2600" b="1" dirty="0" smtClean="0">
              <a:solidFill>
                <a:prstClr val="black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16039" y="5910203"/>
            <a:ext cx="16078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/>
              <a:t>Impatto </a:t>
            </a:r>
            <a:r>
              <a:rPr lang="it-IT" sz="2600" dirty="0"/>
              <a:t>ambientale ridotto, </a:t>
            </a:r>
            <a:r>
              <a:rPr lang="it-IT" sz="2600" b="1" dirty="0" smtClean="0"/>
              <a:t>sostenibilità</a:t>
            </a:r>
          </a:p>
          <a:p>
            <a:pPr algn="just"/>
            <a:r>
              <a:rPr lang="it-IT" sz="2600" dirty="0" smtClean="0"/>
              <a:t>(contro </a:t>
            </a:r>
            <a:r>
              <a:rPr lang="it-IT" sz="2600" dirty="0"/>
              <a:t>gli sprechi e il consumo eccessivo</a:t>
            </a:r>
            <a:r>
              <a:rPr lang="it-IT" sz="2600" dirty="0" smtClean="0"/>
              <a:t>)</a:t>
            </a:r>
            <a:endParaRPr lang="en-US" sz="2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201400" y="4854893"/>
            <a:ext cx="6392839" cy="3754874"/>
          </a:xfrm>
          <a:prstGeom prst="rect">
            <a:avLst/>
          </a:prstGeom>
          <a:noFill/>
          <a:ln w="19050"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dirty="0" smtClean="0"/>
          </a:p>
          <a:p>
            <a:pPr algn="ctr"/>
            <a:r>
              <a:rPr lang="it-IT" sz="2000" b="1" dirty="0" smtClean="0"/>
              <a:t>Scambi</a:t>
            </a:r>
            <a:r>
              <a:rPr lang="it-IT" sz="2000" b="1" dirty="0" smtClean="0"/>
              <a:t>o </a:t>
            </a:r>
            <a:r>
              <a:rPr lang="it-IT" sz="2000" b="1" dirty="0" smtClean="0"/>
              <a:t>di beni tra consumatori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Meno acquisti</a:t>
            </a:r>
            <a:endParaRPr lang="it-IT" sz="2000" b="1" dirty="0" smtClean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Meno bisogno di manifattura per </a:t>
            </a:r>
            <a:r>
              <a:rPr lang="it-IT" sz="2000" b="1" dirty="0" smtClean="0"/>
              <a:t>nuovi prodotti</a:t>
            </a:r>
            <a:endParaRPr lang="it-IT" sz="2000" b="1" dirty="0" smtClean="0"/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Meno pressione sulle risorse naturali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Riduzione dell'inquinamento e sprechi nella </a:t>
            </a:r>
            <a:r>
              <a:rPr lang="hsb-DE" sz="2000" b="1" dirty="0" smtClean="0"/>
              <a:t>supply chain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Protezione dell’ambiente</a:t>
            </a:r>
          </a:p>
          <a:p>
            <a:pPr algn="ctr"/>
            <a:endParaRPr lang="en-US" sz="900" b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4325600" y="53721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4325600" y="59817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4325600" y="65913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4325600" y="7228939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14321619" y="7810500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93" y="4305300"/>
            <a:ext cx="1380307" cy="1261144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>
          <a:xfrm>
            <a:off x="7655744" y="6416953"/>
            <a:ext cx="4079056" cy="517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3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0199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Storia della Sharing Economy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714232" y="1687321"/>
            <a:ext cx="14401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2500" dirty="0"/>
              <a:t>La Sharing Economy si è sviluppata negli Stati Uniti, a partire dal 2008 come reazione alla crisi finanziaria</a:t>
            </a:r>
            <a:r>
              <a:rPr lang="it-IT" sz="2500" dirty="0" smtClean="0"/>
              <a:t>.</a:t>
            </a:r>
            <a:endParaRPr lang="en-US" sz="25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714232" y="3695700"/>
            <a:ext cx="170403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500" dirty="0"/>
              <a:t>La sharing economy ha rappresentato uno dei mercati in più rapida crescita della </a:t>
            </a:r>
            <a:r>
              <a:rPr lang="it-IT" sz="2500" dirty="0" smtClean="0"/>
              <a:t>storia. Dal </a:t>
            </a:r>
            <a:r>
              <a:rPr lang="it-IT" sz="2500" dirty="0"/>
              <a:t>2010, gli investitori hanno contribuito con oltre 23 miliardi di dollari in finanziamenti di venture capital alle start-up utilizzando un modello di business basato sulla condivisione</a:t>
            </a:r>
            <a:r>
              <a:rPr lang="it-IT" sz="2500" dirty="0" smtClean="0"/>
              <a:t>.</a:t>
            </a:r>
          </a:p>
          <a:p>
            <a:pPr algn="just"/>
            <a:endParaRPr lang="it-IT" dirty="0"/>
          </a:p>
          <a:p>
            <a:pPr algn="just"/>
            <a:r>
              <a:rPr lang="it-IT" sz="2500" dirty="0"/>
              <a:t>Questo fenomeno ha guadagnato grande popolarità attraverso due start-up di San Francisco: </a:t>
            </a:r>
            <a:r>
              <a:rPr lang="it-IT" sz="2500" dirty="0" err="1"/>
              <a:t>Airbnb</a:t>
            </a:r>
            <a:r>
              <a:rPr lang="it-IT" sz="2500" dirty="0"/>
              <a:t> e </a:t>
            </a:r>
            <a:r>
              <a:rPr lang="it-IT" sz="2500" dirty="0" err="1"/>
              <a:t>Uber</a:t>
            </a:r>
            <a:r>
              <a:rPr lang="it-IT" sz="2500" dirty="0"/>
              <a:t>. Quest'ultima è diventata la più grande compagnia di taxi del mondo in 10 anni. Ha rivoluzionato i servizi di trasporto mettendo gli autotrasportatori autonomi direttamente in contatto con altre persone attraverso una piattaforma digitale.</a:t>
            </a:r>
          </a:p>
          <a:p>
            <a:endParaRPr lang="en-US" sz="25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2115800" y="6648390"/>
            <a:ext cx="2514600" cy="400110"/>
          </a:xfrm>
          <a:prstGeom prst="rect">
            <a:avLst/>
          </a:prstGeom>
          <a:solidFill>
            <a:srgbClr val="AC7BDC"/>
          </a:solidFill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Sapevi che..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62400" y="7062162"/>
            <a:ext cx="10668000" cy="1862048"/>
          </a:xfrm>
          <a:prstGeom prst="rect">
            <a:avLst/>
          </a:prstGeom>
          <a:noFill/>
          <a:ln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GB" sz="500" dirty="0" smtClean="0"/>
          </a:p>
          <a:p>
            <a:pPr algn="just"/>
            <a:r>
              <a:rPr lang="it-IT" sz="2200" dirty="0"/>
              <a:t>Il termine Uberizzazione viene utilizzato per indicare il fenomeno economico che include</a:t>
            </a:r>
            <a:r>
              <a:rPr lang="it-IT" sz="2200" dirty="0" smtClean="0"/>
              <a:t>:</a:t>
            </a:r>
          </a:p>
          <a:p>
            <a:pPr algn="just"/>
            <a:endParaRPr lang="it-IT" sz="1000" dirty="0"/>
          </a:p>
          <a:p>
            <a:pPr algn="just"/>
            <a:r>
              <a:rPr lang="it-IT" sz="2200" dirty="0" smtClean="0"/>
              <a:t>- </a:t>
            </a:r>
            <a:r>
              <a:rPr lang="it-IT" sz="2200" dirty="0"/>
              <a:t>Eliminazione dell'intermediario</a:t>
            </a:r>
          </a:p>
          <a:p>
            <a:pPr algn="just"/>
            <a:r>
              <a:rPr lang="it-IT" sz="2200" dirty="0"/>
              <a:t>- Digitalizzazione dei servizi</a:t>
            </a:r>
          </a:p>
          <a:p>
            <a:pPr algn="just"/>
            <a:r>
              <a:rPr lang="it-IT" sz="2200" dirty="0"/>
              <a:t>- Facilità amministrativa</a:t>
            </a:r>
          </a:p>
          <a:p>
            <a:pPr algn="just"/>
            <a:endParaRPr lang="en-GB" sz="1200" dirty="0"/>
          </a:p>
        </p:txBody>
      </p:sp>
      <p:sp>
        <p:nvSpPr>
          <p:cNvPr id="10" name="Rettangolo 9"/>
          <p:cNvSpPr/>
          <p:nvPr/>
        </p:nvSpPr>
        <p:spPr>
          <a:xfrm>
            <a:off x="714232" y="2324100"/>
            <a:ext cx="1704036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500" dirty="0"/>
              <a:t>Tuttavia, la sua idea di base è relativamente vecchia; la caratteristica innovativa è il modo in cui internet rende possibile la condivisione su scala globale. Tale modello dimostra come le tecnologie digitali influenzino profondamente la struttura sociale e le interazioni sociali</a:t>
            </a:r>
            <a:r>
              <a:rPr lang="it-IT" sz="2500" dirty="0" smtClean="0"/>
              <a:t>.</a:t>
            </a:r>
            <a:endParaRPr lang="en-US" sz="2500" dirty="0"/>
          </a:p>
        </p:txBody>
      </p:sp>
      <p:pic>
        <p:nvPicPr>
          <p:cNvPr id="3074" name="Picture 2" descr="Silhouette of a question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284">
            <a:off x="14056576" y="7344029"/>
            <a:ext cx="1106346" cy="110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4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4161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it-IT" sz="3600" b="1" i="1" spc="-85" dirty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Vantaggi e svantaggi per i fornitori di servizi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78211" y="2247900"/>
            <a:ext cx="6477000" cy="3970318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Nuovi </a:t>
            </a:r>
            <a:r>
              <a:rPr lang="it-IT" sz="2800" dirty="0"/>
              <a:t>settori di </a:t>
            </a:r>
            <a:r>
              <a:rPr lang="it-IT" sz="2800" dirty="0" smtClean="0"/>
              <a:t>occupazione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Orario </a:t>
            </a:r>
            <a:r>
              <a:rPr lang="it-IT" sz="2800" dirty="0"/>
              <a:t>di lavoro </a:t>
            </a:r>
            <a:r>
              <a:rPr lang="it-IT" sz="2800" dirty="0" smtClean="0"/>
              <a:t>flessibile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Possibilità </a:t>
            </a:r>
            <a:r>
              <a:rPr lang="it-IT" sz="2800" dirty="0"/>
              <a:t>di svolgere più </a:t>
            </a:r>
            <a:r>
              <a:rPr lang="it-IT" sz="2800" dirty="0" smtClean="0"/>
              <a:t>lavori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Retribuzione invitante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437162"/>
            <a:ext cx="1696678" cy="1841238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7901860" y="4914900"/>
            <a:ext cx="8744204" cy="3539430"/>
          </a:xfrm>
          <a:prstGeom prst="rect">
            <a:avLst/>
          </a:prstGeom>
          <a:noFill/>
          <a:ln w="38100">
            <a:solidFill>
              <a:srgbClr val="AC7BDC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Affidamento </a:t>
            </a:r>
            <a:r>
              <a:rPr lang="it-IT" sz="2800" dirty="0"/>
              <a:t>sulla </a:t>
            </a:r>
            <a:r>
              <a:rPr lang="it-IT" sz="2800" dirty="0" smtClean="0"/>
              <a:t>tecnologia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Sicurezza limitata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it-IT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it-IT" sz="2800" dirty="0" smtClean="0"/>
              <a:t>Mancanza </a:t>
            </a:r>
            <a:r>
              <a:rPr lang="it-IT" sz="2800" dirty="0"/>
              <a:t>di regolamentazione legislativa e concorrenza </a:t>
            </a:r>
            <a:r>
              <a:rPr lang="it-IT" sz="2800" dirty="0" smtClean="0"/>
              <a:t>sleale</a:t>
            </a:r>
            <a:endParaRPr lang="en-GB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it-IT" sz="28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8200" y="3924300"/>
            <a:ext cx="1486408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</a:t>
            </a:r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Tipi di piattaforme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685800" y="1790700"/>
            <a:ext cx="16840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it-IT" sz="2600" dirty="0">
                <a:solidFill>
                  <a:prstClr val="black"/>
                </a:solidFill>
              </a:rPr>
              <a:t>Perren e Kozinest nel loro documento di ricerca </a:t>
            </a:r>
            <a:r>
              <a:rPr lang="en-CA" sz="2600" i="1" dirty="0" smtClean="0">
                <a:solidFill>
                  <a:prstClr val="black"/>
                </a:solidFill>
              </a:rPr>
              <a:t>Lateral Exchange markets </a:t>
            </a:r>
            <a:r>
              <a:rPr lang="it-IT" sz="2600" dirty="0" smtClean="0">
                <a:solidFill>
                  <a:prstClr val="black"/>
                </a:solidFill>
              </a:rPr>
              <a:t>(</a:t>
            </a:r>
            <a:r>
              <a:rPr lang="it-IT" sz="2600" dirty="0">
                <a:solidFill>
                  <a:prstClr val="black"/>
                </a:solidFill>
              </a:rPr>
              <a:t>2018) hanno fornito uno strumento per comprendere meglio i diversi tipi di imprese che operano nella sharing economy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dirty="0" smtClean="0">
              <a:solidFill>
                <a:prstClr val="black"/>
              </a:solidFill>
            </a:endParaRPr>
          </a:p>
          <a:p>
            <a:pPr algn="just">
              <a:defRPr/>
            </a:pPr>
            <a:endParaRPr lang="en-US" sz="26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it-IT" sz="2600" dirty="0" smtClean="0">
                <a:solidFill>
                  <a:prstClr val="black"/>
                </a:solidFill>
              </a:rPr>
              <a:t>Lo strumento si configura come una matrice comprendente </a:t>
            </a:r>
            <a:r>
              <a:rPr lang="it-IT" sz="2600" b="1" u="sng" dirty="0" smtClean="0">
                <a:solidFill>
                  <a:prstClr val="black"/>
                </a:solidFill>
              </a:rPr>
              <a:t>due dimensioni </a:t>
            </a:r>
            <a:r>
              <a:rPr lang="it-IT" sz="2600" dirty="0" smtClean="0">
                <a:solidFill>
                  <a:prstClr val="black"/>
                </a:solidFill>
              </a:rPr>
              <a:t>su cui si basano </a:t>
            </a:r>
            <a:r>
              <a:rPr lang="it-IT" sz="2600" b="1" u="sng" dirty="0" smtClean="0">
                <a:solidFill>
                  <a:prstClr val="black"/>
                </a:solidFill>
              </a:rPr>
              <a:t>4 tipologie di piattaforme </a:t>
            </a:r>
            <a:r>
              <a:rPr lang="it-IT" sz="2600" dirty="0" smtClean="0">
                <a:solidFill>
                  <a:prstClr val="black"/>
                </a:solidFill>
              </a:rPr>
              <a:t>di sharing economy</a:t>
            </a:r>
            <a:endParaRPr lang="en-US" sz="26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26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200" dirty="0" smtClean="0">
              <a:solidFill>
                <a:prstClr val="black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7391400" y="3406527"/>
            <a:ext cx="0" cy="899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2059092" y="4101604"/>
            <a:ext cx="6172200" cy="2893100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1. </a:t>
            </a:r>
            <a:r>
              <a:rPr lang="it-IT" sz="2600" b="1" dirty="0" smtClean="0">
                <a:solidFill>
                  <a:prstClr val="black"/>
                </a:solidFill>
              </a:rPr>
              <a:t>Consocialità</a:t>
            </a:r>
            <a:endParaRPr lang="it-IT" sz="26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it-IT" sz="2600" dirty="0">
                <a:solidFill>
                  <a:prstClr val="black"/>
                </a:solidFill>
              </a:rPr>
              <a:t>Il grado in cui i membri delle piattaforme si impegnano in un'interazione sociale.</a:t>
            </a:r>
          </a:p>
          <a:p>
            <a:pPr algn="just">
              <a:defRPr/>
            </a:pPr>
            <a:endParaRPr lang="it-IT" sz="2600" b="1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it-IT" sz="2600" b="1" dirty="0" smtClean="0">
                <a:solidFill>
                  <a:prstClr val="black"/>
                </a:solidFill>
              </a:rPr>
              <a:t>2. Intermediazione </a:t>
            </a:r>
            <a:r>
              <a:rPr lang="it-IT" sz="2600" b="1" dirty="0">
                <a:solidFill>
                  <a:prstClr val="black"/>
                </a:solidFill>
              </a:rPr>
              <a:t>della Piattaforma</a:t>
            </a:r>
          </a:p>
          <a:p>
            <a:pPr algn="just">
              <a:defRPr/>
            </a:pPr>
            <a:r>
              <a:rPr lang="it-IT" sz="2600" dirty="0">
                <a:solidFill>
                  <a:prstClr val="black"/>
                </a:solidFill>
              </a:rPr>
              <a:t>Il grado in cui le transazioni fluiscono verso un fornitore della piattaforma.</a:t>
            </a:r>
          </a:p>
        </p:txBody>
      </p:sp>
      <p:sp>
        <p:nvSpPr>
          <p:cNvPr id="8" name="Rettangolo 7"/>
          <p:cNvSpPr/>
          <p:nvPr/>
        </p:nvSpPr>
        <p:spPr>
          <a:xfrm>
            <a:off x="8839200" y="4305945"/>
            <a:ext cx="2463800" cy="2893100"/>
          </a:xfrm>
          <a:prstGeom prst="rect">
            <a:avLst/>
          </a:prstGeom>
          <a:ln w="28575">
            <a:solidFill>
              <a:srgbClr val="AC7BDC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1. </a:t>
            </a:r>
            <a:r>
              <a:rPr lang="en-US" sz="2600" b="1" dirty="0" smtClean="0">
                <a:solidFill>
                  <a:prstClr val="black"/>
                </a:solidFill>
              </a:rPr>
              <a:t>Enabler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2. </a:t>
            </a:r>
            <a:r>
              <a:rPr lang="en-US" sz="2600" b="1" dirty="0" smtClean="0">
                <a:solidFill>
                  <a:prstClr val="black"/>
                </a:solidFill>
              </a:rPr>
              <a:t>Forum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3. </a:t>
            </a:r>
            <a:r>
              <a:rPr lang="en-US" sz="2600" b="1" dirty="0" smtClean="0">
                <a:solidFill>
                  <a:prstClr val="black"/>
                </a:solidFill>
              </a:rPr>
              <a:t>Matchmaker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26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</a:rPr>
              <a:t>4. </a:t>
            </a:r>
            <a:r>
              <a:rPr lang="en-US" sz="2600" b="1" dirty="0" smtClean="0">
                <a:solidFill>
                  <a:prstClr val="black"/>
                </a:solidFill>
              </a:rPr>
              <a:t>Hub</a:t>
            </a:r>
            <a:endParaRPr lang="en-US" sz="2600" b="1" dirty="0">
              <a:solidFill>
                <a:prstClr val="black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>
            <a:off x="11201400" y="3466108"/>
            <a:ext cx="2590800" cy="1220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Imagen 11">
            <a:extLst>
              <a:ext uri="{FF2B5EF4-FFF2-40B4-BE49-F238E27FC236}">
                <a16:creationId xmlns:a16="http://schemas.microsoft.com/office/drawing/2014/main" xmlns="" id="{BE4FB0A3-4984-32C5-6BB7-33815D472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908" y="5211863"/>
            <a:ext cx="6338991" cy="35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474112C-57D7-04D0-A3A4-60A31EDD861B}"/>
              </a:ext>
            </a:extLst>
          </p:cNvPr>
          <p:cNvSpPr txBox="1"/>
          <p:nvPr/>
        </p:nvSpPr>
        <p:spPr>
          <a:xfrm>
            <a:off x="620973" y="571500"/>
            <a:ext cx="1393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1. Sharing economy –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La Matrice di Perren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&amp; </a:t>
            </a:r>
            <a:r>
              <a:rPr lang="es-ES" sz="3600" b="1" i="1" spc="-85" dirty="0" smtClean="0">
                <a:solidFill>
                  <a:srgbClr val="FD4FB4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Kozinest</a:t>
            </a:r>
            <a:endParaRPr lang="es-ES" sz="3600" b="1" i="1" dirty="0">
              <a:solidFill>
                <a:srgbClr val="FD4FB4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8B43433-707D-2516-C6AB-AD560BE2B4AD}"/>
              </a:ext>
            </a:extLst>
          </p:cNvPr>
          <p:cNvSpPr txBox="1"/>
          <p:nvPr/>
        </p:nvSpPr>
        <p:spPr>
          <a:xfrm>
            <a:off x="762000" y="1601932"/>
            <a:ext cx="1684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prstClr val="black"/>
                </a:solidFill>
              </a:rPr>
              <a:t>Tipologie di Sharing Economy </a:t>
            </a:r>
            <a:r>
              <a:rPr lang="en-US" b="1" dirty="0" smtClean="0">
                <a:solidFill>
                  <a:prstClr val="black"/>
                </a:solidFill>
              </a:rPr>
              <a:t>- Perren and Kozinest (2018)</a:t>
            </a:r>
            <a:endParaRPr lang="en-US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0808"/>
              </p:ext>
            </p:extLst>
          </p:nvPr>
        </p:nvGraphicFramePr>
        <p:xfrm>
          <a:off x="5105400" y="2400300"/>
          <a:ext cx="84983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345400"/>
              </a:tblGrid>
              <a:tr h="25908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2160000" marR="2160000"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T="216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Freccia bidirezionale verticale 2"/>
          <p:cNvSpPr/>
          <p:nvPr/>
        </p:nvSpPr>
        <p:spPr>
          <a:xfrm>
            <a:off x="4229122" y="3080696"/>
            <a:ext cx="379000" cy="3810000"/>
          </a:xfrm>
          <a:prstGeom prst="upDown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ccia bidirezionale orizzontale 8"/>
          <p:cNvSpPr/>
          <p:nvPr/>
        </p:nvSpPr>
        <p:spPr>
          <a:xfrm>
            <a:off x="6096000" y="7880701"/>
            <a:ext cx="6570387" cy="371946"/>
          </a:xfrm>
          <a:prstGeom prst="leftRightArrow">
            <a:avLst/>
          </a:prstGeom>
          <a:solidFill>
            <a:srgbClr val="AC7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asellaDiTesto 9"/>
          <p:cNvSpPr txBox="1"/>
          <p:nvPr/>
        </p:nvSpPr>
        <p:spPr>
          <a:xfrm>
            <a:off x="2262633" y="4423623"/>
            <a:ext cx="171785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Consocialità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78050" y="823589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Intermediazione</a:t>
            </a:r>
            <a:r>
              <a:rPr lang="en-GB" sz="2400" dirty="0" smtClean="0"/>
              <a:t> </a:t>
            </a:r>
            <a:r>
              <a:rPr lang="it-IT" sz="2400" dirty="0" smtClean="0"/>
              <a:t>della Piattaforma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037622" y="246788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Alta</a:t>
            </a:r>
            <a:endParaRPr lang="en-GB" sz="2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037622" y="7008211"/>
            <a:ext cx="973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Bassa</a:t>
            </a:r>
            <a:endParaRPr lang="it-IT" sz="24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3448437" y="780880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Alta</a:t>
            </a:r>
            <a:endParaRPr lang="en-GB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828674" y="7810336"/>
            <a:ext cx="1038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Bassa</a:t>
            </a:r>
            <a:endParaRPr lang="it-IT" sz="2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060431" y="2313995"/>
            <a:ext cx="2626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Forum</a:t>
            </a:r>
            <a:endParaRPr lang="en-GB" sz="2200" b="1" dirty="0" smtClean="0"/>
          </a:p>
          <a:p>
            <a:pPr algn="ctr"/>
            <a:r>
              <a:rPr lang="it-IT" sz="2200" dirty="0" smtClean="0"/>
              <a:t>Connettono gli attori</a:t>
            </a:r>
            <a:endParaRPr lang="it-IT" sz="22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08030" y="5115236"/>
            <a:ext cx="2931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Enabler</a:t>
            </a:r>
          </a:p>
          <a:p>
            <a:pPr algn="ctr"/>
            <a:r>
              <a:rPr lang="it-IT" sz="2200" dirty="0" smtClean="0"/>
              <a:t>Equipaggiano gli attori</a:t>
            </a:r>
            <a:endParaRPr lang="it-IT" sz="22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80386" y="2345144"/>
            <a:ext cx="2878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Matchmaker</a:t>
            </a:r>
            <a:endParaRPr lang="en-GB" sz="2200" b="1" dirty="0" smtClean="0"/>
          </a:p>
          <a:p>
            <a:pPr algn="ctr"/>
            <a:r>
              <a:rPr lang="it-IT" sz="2200" dirty="0" smtClean="0"/>
              <a:t>Abbinano gli attori</a:t>
            </a:r>
            <a:endParaRPr lang="it-IT" sz="22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017437" y="5078818"/>
            <a:ext cx="301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/>
              <a:t>Hub</a:t>
            </a:r>
            <a:endParaRPr lang="en-GB" sz="2200" b="1" dirty="0" smtClean="0"/>
          </a:p>
          <a:p>
            <a:pPr algn="ctr"/>
            <a:r>
              <a:rPr lang="it-IT" sz="2200" dirty="0" smtClean="0"/>
              <a:t>Centralizzano lo scambio</a:t>
            </a:r>
            <a:endParaRPr lang="it-IT" sz="2200" dirty="0"/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875" y="6975573"/>
            <a:ext cx="1211850" cy="49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300" y="6312550"/>
            <a:ext cx="1647100" cy="92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2" descr="eBay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650" y="6807899"/>
            <a:ext cx="861571" cy="48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050" y="3889684"/>
            <a:ext cx="1480550" cy="762539"/>
          </a:xfrm>
          <a:prstGeom prst="rect">
            <a:avLst/>
          </a:prstGeom>
        </p:spPr>
      </p:pic>
      <p:pic>
        <p:nvPicPr>
          <p:cNvPr id="26" name="Picture 6" descr="http://www.logoed.co.uk/wp-content/uploads/2014/10/airbnb_horizontal_lockup_web-450x1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915084"/>
            <a:ext cx="1600200" cy="59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1400" y="6291504"/>
            <a:ext cx="1323975" cy="61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3890</TotalTime>
  <Words>1828</Words>
  <Application>Microsoft Office PowerPoint</Application>
  <PresentationFormat>Personalizzato</PresentationFormat>
  <Paragraphs>230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맑은 고딕</vt:lpstr>
      <vt:lpstr>Arial</vt:lpstr>
      <vt:lpstr>Calibri</vt:lpstr>
      <vt:lpstr>Calibri Light</vt:lpstr>
      <vt:lpstr>Microsoft Sans Serif</vt:lpstr>
      <vt:lpstr>Times New Roman</vt:lpstr>
      <vt:lpstr>Office Theme</vt:lpstr>
      <vt:lpstr>1_Office Theme</vt:lpstr>
      <vt:lpstr>Diseño personalizado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wide - ppt template</dc:title>
  <dc:creator>Monia Coppola</dc:creator>
  <cp:keywords>DAE5RJB_4P8,BAEXurJiHZU</cp:keywords>
  <cp:lastModifiedBy>User</cp:lastModifiedBy>
  <cp:revision>210</cp:revision>
  <dcterms:created xsi:type="dcterms:W3CDTF">2022-02-24T12:49:48Z</dcterms:created>
  <dcterms:modified xsi:type="dcterms:W3CDTF">2023-03-30T15:38:56Z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2022-02-24T00:00:00Z</vt:filetime>
  </property>
  <property fmtid="{D5CDD505-2E9C-101B-9397-08002B2CF9AE}" pid="3" name="Creator">
    <vt:lpwstr>Canva</vt:lpwstr>
  </property>
  <property fmtid="{D5CDD505-2E9C-101B-9397-08002B2CF9AE}" pid="4" name="LastSaved">
    <vt:filetime>2022-02-24T00:00:00Z</vt:filetime>
  </property>
</Properties>
</file>