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2"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XneYciGwDShEzE3ptnzIsEHuD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F5C7AF-9B0F-4E0D-9C11-2F6CE36D9D76}">
  <a:tblStyle styleId="{1FF5C7AF-9B0F-4E0D-9C11-2F6CE36D9D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402" y="7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36"/>
          <p:cNvSpPr>
            <a:spLocks noGrp="1"/>
          </p:cNvSpPr>
          <p:nvPr>
            <p:ph type="pic" idx="2"/>
          </p:nvPr>
        </p:nvSpPr>
        <p:spPr>
          <a:xfrm>
            <a:off x="7775575" y="1481138"/>
            <a:ext cx="9258300" cy="7310437"/>
          </a:xfrm>
          <a:prstGeom prst="rect">
            <a:avLst/>
          </a:prstGeom>
          <a:noFill/>
          <a:ln>
            <a:noFill/>
          </a:ln>
        </p:spPr>
      </p:sp>
      <p:sp>
        <p:nvSpPr>
          <p:cNvPr id="77" name="Google Shape;77;p3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3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3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4"/>
        <p:cNvGrpSpPr/>
        <p:nvPr/>
      </p:nvGrpSpPr>
      <p:grpSpPr>
        <a:xfrm>
          <a:off x="0" y="0"/>
          <a:ext cx="0" cy="0"/>
          <a:chOff x="0" y="0"/>
          <a:chExt cx="0" cy="0"/>
        </a:xfrm>
      </p:grpSpPr>
      <p:sp>
        <p:nvSpPr>
          <p:cNvPr id="25" name="Google Shape;2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8"/>
        <p:cNvGrpSpPr/>
        <p:nvPr/>
      </p:nvGrpSpPr>
      <p:grpSpPr>
        <a:xfrm>
          <a:off x="0" y="0"/>
          <a:ext cx="0" cy="0"/>
          <a:chOff x="0" y="0"/>
          <a:chExt cx="0" cy="0"/>
        </a:xfrm>
      </p:grpSpPr>
      <p:sp>
        <p:nvSpPr>
          <p:cNvPr id="29" name="Google Shape;29;p2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2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 name="Google Shape;3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1"/>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32"/>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8" name="Google Shape;48;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33"/>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3"/>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34"/>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34"/>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4"/>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34"/>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3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3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1" name="Google Shape;71;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23"/>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12" name="Google Shape;12;p23"/>
          <p:cNvPicPr preferRelativeResize="0"/>
          <p:nvPr/>
        </p:nvPicPr>
        <p:blipFill rotWithShape="1">
          <a:blip r:embed="rId4">
            <a:alphaModFix/>
          </a:blip>
          <a:srcRect/>
          <a:stretch/>
        </p:blipFill>
        <p:spPr>
          <a:xfrm>
            <a:off x="4876800" y="723900"/>
            <a:ext cx="8039099" cy="4524374"/>
          </a:xfrm>
          <a:prstGeom prst="rect">
            <a:avLst/>
          </a:prstGeom>
          <a:noFill/>
          <a:ln>
            <a:noFill/>
          </a:ln>
        </p:spPr>
      </p:pic>
      <p:pic>
        <p:nvPicPr>
          <p:cNvPr id="13" name="Google Shape;13;p23"/>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14" name="Google Shape;14;p23"/>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15" name="Google Shape;15;p23"/>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6" name="Google Shape;16;p23"/>
          <p:cNvSpPr txBox="1"/>
          <p:nvPr/>
        </p:nvSpPr>
        <p:spPr>
          <a:xfrm>
            <a:off x="8881981" y="4530662"/>
            <a:ext cx="2093595" cy="410209"/>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None/>
            </a:pPr>
            <a:r>
              <a:rPr lang="en-US" sz="2500">
                <a:solidFill>
                  <a:schemeClr val="dk1"/>
                </a:solidFill>
                <a:latin typeface="Helvetica Neue"/>
                <a:ea typeface="Helvetica Neue"/>
                <a:cs typeface="Helvetica Neue"/>
                <a:sym typeface="Helvetica Neue"/>
              </a:rPr>
              <a:t>wideproject.eu</a:t>
            </a:r>
            <a:endParaRPr/>
          </a:p>
        </p:txBody>
      </p:sp>
      <p:sp>
        <p:nvSpPr>
          <p:cNvPr id="17" name="Google Shape;17;p23"/>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5"/>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Google Shape;21;p25"/>
          <p:cNvPicPr preferRelativeResize="0"/>
          <p:nvPr/>
        </p:nvPicPr>
        <p:blipFill rotWithShape="1">
          <a:blip r:embed="rId13">
            <a:alphaModFix/>
          </a:blip>
          <a:srcRect/>
          <a:stretch/>
        </p:blipFill>
        <p:spPr>
          <a:xfrm>
            <a:off x="1057881" y="9265523"/>
            <a:ext cx="3152774" cy="666749"/>
          </a:xfrm>
          <a:prstGeom prst="rect">
            <a:avLst/>
          </a:prstGeom>
          <a:noFill/>
          <a:ln>
            <a:noFill/>
          </a:ln>
        </p:spPr>
      </p:pic>
      <p:pic>
        <p:nvPicPr>
          <p:cNvPr id="22" name="Google Shape;22;p25"/>
          <p:cNvPicPr preferRelativeResize="0"/>
          <p:nvPr/>
        </p:nvPicPr>
        <p:blipFill rotWithShape="1">
          <a:blip r:embed="rId14">
            <a:alphaModFix/>
          </a:blip>
          <a:srcRect/>
          <a:stretch/>
        </p:blipFill>
        <p:spPr>
          <a:xfrm>
            <a:off x="14325600" y="190500"/>
            <a:ext cx="3789133" cy="2194867"/>
          </a:xfrm>
          <a:prstGeom prst="rect">
            <a:avLst/>
          </a:prstGeom>
          <a:noFill/>
          <a:ln>
            <a:noFill/>
          </a:ln>
        </p:spPr>
      </p:pic>
      <p:sp>
        <p:nvSpPr>
          <p:cNvPr id="23" name="Google Shape;23;p25"/>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8"/>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AB79D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5" name="Google Shape;95;p28"/>
          <p:cNvPicPr preferRelativeResize="0"/>
          <p:nvPr/>
        </p:nvPicPr>
        <p:blipFill rotWithShape="1">
          <a:blip r:embed="rId3">
            <a:alphaModFix/>
          </a:blip>
          <a:srcRect/>
          <a:stretch/>
        </p:blipFill>
        <p:spPr>
          <a:xfrm>
            <a:off x="1057881" y="9265523"/>
            <a:ext cx="3152774" cy="666749"/>
          </a:xfrm>
          <a:prstGeom prst="rect">
            <a:avLst/>
          </a:prstGeom>
          <a:noFill/>
          <a:ln>
            <a:noFill/>
          </a:ln>
        </p:spPr>
      </p:pic>
      <p:pic>
        <p:nvPicPr>
          <p:cNvPr id="96" name="Google Shape;96;p28"/>
          <p:cNvPicPr preferRelativeResize="0"/>
          <p:nvPr/>
        </p:nvPicPr>
        <p:blipFill rotWithShape="1">
          <a:blip r:embed="rId4">
            <a:alphaModFix/>
          </a:blip>
          <a:srcRect/>
          <a:stretch/>
        </p:blipFill>
        <p:spPr>
          <a:xfrm>
            <a:off x="14325600" y="190500"/>
            <a:ext cx="3789133" cy="2194867"/>
          </a:xfrm>
          <a:prstGeom prst="rect">
            <a:avLst/>
          </a:prstGeom>
          <a:noFill/>
          <a:ln>
            <a:noFill/>
          </a:ln>
        </p:spPr>
      </p:pic>
      <p:pic>
        <p:nvPicPr>
          <p:cNvPr id="97" name="Google Shape;97;p28"/>
          <p:cNvPicPr preferRelativeResize="0"/>
          <p:nvPr/>
        </p:nvPicPr>
        <p:blipFill rotWithShape="1">
          <a:blip r:embed="rId5">
            <a:alphaModFix/>
          </a:blip>
          <a:srcRect/>
          <a:stretch/>
        </p:blipFill>
        <p:spPr>
          <a:xfrm>
            <a:off x="451137" y="8007589"/>
            <a:ext cx="581024" cy="581024"/>
          </a:xfrm>
          <a:prstGeom prst="rect">
            <a:avLst/>
          </a:prstGeom>
          <a:noFill/>
          <a:ln>
            <a:noFill/>
          </a:ln>
        </p:spPr>
      </p:pic>
      <p:pic>
        <p:nvPicPr>
          <p:cNvPr id="98" name="Google Shape;98;p28"/>
          <p:cNvPicPr preferRelativeResize="0"/>
          <p:nvPr/>
        </p:nvPicPr>
        <p:blipFill rotWithShape="1">
          <a:blip r:embed="rId5">
            <a:alphaModFix/>
          </a:blip>
          <a:srcRect/>
          <a:stretch/>
        </p:blipFill>
        <p:spPr>
          <a:xfrm>
            <a:off x="451137" y="7355968"/>
            <a:ext cx="581024" cy="581024"/>
          </a:xfrm>
          <a:prstGeom prst="rect">
            <a:avLst/>
          </a:prstGeom>
          <a:noFill/>
          <a:ln>
            <a:noFill/>
          </a:ln>
        </p:spPr>
      </p:pic>
      <p:pic>
        <p:nvPicPr>
          <p:cNvPr id="99" name="Google Shape;99;p28"/>
          <p:cNvPicPr preferRelativeResize="0"/>
          <p:nvPr/>
        </p:nvPicPr>
        <p:blipFill rotWithShape="1">
          <a:blip r:embed="rId5">
            <a:alphaModFix/>
          </a:blip>
          <a:srcRect/>
          <a:stretch/>
        </p:blipFill>
        <p:spPr>
          <a:xfrm>
            <a:off x="451137" y="6710436"/>
            <a:ext cx="581024" cy="581024"/>
          </a:xfrm>
          <a:prstGeom prst="rect">
            <a:avLst/>
          </a:prstGeom>
          <a:noFill/>
          <a:ln>
            <a:noFill/>
          </a:ln>
        </p:spPr>
      </p:pic>
      <p:sp>
        <p:nvSpPr>
          <p:cNvPr id="100" name="Google Shape;100;p28"/>
          <p:cNvSpPr txBox="1"/>
          <p:nvPr/>
        </p:nvSpPr>
        <p:spPr>
          <a:xfrm>
            <a:off x="4343400" y="9334500"/>
            <a:ext cx="12801600" cy="505523"/>
          </a:xfrm>
          <a:prstGeom prst="rect">
            <a:avLst/>
          </a:prstGeom>
          <a:noFill/>
          <a:ln>
            <a:noFill/>
          </a:ln>
        </p:spPr>
        <p:txBody>
          <a:bodyPr spcFirstLastPara="1" wrap="square" lIns="91425" tIns="45700" rIns="91425" bIns="45700" anchor="t" anchorCtr="0">
            <a:spAutoFit/>
          </a:bodyPr>
          <a:lstStyle/>
          <a:p>
            <a:pPr marL="12700" marR="0" lvl="0" indent="0" algn="just" rtl="0">
              <a:lnSpc>
                <a:spcPct val="100875"/>
              </a:lnSpc>
              <a:spcBef>
                <a:spcPts val="0"/>
              </a:spcBef>
              <a:spcAft>
                <a:spcPts val="0"/>
              </a:spcAft>
              <a:buNone/>
            </a:pPr>
            <a:r>
              <a:rPr lang="en-US" sz="16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ifundwomen.com/start-crowdfunding"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sifted.eu/articles/female-angel-investors-europe/" TargetMode="External"/><Relationship Id="rId3" Type="http://schemas.openxmlformats.org/officeDocument/2006/relationships/hyperlink" Target="https://www.crunchbase.com/" TargetMode="External"/><Relationship Id="rId7" Type="http://schemas.openxmlformats.org/officeDocument/2006/relationships/hyperlink" Target="https://www.eu-startups.com/2017/12/top-40-business-angels-that-are-rocking-europe-and-help-startups-grow/"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fundersclub.com/" TargetMode="External"/><Relationship Id="rId11" Type="http://schemas.openxmlformats.org/officeDocument/2006/relationships/hyperlink" Target="https://wegate.eu/" TargetMode="External"/><Relationship Id="rId5" Type="http://schemas.openxmlformats.org/officeDocument/2006/relationships/hyperlink" Target="https://www.seedinvest.com/" TargetMode="External"/><Relationship Id="rId10" Type="http://schemas.openxmlformats.org/officeDocument/2006/relationships/hyperlink" Target="https://www.facebook.com/pages/category/Community-Organization/EEN-Women-Entrepreneurship-Sector-Group-178564092786520/" TargetMode="External"/><Relationship Id="rId4" Type="http://schemas.openxmlformats.org/officeDocument/2006/relationships/hyperlink" Target="https://www.angellist.com/" TargetMode="External"/><Relationship Id="rId9" Type="http://schemas.openxmlformats.org/officeDocument/2006/relationships/hyperlink" Target="https://www.businessangelseurope.com/wa4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egate.eu/start/financing-fundin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egate.eu/start/starting-busines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ismea.ec.europa.eu/programmes/european-innovation-ecosystems/women-techeu_en#funding-opportunitie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eic.ec.europa.eu/eic-funding-opportunities/eic-accelerator_e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europa.eu/youreurope/business/finance-funding/getting-funding/access-finance/search/en/financial-intermediaries?shs_term_node_tid_depth=79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p:cNvPicPr preferRelativeResize="0"/>
          <p:nvPr/>
        </p:nvPicPr>
        <p:blipFill rotWithShape="1">
          <a:blip r:embed="rId3">
            <a:alphaModFix/>
          </a:blip>
          <a:srcRect/>
          <a:stretch/>
        </p:blipFill>
        <p:spPr>
          <a:xfrm>
            <a:off x="451137" y="8007589"/>
            <a:ext cx="581024" cy="581024"/>
          </a:xfrm>
          <a:prstGeom prst="rect">
            <a:avLst/>
          </a:prstGeom>
          <a:noFill/>
          <a:ln>
            <a:noFill/>
          </a:ln>
        </p:spPr>
      </p:pic>
      <p:pic>
        <p:nvPicPr>
          <p:cNvPr id="107" name="Google Shape;107;p1"/>
          <p:cNvPicPr preferRelativeResize="0"/>
          <p:nvPr/>
        </p:nvPicPr>
        <p:blipFill rotWithShape="1">
          <a:blip r:embed="rId3">
            <a:alphaModFix/>
          </a:blip>
          <a:srcRect/>
          <a:stretch/>
        </p:blipFill>
        <p:spPr>
          <a:xfrm>
            <a:off x="451137" y="7355968"/>
            <a:ext cx="581024" cy="581024"/>
          </a:xfrm>
          <a:prstGeom prst="rect">
            <a:avLst/>
          </a:prstGeom>
          <a:noFill/>
          <a:ln>
            <a:noFill/>
          </a:ln>
        </p:spPr>
      </p:pic>
      <p:pic>
        <p:nvPicPr>
          <p:cNvPr id="108" name="Google Shape;108;p1"/>
          <p:cNvPicPr preferRelativeResize="0"/>
          <p:nvPr/>
        </p:nvPicPr>
        <p:blipFill rotWithShape="1">
          <a:blip r:embed="rId3">
            <a:alphaModFix/>
          </a:blip>
          <a:srcRect/>
          <a:stretch/>
        </p:blipFill>
        <p:spPr>
          <a:xfrm>
            <a:off x="451137" y="6710436"/>
            <a:ext cx="581024" cy="581024"/>
          </a:xfrm>
          <a:prstGeom prst="rect">
            <a:avLst/>
          </a:prstGeom>
          <a:noFill/>
          <a:ln>
            <a:noFill/>
          </a:ln>
        </p:spPr>
      </p:pic>
      <p:sp>
        <p:nvSpPr>
          <p:cNvPr id="109" name="Google Shape;109;p1"/>
          <p:cNvSpPr txBox="1"/>
          <p:nvPr/>
        </p:nvSpPr>
        <p:spPr>
          <a:xfrm>
            <a:off x="3238500" y="5448300"/>
            <a:ext cx="11811000" cy="2826374"/>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dirty="0" err="1">
                <a:solidFill>
                  <a:schemeClr val="dk1"/>
                </a:solidFill>
                <a:latin typeface="Calibri"/>
                <a:ea typeface="Calibri"/>
                <a:cs typeface="Calibri"/>
                <a:sym typeface="Calibri"/>
              </a:rPr>
              <a:t>PRISTUP</a:t>
            </a:r>
            <a:r>
              <a:rPr lang="en-US" sz="4400" b="1" dirty="0">
                <a:solidFill>
                  <a:schemeClr val="dk1"/>
                </a:solidFill>
                <a:latin typeface="Calibri"/>
                <a:ea typeface="Calibri"/>
                <a:cs typeface="Calibri"/>
                <a:sym typeface="Calibri"/>
              </a:rPr>
              <a:t> </a:t>
            </a:r>
            <a:r>
              <a:rPr lang="en-US" sz="4400" b="1" dirty="0" err="1">
                <a:solidFill>
                  <a:schemeClr val="dk1"/>
                </a:solidFill>
                <a:latin typeface="Calibri"/>
                <a:ea typeface="Calibri"/>
                <a:cs typeface="Calibri"/>
                <a:sym typeface="Calibri"/>
              </a:rPr>
              <a:t>FINANSIJAMA</a:t>
            </a:r>
            <a:endParaRPr lang="sr-Latn-RS" sz="4400" b="1" dirty="0">
              <a:solidFill>
                <a:schemeClr val="dk1"/>
              </a:solidFill>
              <a:latin typeface="Calibri"/>
              <a:ea typeface="Calibri"/>
              <a:cs typeface="Calibri"/>
              <a:sym typeface="Calibri"/>
            </a:endParaRPr>
          </a:p>
          <a:p>
            <a:pPr marL="12700" marR="0" lvl="0" indent="0" algn="ctr" rtl="0">
              <a:lnSpc>
                <a:spcPct val="100000"/>
              </a:lnSpc>
              <a:spcBef>
                <a:spcPts val="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4400" dirty="0">
                <a:solidFill>
                  <a:schemeClr val="dk1"/>
                </a:solidFill>
                <a:latin typeface="Calibri"/>
                <a:ea typeface="Calibri"/>
                <a:cs typeface="Calibri"/>
                <a:sym typeface="Calibri"/>
              </a:rPr>
              <a:t>Partner</a:t>
            </a:r>
            <a:r>
              <a:rPr lang="sr-Latn-RS" sz="4400" dirty="0">
                <a:solidFill>
                  <a:schemeClr val="dk1"/>
                </a:solidFill>
                <a:latin typeface="Calibri"/>
                <a:ea typeface="Calibri"/>
                <a:cs typeface="Calibri"/>
                <a:sym typeface="Calibri"/>
              </a:rPr>
              <a:t>i</a:t>
            </a:r>
            <a:r>
              <a:rPr lang="en-US" sz="4400" dirty="0">
                <a:solidFill>
                  <a:schemeClr val="dk1"/>
                </a:solidFill>
                <a:latin typeface="Calibri"/>
                <a:ea typeface="Calibri"/>
                <a:cs typeface="Calibri"/>
                <a:sym typeface="Calibri"/>
              </a:rPr>
              <a:t>: CDI </a:t>
            </a:r>
            <a:r>
              <a:rPr lang="en-US" sz="4400" dirty="0" err="1">
                <a:solidFill>
                  <a:schemeClr val="dk1"/>
                </a:solidFill>
                <a:latin typeface="Calibri"/>
                <a:ea typeface="Calibri"/>
                <a:cs typeface="Calibri"/>
                <a:sym typeface="Calibri"/>
              </a:rPr>
              <a:t>i</a:t>
            </a:r>
            <a:r>
              <a:rPr lang="en-US" sz="4400" dirty="0">
                <a:solidFill>
                  <a:schemeClr val="dk1"/>
                </a:solidFill>
                <a:latin typeface="Calibri"/>
                <a:ea typeface="Calibri"/>
                <a:cs typeface="Calibri"/>
                <a:sym typeface="Calibri"/>
              </a:rPr>
              <a:t> </a:t>
            </a:r>
            <a:r>
              <a:rPr lang="en-US" sz="4400" dirty="0" err="1">
                <a:solidFill>
                  <a:schemeClr val="dk1"/>
                </a:solidFill>
                <a:latin typeface="Calibri"/>
                <a:ea typeface="Calibri"/>
                <a:cs typeface="Calibri"/>
                <a:sym typeface="Calibri"/>
              </a:rPr>
              <a:t>IHF</a:t>
            </a:r>
            <a:endParaRPr sz="4400"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p:nvPr/>
        </p:nvSpPr>
        <p:spPr>
          <a:xfrm>
            <a:off x="533399" y="571500"/>
            <a:ext cx="15563491"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en-US" sz="4000" b="1" dirty="0" err="1">
                <a:solidFill>
                  <a:srgbClr val="FD4FB4"/>
                </a:solidFill>
                <a:latin typeface="Calibri"/>
                <a:ea typeface="Calibri"/>
                <a:cs typeface="Calibri"/>
                <a:sym typeface="Calibri"/>
              </a:rPr>
              <a:t>Finansijska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pismenost</a:t>
            </a:r>
            <a:r>
              <a:rPr lang="en-US" sz="4000" b="1" dirty="0">
                <a:solidFill>
                  <a:srgbClr val="FD4FB4"/>
                </a:solidFill>
                <a:latin typeface="Calibri"/>
                <a:ea typeface="Calibri"/>
                <a:cs typeface="Calibri"/>
                <a:sym typeface="Calibri"/>
              </a:rPr>
              <a:t> – </a:t>
            </a:r>
            <a:r>
              <a:rPr lang="en-US" sz="4000" b="1" dirty="0" err="1">
                <a:solidFill>
                  <a:srgbClr val="FD4FB4"/>
                </a:solidFill>
                <a:latin typeface="Calibri"/>
                <a:ea typeface="Calibri"/>
                <a:cs typeface="Calibri"/>
                <a:sym typeface="Calibri"/>
              </a:rPr>
              <a:t>finansi</a:t>
            </a:r>
            <a:r>
              <a:rPr lang="sr-Latn-RS" sz="4000" b="1" dirty="0">
                <a:solidFill>
                  <a:srgbClr val="FD4FB4"/>
                </a:solidFill>
                <a:latin typeface="Calibri"/>
                <a:ea typeface="Calibri"/>
                <a:cs typeface="Calibri"/>
                <a:sym typeface="Calibri"/>
              </a:rPr>
              <a:t>ranje</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duga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naspram</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finansiranja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kapitala</a:t>
            </a:r>
            <a:endParaRPr sz="4000" b="1" i="1" dirty="0">
              <a:solidFill>
                <a:srgbClr val="FD4FB4"/>
              </a:solidFill>
              <a:latin typeface="Calibri"/>
              <a:ea typeface="Calibri"/>
              <a:cs typeface="Calibri"/>
              <a:sym typeface="Calibri"/>
            </a:endParaRPr>
          </a:p>
        </p:txBody>
      </p:sp>
      <p:sp>
        <p:nvSpPr>
          <p:cNvPr id="193" name="Google Shape;193;p10"/>
          <p:cNvSpPr/>
          <p:nvPr/>
        </p:nvSpPr>
        <p:spPr>
          <a:xfrm>
            <a:off x="555008" y="1714500"/>
            <a:ext cx="13999191" cy="89251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rgbClr val="1B1B1F"/>
                </a:solidFill>
                <a:latin typeface="Calibri"/>
                <a:ea typeface="Calibri"/>
                <a:cs typeface="Calibri"/>
                <a:sym typeface="Calibri"/>
              </a:rPr>
              <a:t> </a:t>
            </a:r>
            <a:r>
              <a:rPr lang="en-US" sz="2800" dirty="0" err="1">
                <a:solidFill>
                  <a:srgbClr val="000000"/>
                </a:solidFill>
                <a:latin typeface="Calibri"/>
                <a:ea typeface="Calibri"/>
                <a:cs typeface="Calibri"/>
                <a:sym typeface="Calibri"/>
              </a:rPr>
              <a:t>Kompanija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finansira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svoje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poslovanje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iz</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dva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različita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izvora</a:t>
            </a:r>
            <a:r>
              <a:rPr lang="en-US" sz="2800" dirty="0">
                <a:solidFill>
                  <a:srgbClr val="000000"/>
                </a:solidFill>
                <a:latin typeface="Calibri"/>
                <a:ea typeface="Calibri"/>
                <a:cs typeface="Calibri"/>
                <a:sym typeface="Calibri"/>
              </a:rPr>
              <a:t>.</a:t>
            </a:r>
            <a:endParaRPr sz="1600" dirty="0">
              <a:solidFill>
                <a:srgbClr val="555555"/>
              </a:solidFill>
              <a:latin typeface="Arial"/>
              <a:ea typeface="Arial"/>
              <a:cs typeface="Arial"/>
              <a:sym typeface="Arial"/>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aphicFrame>
        <p:nvGraphicFramePr>
          <p:cNvPr id="194" name="Google Shape;194;p10"/>
          <p:cNvGraphicFramePr/>
          <p:nvPr>
            <p:extLst>
              <p:ext uri="{D42A27DB-BD31-4B8C-83A1-F6EECF244321}">
                <p14:modId xmlns:p14="http://schemas.microsoft.com/office/powerpoint/2010/main" val="2936449342"/>
              </p:ext>
            </p:extLst>
          </p:nvPr>
        </p:nvGraphicFramePr>
        <p:xfrm>
          <a:off x="533400" y="2628900"/>
          <a:ext cx="17145000" cy="3298635"/>
        </p:xfrm>
        <a:graphic>
          <a:graphicData uri="http://schemas.openxmlformats.org/drawingml/2006/table">
            <a:tbl>
              <a:tblPr firstRow="1" bandRow="1">
                <a:noFill/>
                <a:tableStyleId>{1FF5C7AF-9B0F-4E0D-9C11-2F6CE36D9D76}</a:tableStyleId>
              </a:tblPr>
              <a:tblGrid>
                <a:gridCol w="8070225">
                  <a:extLst>
                    <a:ext uri="{9D8B030D-6E8A-4147-A177-3AD203B41FA5}">
                      <a16:colId xmlns:a16="http://schemas.microsoft.com/office/drawing/2014/main" val="20000"/>
                    </a:ext>
                  </a:extLst>
                </a:gridCol>
                <a:gridCol w="9074775">
                  <a:extLst>
                    <a:ext uri="{9D8B030D-6E8A-4147-A177-3AD203B41FA5}">
                      <a16:colId xmlns:a16="http://schemas.microsoft.com/office/drawing/2014/main" val="20001"/>
                    </a:ext>
                  </a:extLst>
                </a:gridCol>
              </a:tblGrid>
              <a:tr h="435175">
                <a:tc>
                  <a:txBody>
                    <a:bodyPr/>
                    <a:lstStyle/>
                    <a:p>
                      <a:pPr marL="0" marR="0" lvl="0" indent="0" algn="ctr" rtl="0">
                        <a:spcBef>
                          <a:spcPts val="0"/>
                        </a:spcBef>
                        <a:spcAft>
                          <a:spcPts val="0"/>
                        </a:spcAft>
                        <a:buNone/>
                      </a:pPr>
                      <a:r>
                        <a:rPr lang="sr-Latn-RS" sz="2400" u="none" strike="noStrike" cap="none" dirty="0">
                          <a:solidFill>
                            <a:schemeClr val="bg1"/>
                          </a:solidFill>
                        </a:rPr>
                        <a:t>Finansiranje duga</a:t>
                      </a:r>
                      <a:endParaRPr sz="2400" dirty="0">
                        <a:solidFill>
                          <a:schemeClr val="bg1"/>
                        </a:solidFill>
                      </a:endParaRPr>
                    </a:p>
                  </a:txBody>
                  <a:tcPr marL="91450" marR="91450" marT="45725" marB="45725" anchor="ctr">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r>
                        <a:rPr lang="en-US" sz="2400" u="none" strike="noStrike" cap="none" dirty="0" err="1">
                          <a:solidFill>
                            <a:schemeClr val="bg1"/>
                          </a:solidFill>
                        </a:rPr>
                        <a:t>FINANSIRANJE</a:t>
                      </a:r>
                      <a:r>
                        <a:rPr lang="en-US" sz="2400" u="none" strike="noStrike" cap="none" dirty="0">
                          <a:solidFill>
                            <a:schemeClr val="bg1"/>
                          </a:solidFill>
                        </a:rPr>
                        <a:t> </a:t>
                      </a:r>
                      <a:r>
                        <a:rPr lang="en-US" sz="2400" u="none" strike="noStrike" cap="none" dirty="0" err="1">
                          <a:solidFill>
                            <a:schemeClr val="bg1"/>
                          </a:solidFill>
                        </a:rPr>
                        <a:t>KAPITALA</a:t>
                      </a:r>
                      <a:endParaRPr sz="2400" u="none" strike="noStrike" cap="none" dirty="0">
                        <a:solidFill>
                          <a:schemeClr val="bg1"/>
                        </a:solidFill>
                      </a:endParaRPr>
                    </a:p>
                  </a:txBody>
                  <a:tcPr marL="91450" marR="91450" marT="45725" marB="45725" anchor="ctr">
                    <a:lnT w="12700" cap="flat" cmpd="sng">
                      <a:solidFill>
                        <a:srgbClr val="AC7BDC"/>
                      </a:solidFill>
                      <a:prstDash val="solid"/>
                      <a:round/>
                      <a:headEnd type="none" w="sm" len="sm"/>
                      <a:tailEnd type="none" w="sm" len="sm"/>
                    </a:lnT>
                    <a:solidFill>
                      <a:srgbClr val="AC7BDC"/>
                    </a:solidFill>
                  </a:tcPr>
                </a:tc>
                <a:extLst>
                  <a:ext uri="{0D108BD9-81ED-4DB2-BD59-A6C34878D82A}">
                    <a16:rowId xmlns:a16="http://schemas.microsoft.com/office/drawing/2014/main" val="10000"/>
                  </a:ext>
                </a:extLst>
              </a:tr>
              <a:tr h="2841425">
                <a:tc>
                  <a:txBody>
                    <a:bodyPr/>
                    <a:lstStyle/>
                    <a:p>
                      <a:pPr marL="342900" marR="0" lvl="0" indent="-342900" algn="l" rtl="0">
                        <a:spcBef>
                          <a:spcPts val="0"/>
                        </a:spcBef>
                        <a:spcAft>
                          <a:spcPts val="0"/>
                        </a:spcAft>
                        <a:buClr>
                          <a:schemeClr val="dk1"/>
                        </a:buClr>
                        <a:buSzPts val="2200"/>
                        <a:buFont typeface="Noto Sans Symbols"/>
                        <a:buChar char="▪"/>
                      </a:pPr>
                      <a:r>
                        <a:rPr lang="en-US" sz="2400" b="0" u="none" strike="noStrike" cap="none" dirty="0" err="1">
                          <a:solidFill>
                            <a:schemeClr val="dk1"/>
                          </a:solidFill>
                          <a:latin typeface="Calibri"/>
                          <a:ea typeface="Calibri"/>
                          <a:cs typeface="Calibri"/>
                          <a:sym typeface="Calibri"/>
                        </a:rPr>
                        <a:t>Konvencionalni</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zajam</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preko</a:t>
                      </a:r>
                      <a:r>
                        <a:rPr lang="en-US" sz="2400" b="0"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tradicionalnog</a:t>
                      </a:r>
                      <a:r>
                        <a:rPr lang="en-US" sz="2400" b="1"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zajmodavca</a:t>
                      </a:r>
                      <a:r>
                        <a:rPr lang="en-US" sz="2400" b="1"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tj</a:t>
                      </a:r>
                      <a:r>
                        <a:rPr lang="en-US" sz="2400" b="1"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banke</a:t>
                      </a:r>
                      <a:r>
                        <a:rPr lang="en-US" sz="2400" b="1" u="none" strike="noStrike" cap="none" dirty="0">
                          <a:solidFill>
                            <a:schemeClr val="dk1"/>
                          </a:solidFill>
                          <a:latin typeface="Calibri"/>
                          <a:ea typeface="Calibri"/>
                          <a:cs typeface="Calibri"/>
                          <a:sym typeface="Calibri"/>
                        </a:rPr>
                        <a:t>)</a:t>
                      </a:r>
                      <a:endParaRPr lang="sr-Latn-RS" sz="2400" b="1"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400" b="0" u="none" strike="noStrike" cap="none" dirty="0" err="1">
                          <a:solidFill>
                            <a:schemeClr val="dk1"/>
                          </a:solidFill>
                          <a:latin typeface="Calibri"/>
                          <a:ea typeface="Calibri"/>
                          <a:cs typeface="Calibri"/>
                          <a:sym typeface="Calibri"/>
                        </a:rPr>
                        <a:t>Troškovi</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finansiranja</a:t>
                      </a:r>
                      <a:r>
                        <a:rPr lang="en-US" sz="2400" b="0"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kamatna</a:t>
                      </a:r>
                      <a:r>
                        <a:rPr lang="en-US" sz="2400" b="1"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stopa</a:t>
                      </a:r>
                      <a:r>
                        <a:rPr lang="en-US" sz="2400" b="1"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fiksni</a:t>
                      </a:r>
                      <a:r>
                        <a:rPr lang="en-US" sz="2400" b="1"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trošak</a:t>
                      </a:r>
                      <a:r>
                        <a:rPr lang="en-US" sz="2400" b="1" u="none" strike="noStrike" cap="none" dirty="0">
                          <a:solidFill>
                            <a:schemeClr val="dk1"/>
                          </a:solidFill>
                          <a:latin typeface="Calibri"/>
                          <a:ea typeface="Calibri"/>
                          <a:cs typeface="Calibri"/>
                          <a:sym typeface="Calibri"/>
                        </a:rPr>
                        <a:t>)</a:t>
                      </a:r>
                      <a:endParaRPr lang="sr-Latn-RS" sz="2400" b="1"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200"/>
                        <a:buFont typeface="Noto Sans Symbols"/>
                        <a:buChar char="▪"/>
                      </a:pPr>
                      <a:r>
                        <a:rPr lang="en-US" sz="2400" b="0" u="none" strike="noStrike" cap="none" dirty="0">
                          <a:solidFill>
                            <a:schemeClr val="dk1"/>
                          </a:solidFill>
                          <a:latin typeface="Calibri"/>
                          <a:ea typeface="Calibri"/>
                          <a:cs typeface="Calibri"/>
                          <a:sym typeface="Calibri"/>
                        </a:rPr>
                        <a:t>Kapital se </a:t>
                      </a:r>
                      <a:r>
                        <a:rPr lang="en-US" sz="2400" b="0" u="none" strike="noStrike" cap="none" dirty="0" err="1">
                          <a:solidFill>
                            <a:schemeClr val="dk1"/>
                          </a:solidFill>
                          <a:latin typeface="Calibri"/>
                          <a:ea typeface="Calibri"/>
                          <a:cs typeface="Calibri"/>
                          <a:sym typeface="Calibri"/>
                        </a:rPr>
                        <a:t>može</a:t>
                      </a:r>
                      <a:r>
                        <a:rPr lang="en-US" sz="2400" b="0" u="none" strike="noStrike" cap="none" dirty="0">
                          <a:solidFill>
                            <a:schemeClr val="dk1"/>
                          </a:solidFill>
                          <a:latin typeface="Calibri"/>
                          <a:ea typeface="Calibri"/>
                          <a:cs typeface="Calibri"/>
                          <a:sym typeface="Calibri"/>
                        </a:rPr>
                        <a:t> </a:t>
                      </a:r>
                      <a:r>
                        <a:rPr lang="en-US" sz="2400" b="0" u="none" strike="noStrike" cap="none" dirty="0" err="1">
                          <a:solidFill>
                            <a:schemeClr val="dk1"/>
                          </a:solidFill>
                          <a:latin typeface="Calibri"/>
                          <a:ea typeface="Calibri"/>
                          <a:cs typeface="Calibri"/>
                          <a:sym typeface="Calibri"/>
                        </a:rPr>
                        <a:t>dobiti</a:t>
                      </a:r>
                      <a:r>
                        <a:rPr lang="en-US" sz="2400" b="0" u="none" strike="noStrike" cap="none" dirty="0">
                          <a:solidFill>
                            <a:schemeClr val="dk1"/>
                          </a:solidFill>
                          <a:latin typeface="Calibri"/>
                          <a:ea typeface="Calibri"/>
                          <a:cs typeface="Calibri"/>
                          <a:sym typeface="Calibri"/>
                        </a:rPr>
                        <a:t> </a:t>
                      </a:r>
                      <a:r>
                        <a:rPr lang="en-US" sz="2400" b="1" u="none" strike="noStrike" cap="none" dirty="0">
                          <a:solidFill>
                            <a:schemeClr val="dk1"/>
                          </a:solidFill>
                          <a:latin typeface="Calibri"/>
                          <a:ea typeface="Calibri"/>
                          <a:cs typeface="Calibri"/>
                          <a:sym typeface="Calibri"/>
                        </a:rPr>
                        <a:t>po </a:t>
                      </a:r>
                      <a:r>
                        <a:rPr lang="en-US" sz="2400" b="1" u="none" strike="noStrike" cap="none" dirty="0" err="1">
                          <a:solidFill>
                            <a:schemeClr val="dk1"/>
                          </a:solidFill>
                          <a:latin typeface="Calibri"/>
                          <a:ea typeface="Calibri"/>
                          <a:cs typeface="Calibri"/>
                          <a:sym typeface="Calibri"/>
                        </a:rPr>
                        <a:t>nižim</a:t>
                      </a:r>
                      <a:r>
                        <a:rPr lang="en-US" sz="2400" b="1"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efektivnim</a:t>
                      </a:r>
                      <a:r>
                        <a:rPr lang="en-US" sz="2400" b="1"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troškovima</a:t>
                      </a:r>
                      <a:r>
                        <a:rPr lang="en-US" sz="2400" b="1"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i</a:t>
                      </a:r>
                      <a:r>
                        <a:rPr lang="en-US" sz="2400" b="1" u="none" strike="noStrike" cap="none" dirty="0">
                          <a:solidFill>
                            <a:schemeClr val="dk1"/>
                          </a:solidFill>
                          <a:latin typeface="Calibri"/>
                          <a:ea typeface="Calibri"/>
                          <a:cs typeface="Calibri"/>
                          <a:sym typeface="Calibri"/>
                        </a:rPr>
                        <a:t> </a:t>
                      </a:r>
                      <a:r>
                        <a:rPr lang="en-US" sz="2400" b="1" u="none" strike="noStrike" cap="none" dirty="0" err="1">
                          <a:solidFill>
                            <a:schemeClr val="dk1"/>
                          </a:solidFill>
                          <a:latin typeface="Calibri"/>
                          <a:ea typeface="Calibri"/>
                          <a:cs typeface="Calibri"/>
                          <a:sym typeface="Calibri"/>
                        </a:rPr>
                        <a:t>brzo</a:t>
                      </a:r>
                      <a:endParaRPr sz="2400" dirty="0"/>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marR="0" lvl="0" indent="-342900" algn="l" rtl="0">
                        <a:spcBef>
                          <a:spcPts val="0"/>
                        </a:spcBef>
                        <a:spcAft>
                          <a:spcPts val="0"/>
                        </a:spcAft>
                        <a:buClr>
                          <a:schemeClr val="dk1"/>
                        </a:buClr>
                        <a:buSzPts val="2200"/>
                        <a:buFont typeface="Noto Sans Symbols"/>
                        <a:buChar char="▪"/>
                      </a:pPr>
                      <a:r>
                        <a:rPr lang="sr-Latn-RS" sz="2400" b="1" i="0" u="none" strike="noStrike" cap="none" dirty="0">
                          <a:solidFill>
                            <a:schemeClr val="dk1"/>
                          </a:solidFill>
                          <a:latin typeface="Calibri"/>
                          <a:ea typeface="Calibri"/>
                          <a:cs typeface="Calibri"/>
                          <a:sym typeface="Calibri"/>
                        </a:rPr>
                        <a:t>Kapital u zamenu za vlasništvo </a:t>
                      </a:r>
                      <a:r>
                        <a:rPr lang="sr-Latn-RS" sz="2400" b="0" i="0" u="none" strike="noStrike" cap="none" dirty="0">
                          <a:solidFill>
                            <a:schemeClr val="dk1"/>
                          </a:solidFill>
                          <a:latin typeface="Calibri"/>
                          <a:ea typeface="Calibri"/>
                          <a:cs typeface="Calibri"/>
                          <a:sym typeface="Calibri"/>
                        </a:rPr>
                        <a:t>(% vlasništva u preduzeću)</a:t>
                      </a:r>
                    </a:p>
                    <a:p>
                      <a:pPr marL="342900" marR="0" lvl="0" indent="-342900" algn="l" rtl="0">
                        <a:spcBef>
                          <a:spcPts val="0"/>
                        </a:spcBef>
                        <a:spcAft>
                          <a:spcPts val="0"/>
                        </a:spcAft>
                        <a:buClr>
                          <a:schemeClr val="dk1"/>
                        </a:buClr>
                        <a:buSzPts val="2200"/>
                        <a:buFont typeface="Noto Sans Symbols"/>
                        <a:buChar char="▪"/>
                      </a:pPr>
                      <a:r>
                        <a:rPr lang="sr-Latn-RS" sz="2400" b="0" i="0" u="none" strike="noStrike" cap="none" dirty="0">
                          <a:solidFill>
                            <a:schemeClr val="dk1"/>
                          </a:solidFill>
                          <a:latin typeface="Calibri"/>
                          <a:ea typeface="Calibri"/>
                          <a:cs typeface="Calibri"/>
                          <a:sym typeface="Calibri"/>
                        </a:rPr>
                        <a:t>Nije potrebno </a:t>
                      </a:r>
                      <a:r>
                        <a:rPr lang="sr-Latn-RS" sz="2400" b="1" i="0" u="none" strike="noStrike" cap="none" dirty="0">
                          <a:solidFill>
                            <a:schemeClr val="dk1"/>
                          </a:solidFill>
                          <a:latin typeface="Calibri"/>
                          <a:ea typeface="Calibri"/>
                          <a:cs typeface="Calibri"/>
                          <a:sym typeface="Calibri"/>
                        </a:rPr>
                        <a:t>plaćanje duga</a:t>
                      </a:r>
                    </a:p>
                    <a:p>
                      <a:pPr marL="342900" marR="0" lvl="0" indent="-342900" algn="l" rtl="0">
                        <a:spcBef>
                          <a:spcPts val="0"/>
                        </a:spcBef>
                        <a:spcAft>
                          <a:spcPts val="0"/>
                        </a:spcAft>
                        <a:buClr>
                          <a:schemeClr val="dk1"/>
                        </a:buClr>
                        <a:buSzPts val="2200"/>
                        <a:buFont typeface="Noto Sans Symbols"/>
                        <a:buChar char="▪"/>
                      </a:pPr>
                      <a:r>
                        <a:rPr lang="sr-Latn-RS" sz="2400" b="0" i="0" u="none" strike="noStrike" cap="none" dirty="0">
                          <a:solidFill>
                            <a:schemeClr val="dk1"/>
                          </a:solidFill>
                          <a:latin typeface="Calibri"/>
                          <a:ea typeface="Calibri"/>
                          <a:cs typeface="Calibri"/>
                          <a:sym typeface="Calibri"/>
                        </a:rPr>
                        <a:t>Troškovi finansiranja: % buduće zarade</a:t>
                      </a:r>
                    </a:p>
                    <a:p>
                      <a:pPr marL="0" marR="0" lvl="0" indent="0" algn="l" rtl="0">
                        <a:spcBef>
                          <a:spcPts val="0"/>
                        </a:spcBef>
                        <a:spcAft>
                          <a:spcPts val="0"/>
                        </a:spcAft>
                        <a:buClr>
                          <a:schemeClr val="dk1"/>
                        </a:buClr>
                        <a:buSzPts val="2200"/>
                        <a:buFont typeface="Noto Sans Symbols"/>
                        <a:buNone/>
                      </a:pPr>
                      <a:endParaRPr lang="sr-Latn-RS" sz="2200" b="1" i="0" u="none" strike="noStrike" cap="none" dirty="0">
                        <a:solidFill>
                          <a:schemeClr val="dk1"/>
                        </a:solidFill>
                        <a:latin typeface="Calibri"/>
                        <a:ea typeface="Calibri"/>
                        <a:cs typeface="Calibri"/>
                        <a:sym typeface="Calibri"/>
                      </a:endParaRPr>
                    </a:p>
                  </a:txBody>
                  <a:tcPr marL="91450" marR="91450" marT="45725" marB="45725" anchor="ctr">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5" name="Google Shape;195;p10"/>
          <p:cNvSpPr txBox="1"/>
          <p:nvPr/>
        </p:nvSpPr>
        <p:spPr>
          <a:xfrm>
            <a:off x="1600200" y="6385798"/>
            <a:ext cx="7620000" cy="2416006"/>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a:p>
            <a:pPr marL="0" marR="0" lvl="0" indent="0" algn="l" rtl="0">
              <a:spcBef>
                <a:spcPts val="0"/>
              </a:spcBef>
              <a:spcAft>
                <a:spcPts val="0"/>
              </a:spcAft>
              <a:buNone/>
            </a:pPr>
            <a:r>
              <a:rPr lang="sr-Latn-RS" sz="2400" dirty="0">
                <a:solidFill>
                  <a:schemeClr val="dk1"/>
                </a:solidFill>
                <a:latin typeface="Calibri"/>
                <a:ea typeface="Calibri"/>
                <a:cs typeface="Calibri"/>
                <a:sym typeface="Calibri"/>
              </a:rPr>
              <a:t>Finansiranje duga se predlaže kada</a:t>
            </a:r>
            <a:r>
              <a:rPr lang="en-US" sz="2400" dirty="0">
                <a:solidFill>
                  <a:schemeClr val="dk1"/>
                </a:solidFill>
                <a:latin typeface="Calibri"/>
                <a:ea typeface="Calibri"/>
                <a:cs typeface="Calibri"/>
                <a:sym typeface="Calibri"/>
              </a:rPr>
              <a:t>:</a:t>
            </a:r>
            <a:endParaRPr sz="2400"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a:t>
            </a:r>
            <a:r>
              <a:rPr lang="en-US" sz="2400" dirty="0" err="1">
                <a:solidFill>
                  <a:schemeClr val="dk1"/>
                </a:solidFill>
                <a:latin typeface="Calibri"/>
                <a:ea typeface="Calibri"/>
                <a:cs typeface="Calibri"/>
                <a:sym typeface="Calibri"/>
              </a:rPr>
              <a:t>Očekuje</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pozitivan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prinos</a:t>
            </a:r>
            <a:r>
              <a:rPr lang="sr-Latn-RS" sz="2400" dirty="0">
                <a:solidFill>
                  <a:schemeClr val="dk1"/>
                </a:solidFill>
                <a:latin typeface="Calibri"/>
                <a:ea typeface="Calibri"/>
                <a:cs typeface="Calibri"/>
                <a:sym typeface="Calibri"/>
              </a:rPr>
              <a:t> / povraćaj</a:t>
            </a:r>
            <a:endParaRPr sz="2400"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a:t>
            </a:r>
            <a:r>
              <a:rPr lang="en-US" sz="2400" dirty="0" err="1">
                <a:solidFill>
                  <a:schemeClr val="dk1"/>
                </a:solidFill>
                <a:latin typeface="Calibri"/>
                <a:ea typeface="Calibri"/>
                <a:cs typeface="Calibri"/>
                <a:sym typeface="Calibri"/>
              </a:rPr>
              <a:t>Postoji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mogućnost</a:t>
            </a:r>
            <a:r>
              <a:rPr lang="en-US" sz="2400" dirty="0">
                <a:solidFill>
                  <a:schemeClr val="dk1"/>
                </a:solidFill>
                <a:latin typeface="Calibri"/>
                <a:ea typeface="Calibri"/>
                <a:cs typeface="Calibri"/>
                <a:sym typeface="Calibri"/>
              </a:rPr>
              <a:t> da se </a:t>
            </a:r>
            <a:r>
              <a:rPr lang="en-US" sz="2400" dirty="0" err="1">
                <a:solidFill>
                  <a:schemeClr val="dk1"/>
                </a:solidFill>
                <a:latin typeface="Calibri"/>
                <a:ea typeface="Calibri"/>
                <a:cs typeface="Calibri"/>
                <a:sym typeface="Calibri"/>
              </a:rPr>
              <a:t>nosite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rizikom</a:t>
            </a:r>
            <a:r>
              <a:rPr lang="sr-Latn-RS" sz="2400"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(u </a:t>
            </a:r>
            <a:r>
              <a:rPr lang="en-US" sz="2400" dirty="0" err="1">
                <a:solidFill>
                  <a:schemeClr val="dk1"/>
                </a:solidFill>
                <a:latin typeface="Calibri"/>
                <a:ea typeface="Calibri"/>
                <a:cs typeface="Calibri"/>
                <a:sym typeface="Calibri"/>
              </a:rPr>
              <a:t>slučaju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kolaterala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neuspeha</a:t>
            </a:r>
            <a:r>
              <a:rPr lang="en-US" sz="2400" dirty="0">
                <a:solidFill>
                  <a:schemeClr val="dk1"/>
                </a:solidFill>
                <a:latin typeface="Calibri"/>
                <a:ea typeface="Calibri"/>
                <a:cs typeface="Calibri"/>
                <a:sym typeface="Calibri"/>
              </a:rPr>
              <a:t> u </a:t>
            </a:r>
            <a:r>
              <a:rPr lang="en-US" sz="2400" dirty="0" err="1">
                <a:solidFill>
                  <a:schemeClr val="dk1"/>
                </a:solidFill>
                <a:latin typeface="Calibri"/>
                <a:ea typeface="Calibri"/>
                <a:cs typeface="Calibri"/>
                <a:sym typeface="Calibri"/>
              </a:rPr>
              <a:t>otplati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duga</a:t>
            </a:r>
            <a:r>
              <a:rPr lang="en-US"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cxnSp>
        <p:nvCxnSpPr>
          <p:cNvPr id="196" name="Google Shape;196;p10"/>
          <p:cNvCxnSpPr/>
          <p:nvPr/>
        </p:nvCxnSpPr>
        <p:spPr>
          <a:xfrm>
            <a:off x="13335000" y="5676900"/>
            <a:ext cx="0" cy="6858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
        <p:nvSpPr>
          <p:cNvPr id="197" name="Google Shape;197;p10"/>
          <p:cNvSpPr txBox="1"/>
          <p:nvPr/>
        </p:nvSpPr>
        <p:spPr>
          <a:xfrm>
            <a:off x="9855199" y="6362700"/>
            <a:ext cx="7696200" cy="2046674"/>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a:p>
            <a:pPr marL="0" marR="0" lvl="0" indent="0" algn="l" rtl="0">
              <a:spcBef>
                <a:spcPts val="0"/>
              </a:spcBef>
              <a:spcAft>
                <a:spcPts val="0"/>
              </a:spcAft>
              <a:buNone/>
            </a:pPr>
            <a:r>
              <a:rPr lang="sr-Latn-RS" sz="2400" dirty="0">
                <a:solidFill>
                  <a:schemeClr val="dk1"/>
                </a:solidFill>
                <a:latin typeface="Calibri"/>
                <a:ea typeface="Calibri"/>
                <a:cs typeface="Calibri"/>
                <a:sym typeface="Calibri"/>
              </a:rPr>
              <a:t>Finansiranje kapitala se predlaže kada:</a:t>
            </a:r>
            <a:endParaRPr lang="sr-Latn-RS" sz="2400"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457200" marR="0" lvl="0" indent="-457200" algn="l" rtl="0">
              <a:spcBef>
                <a:spcPts val="0"/>
              </a:spcBef>
              <a:spcAft>
                <a:spcPts val="0"/>
              </a:spcAft>
              <a:buAutoNum type="arabicPeriod"/>
            </a:pPr>
            <a:r>
              <a:rPr lang="sr-Latn-RS" sz="2400" dirty="0">
                <a:solidFill>
                  <a:schemeClr val="dk1"/>
                </a:solidFill>
                <a:latin typeface="Calibri"/>
                <a:ea typeface="Calibri"/>
                <a:cs typeface="Calibri"/>
                <a:sym typeface="Calibri"/>
              </a:rPr>
              <a:t>Ste s</a:t>
            </a:r>
            <a:r>
              <a:rPr lang="en-US" sz="2400" dirty="0" err="1">
                <a:solidFill>
                  <a:schemeClr val="dk1"/>
                </a:solidFill>
                <a:latin typeface="Calibri"/>
                <a:ea typeface="Calibri"/>
                <a:cs typeface="Calibri"/>
                <a:sym typeface="Calibri"/>
              </a:rPr>
              <a:t>premni</a:t>
            </a:r>
            <a:r>
              <a:rPr lang="en-US" sz="2400" dirty="0">
                <a:solidFill>
                  <a:schemeClr val="dk1"/>
                </a:solidFill>
                <a:latin typeface="Calibri"/>
                <a:ea typeface="Calibri"/>
                <a:cs typeface="Calibri"/>
                <a:sym typeface="Calibri"/>
              </a:rPr>
              <a:t> da </a:t>
            </a:r>
            <a:r>
              <a:rPr lang="en-US" sz="2400" dirty="0" err="1">
                <a:solidFill>
                  <a:schemeClr val="dk1"/>
                </a:solidFill>
                <a:latin typeface="Calibri"/>
                <a:ea typeface="Calibri"/>
                <a:cs typeface="Calibri"/>
                <a:sym typeface="Calibri"/>
              </a:rPr>
              <a:t>izbegn</a:t>
            </a:r>
            <a:r>
              <a:rPr lang="sr-Latn-RS" sz="2400" dirty="0">
                <a:solidFill>
                  <a:schemeClr val="dk1"/>
                </a:solidFill>
                <a:latin typeface="Calibri"/>
                <a:ea typeface="Calibri"/>
                <a:cs typeface="Calibri"/>
                <a:sym typeface="Calibri"/>
              </a:rPr>
              <a:t>ete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dugove</a:t>
            </a:r>
            <a:r>
              <a:rPr lang="en-US" sz="2400" dirty="0">
                <a:solidFill>
                  <a:schemeClr val="dk1"/>
                </a:solidFill>
                <a:latin typeface="Calibri"/>
                <a:ea typeface="Calibri"/>
                <a:cs typeface="Calibri"/>
                <a:sym typeface="Calibri"/>
              </a:rPr>
              <a:t> koji </a:t>
            </a:r>
            <a:r>
              <a:rPr lang="en-US" sz="2400" dirty="0" err="1">
                <a:solidFill>
                  <a:schemeClr val="dk1"/>
                </a:solidFill>
                <a:latin typeface="Calibri"/>
                <a:ea typeface="Calibri"/>
                <a:cs typeface="Calibri"/>
                <a:sym typeface="Calibri"/>
              </a:rPr>
              <a:t>mogu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naštetiti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novčanim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tokovima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kompanije</a:t>
            </a:r>
            <a:endParaRPr lang="sr-Latn-RS" sz="2400" dirty="0">
              <a:solidFill>
                <a:schemeClr val="dk1"/>
              </a:solidFill>
              <a:latin typeface="Calibri"/>
              <a:ea typeface="Calibri"/>
              <a:cs typeface="Calibri"/>
              <a:sym typeface="Calibri"/>
            </a:endParaRPr>
          </a:p>
          <a:p>
            <a:pPr marL="457200" marR="0" lvl="0" indent="-457200" algn="l" rtl="0">
              <a:spcBef>
                <a:spcPts val="0"/>
              </a:spcBef>
              <a:spcAft>
                <a:spcPts val="0"/>
              </a:spcAft>
              <a:buAutoNum type="arabicPeriod"/>
            </a:pPr>
            <a:r>
              <a:rPr lang="en-US" sz="2400" dirty="0">
                <a:solidFill>
                  <a:schemeClr val="dk1"/>
                </a:solidFill>
                <a:latin typeface="Calibri"/>
                <a:ea typeface="Calibri"/>
                <a:cs typeface="Calibri"/>
                <a:sym typeface="Calibri"/>
              </a:rPr>
              <a:t>2. </a:t>
            </a:r>
            <a:r>
              <a:rPr lang="en-US" sz="2400" dirty="0" err="1">
                <a:solidFill>
                  <a:schemeClr val="dk1"/>
                </a:solidFill>
                <a:latin typeface="Calibri"/>
                <a:ea typeface="Calibri"/>
                <a:cs typeface="Calibri"/>
                <a:sym typeface="Calibri"/>
              </a:rPr>
              <a:t>Posao</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još</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nije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profitabilan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ili</a:t>
            </a:r>
            <a:r>
              <a:rPr lang="en-US" sz="2400" dirty="0">
                <a:solidFill>
                  <a:schemeClr val="dk1"/>
                </a:solidFill>
                <a:latin typeface="Calibri"/>
                <a:ea typeface="Calibri"/>
                <a:cs typeface="Calibri"/>
                <a:sym typeface="Calibri"/>
              </a:rPr>
              <a:t> je start-up</a:t>
            </a:r>
            <a:endParaRPr sz="2400" dirty="0">
              <a:solidFill>
                <a:schemeClr val="dk1"/>
              </a:solidFill>
              <a:latin typeface="Calibri"/>
              <a:ea typeface="Calibri"/>
              <a:cs typeface="Calibri"/>
              <a:sym typeface="Calibri"/>
            </a:endParaRPr>
          </a:p>
        </p:txBody>
      </p:sp>
      <p:cxnSp>
        <p:nvCxnSpPr>
          <p:cNvPr id="198" name="Google Shape;198;p10"/>
          <p:cNvCxnSpPr/>
          <p:nvPr/>
        </p:nvCxnSpPr>
        <p:spPr>
          <a:xfrm>
            <a:off x="4724400" y="5829300"/>
            <a:ext cx="0" cy="533400"/>
          </a:xfrm>
          <a:prstGeom prst="straightConnector1">
            <a:avLst/>
          </a:prstGeom>
          <a:noFill/>
          <a:ln w="38100" cap="flat" cmpd="sng">
            <a:solidFill>
              <a:schemeClr val="accent4"/>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pl-PL" sz="4000" b="1" dirty="0">
                <a:solidFill>
                  <a:srgbClr val="FD4FB4"/>
                </a:solidFill>
                <a:latin typeface="Calibri"/>
                <a:ea typeface="Calibri"/>
                <a:cs typeface="Calibri"/>
                <a:sym typeface="Calibri"/>
              </a:rPr>
              <a:t>Finansijska pismenost – rizici i nagrade</a:t>
            </a:r>
            <a:endParaRPr sz="4000" b="1" i="1" dirty="0">
              <a:solidFill>
                <a:srgbClr val="FD4FB4"/>
              </a:solidFill>
              <a:latin typeface="Calibri"/>
              <a:ea typeface="Calibri"/>
              <a:cs typeface="Calibri"/>
              <a:sym typeface="Calibri"/>
            </a:endParaRPr>
          </a:p>
        </p:txBody>
      </p:sp>
      <p:sp>
        <p:nvSpPr>
          <p:cNvPr id="204" name="Google Shape;204;p11"/>
          <p:cNvSpPr/>
          <p:nvPr/>
        </p:nvSpPr>
        <p:spPr>
          <a:xfrm>
            <a:off x="609600" y="1790700"/>
            <a:ext cx="12954000"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rgbClr val="000000"/>
                </a:solidFill>
                <a:latin typeface="Arial"/>
                <a:ea typeface="Arial"/>
                <a:cs typeface="Arial"/>
                <a:sym typeface="Arial"/>
              </a:rPr>
              <a:t>Odnos</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rizik</a:t>
            </a:r>
            <a:r>
              <a:rPr lang="en-US" sz="2800" dirty="0">
                <a:solidFill>
                  <a:srgbClr val="000000"/>
                </a:solidFill>
                <a:latin typeface="Arial"/>
                <a:ea typeface="Arial"/>
                <a:cs typeface="Arial"/>
                <a:sym typeface="Arial"/>
              </a:rPr>
              <a:t>/</a:t>
            </a:r>
            <a:r>
              <a:rPr lang="en-US" sz="2800" dirty="0" err="1">
                <a:solidFill>
                  <a:srgbClr val="000000"/>
                </a:solidFill>
                <a:latin typeface="Arial"/>
                <a:ea typeface="Arial"/>
                <a:cs typeface="Arial"/>
                <a:sym typeface="Arial"/>
              </a:rPr>
              <a:t>nagrada</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ponekad</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poznat</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kao</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odnos</a:t>
            </a:r>
            <a:r>
              <a:rPr lang="en-US" sz="2800" dirty="0">
                <a:solidFill>
                  <a:srgbClr val="000000"/>
                </a:solidFill>
                <a:latin typeface="Arial"/>
                <a:ea typeface="Arial"/>
                <a:cs typeface="Arial"/>
                <a:sym typeface="Arial"/>
              </a:rPr>
              <a:t> R/R, je </a:t>
            </a:r>
            <a:r>
              <a:rPr lang="en-US" sz="2800" dirty="0" err="1">
                <a:solidFill>
                  <a:srgbClr val="000000"/>
                </a:solidFill>
                <a:latin typeface="Arial"/>
                <a:ea typeface="Arial"/>
                <a:cs typeface="Arial"/>
                <a:sym typeface="Arial"/>
              </a:rPr>
              <a:t>mera</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koja</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poredi</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potencijalni</a:t>
            </a:r>
            <a:r>
              <a:rPr lang="en-US" sz="2800" dirty="0">
                <a:solidFill>
                  <a:srgbClr val="000000"/>
                </a:solidFill>
                <a:latin typeface="Arial"/>
                <a:ea typeface="Arial"/>
                <a:cs typeface="Arial"/>
                <a:sym typeface="Arial"/>
              </a:rPr>
              <a:t> profit od </a:t>
            </a:r>
            <a:r>
              <a:rPr lang="en-US" sz="2800" dirty="0" err="1">
                <a:solidFill>
                  <a:srgbClr val="000000"/>
                </a:solidFill>
                <a:latin typeface="Arial"/>
                <a:ea typeface="Arial"/>
                <a:cs typeface="Arial"/>
                <a:sym typeface="Arial"/>
              </a:rPr>
              <a:t>trgovine</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sa</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potencijalnim</a:t>
            </a:r>
            <a:r>
              <a:rPr lang="en-US" sz="2800" dirty="0">
                <a:solidFill>
                  <a:srgbClr val="000000"/>
                </a:solidFill>
                <a:latin typeface="Arial"/>
                <a:ea typeface="Arial"/>
                <a:cs typeface="Arial"/>
                <a:sym typeface="Arial"/>
              </a:rPr>
              <a:t> </a:t>
            </a:r>
            <a:r>
              <a:rPr lang="en-US" sz="2800" dirty="0" err="1">
                <a:solidFill>
                  <a:srgbClr val="000000"/>
                </a:solidFill>
                <a:latin typeface="Arial"/>
                <a:ea typeface="Arial"/>
                <a:cs typeface="Arial"/>
                <a:sym typeface="Arial"/>
              </a:rPr>
              <a:t>gubitkom</a:t>
            </a:r>
            <a:r>
              <a:rPr lang="en-US" sz="2800" dirty="0">
                <a:solidFill>
                  <a:srgbClr val="000000"/>
                </a:solidFill>
                <a:latin typeface="Arial"/>
                <a:ea typeface="Arial"/>
                <a:cs typeface="Arial"/>
                <a:sym typeface="Arial"/>
              </a:rPr>
              <a:t>.</a:t>
            </a:r>
            <a:endParaRPr sz="2800" dirty="0">
              <a:solidFill>
                <a:srgbClr val="000000"/>
              </a:solidFill>
              <a:latin typeface="Arial"/>
              <a:ea typeface="Arial"/>
              <a:cs typeface="Arial"/>
              <a:sym typeface="Arial"/>
            </a:endParaRPr>
          </a:p>
          <a:p>
            <a:pPr marL="0" marR="0" lvl="0" indent="0" algn="l" rtl="0">
              <a:spcBef>
                <a:spcPts val="0"/>
              </a:spcBef>
              <a:spcAft>
                <a:spcPts val="0"/>
              </a:spcAft>
              <a:buNone/>
            </a:pPr>
            <a:endParaRPr sz="2800" dirty="0">
              <a:solidFill>
                <a:srgbClr val="000000"/>
              </a:solidFill>
              <a:latin typeface="Calibri"/>
              <a:ea typeface="Calibri"/>
              <a:cs typeface="Calibri"/>
              <a:sym typeface="Calibri"/>
            </a:endParaRPr>
          </a:p>
        </p:txBody>
      </p:sp>
      <p:pic>
        <p:nvPicPr>
          <p:cNvPr id="205" name="Google Shape;205;p11"/>
          <p:cNvPicPr preferRelativeResize="0"/>
          <p:nvPr/>
        </p:nvPicPr>
        <p:blipFill rotWithShape="1">
          <a:blip r:embed="rId3">
            <a:alphaModFix/>
          </a:blip>
          <a:srcRect/>
          <a:stretch/>
        </p:blipFill>
        <p:spPr>
          <a:xfrm>
            <a:off x="10191466" y="2698641"/>
            <a:ext cx="7620000" cy="6086476"/>
          </a:xfrm>
          <a:prstGeom prst="rect">
            <a:avLst/>
          </a:prstGeom>
          <a:noFill/>
          <a:ln>
            <a:noFill/>
          </a:ln>
        </p:spPr>
      </p:pic>
      <p:sp>
        <p:nvSpPr>
          <p:cNvPr id="206" name="Google Shape;206;p11"/>
          <p:cNvSpPr/>
          <p:nvPr/>
        </p:nvSpPr>
        <p:spPr>
          <a:xfrm>
            <a:off x="896483" y="3062467"/>
            <a:ext cx="9008100" cy="45242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000000"/>
              </a:buClr>
              <a:buSzPts val="3200"/>
              <a:buFont typeface="Arial"/>
              <a:buChar char="•"/>
            </a:pPr>
            <a:r>
              <a:rPr lang="en-US" sz="3200" b="1" dirty="0" err="1">
                <a:solidFill>
                  <a:srgbClr val="000000"/>
                </a:solidFill>
                <a:latin typeface="Calibri"/>
                <a:ea typeface="Calibri"/>
                <a:cs typeface="Calibri"/>
                <a:sym typeface="Calibri"/>
              </a:rPr>
              <a:t>Kamatni</a:t>
            </a:r>
            <a:r>
              <a:rPr lang="en-US" sz="3200" b="1" dirty="0">
                <a:solidFill>
                  <a:srgbClr val="000000"/>
                </a:solidFill>
                <a:latin typeface="Calibri"/>
                <a:ea typeface="Calibri"/>
                <a:cs typeface="Calibri"/>
                <a:sym typeface="Calibri"/>
              </a:rPr>
              <a:t> </a:t>
            </a:r>
            <a:r>
              <a:rPr lang="en-US" sz="3200" b="1" dirty="0" err="1">
                <a:solidFill>
                  <a:srgbClr val="000000"/>
                </a:solidFill>
                <a:latin typeface="Calibri"/>
                <a:ea typeface="Calibri"/>
                <a:cs typeface="Calibri"/>
                <a:sym typeface="Calibri"/>
              </a:rPr>
              <a:t>rizik</a:t>
            </a:r>
            <a:r>
              <a:rPr lang="en-US" sz="3200" b="1" dirty="0">
                <a:solidFill>
                  <a:srgbClr val="000000"/>
                </a:solidFill>
                <a:latin typeface="Calibri"/>
                <a:ea typeface="Calibri"/>
                <a:cs typeface="Calibri"/>
                <a:sym typeface="Calibri"/>
              </a:rPr>
              <a:t> </a:t>
            </a:r>
            <a:r>
              <a:rPr lang="en-US" sz="3200" dirty="0">
                <a:solidFill>
                  <a:srgbClr val="000000"/>
                </a:solidFill>
                <a:latin typeface="Calibri"/>
                <a:ea typeface="Calibri"/>
                <a:cs typeface="Calibri"/>
                <a:sym typeface="Calibri"/>
              </a:rPr>
              <a:t>je </a:t>
            </a:r>
            <a:r>
              <a:rPr lang="en-US" sz="3200" dirty="0" err="1">
                <a:solidFill>
                  <a:srgbClr val="000000"/>
                </a:solidFill>
                <a:latin typeface="Calibri"/>
                <a:ea typeface="Calibri"/>
                <a:cs typeface="Calibri"/>
                <a:sym typeface="Calibri"/>
              </a:rPr>
              <a:t>potencijal</a:t>
            </a:r>
            <a:r>
              <a:rPr lang="en-US" sz="3200" dirty="0">
                <a:solidFill>
                  <a:srgbClr val="000000"/>
                </a:solidFill>
                <a:latin typeface="Calibri"/>
                <a:ea typeface="Calibri"/>
                <a:cs typeface="Calibri"/>
                <a:sym typeface="Calibri"/>
              </a:rPr>
              <a:t> da </a:t>
            </a:r>
            <a:r>
              <a:rPr lang="en-US" sz="3200" dirty="0" err="1">
                <a:solidFill>
                  <a:srgbClr val="000000"/>
                </a:solidFill>
                <a:latin typeface="Calibri"/>
                <a:ea typeface="Calibri"/>
                <a:cs typeface="Calibri"/>
                <a:sym typeface="Calibri"/>
              </a:rPr>
              <a:t>će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promena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ukupnih</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kamatnih</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stopa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smanjiti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vrednost</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obveznice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ili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druge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investicije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sa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fiksnom</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stopom</a:t>
            </a:r>
            <a:endParaRPr lang="sr-Latn-RS" sz="3200" dirty="0">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ts val="3200"/>
              <a:buFont typeface="Arial"/>
              <a:buChar char="•"/>
            </a:pPr>
            <a:r>
              <a:rPr lang="en-US" sz="3200" b="1" dirty="0" err="1">
                <a:solidFill>
                  <a:srgbClr val="000000"/>
                </a:solidFill>
                <a:latin typeface="Calibri"/>
                <a:ea typeface="Calibri"/>
                <a:cs typeface="Calibri"/>
                <a:sym typeface="Calibri"/>
              </a:rPr>
              <a:t>Rizik</a:t>
            </a:r>
            <a:r>
              <a:rPr lang="en-US" sz="3200" b="1" dirty="0">
                <a:solidFill>
                  <a:srgbClr val="000000"/>
                </a:solidFill>
                <a:latin typeface="Calibri"/>
                <a:ea typeface="Calibri"/>
                <a:cs typeface="Calibri"/>
                <a:sym typeface="Calibri"/>
              </a:rPr>
              <a:t> od </a:t>
            </a:r>
            <a:r>
              <a:rPr lang="en-US" sz="3200" b="1" dirty="0" err="1">
                <a:solidFill>
                  <a:srgbClr val="000000"/>
                </a:solidFill>
                <a:latin typeface="Calibri"/>
                <a:ea typeface="Calibri"/>
                <a:cs typeface="Calibri"/>
                <a:sym typeface="Calibri"/>
              </a:rPr>
              <a:t>inflacije</a:t>
            </a:r>
            <a:r>
              <a:rPr lang="en-US" sz="3200" b="1" dirty="0">
                <a:solidFill>
                  <a:srgbClr val="000000"/>
                </a:solidFill>
                <a:latin typeface="Calibri"/>
                <a:ea typeface="Calibri"/>
                <a:cs typeface="Calibri"/>
                <a:sym typeface="Calibri"/>
              </a:rPr>
              <a:t> </a:t>
            </a:r>
            <a:r>
              <a:rPr lang="en-US" sz="3200" dirty="0">
                <a:solidFill>
                  <a:srgbClr val="000000"/>
                </a:solidFill>
                <a:latin typeface="Calibri"/>
                <a:ea typeface="Calibri"/>
                <a:cs typeface="Calibri"/>
                <a:sym typeface="Calibri"/>
              </a:rPr>
              <a:t>je </a:t>
            </a:r>
            <a:r>
              <a:rPr lang="en-US" sz="3200" dirty="0" err="1">
                <a:solidFill>
                  <a:srgbClr val="000000"/>
                </a:solidFill>
                <a:latin typeface="Calibri"/>
                <a:ea typeface="Calibri"/>
                <a:cs typeface="Calibri"/>
                <a:sym typeface="Calibri"/>
              </a:rPr>
              <a:t>rizik</a:t>
            </a:r>
            <a:r>
              <a:rPr lang="en-US" sz="3200" dirty="0">
                <a:solidFill>
                  <a:srgbClr val="000000"/>
                </a:solidFill>
                <a:latin typeface="Calibri"/>
                <a:ea typeface="Calibri"/>
                <a:cs typeface="Calibri"/>
                <a:sym typeface="Calibri"/>
              </a:rPr>
              <a:t> da </a:t>
            </a:r>
            <a:r>
              <a:rPr lang="en-US" sz="3200" dirty="0" err="1">
                <a:solidFill>
                  <a:srgbClr val="000000"/>
                </a:solidFill>
                <a:latin typeface="Calibri"/>
                <a:ea typeface="Calibri"/>
                <a:cs typeface="Calibri"/>
                <a:sym typeface="Calibri"/>
              </a:rPr>
              <a:t>će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vaša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kupovna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moc</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biti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smanjena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ako</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vrednost</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vaših</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investicija</a:t>
            </a:r>
            <a:r>
              <a:rPr lang="en-US" sz="3200" dirty="0">
                <a:solidFill>
                  <a:srgbClr val="000000"/>
                </a:solidFill>
                <a:latin typeface="Calibri"/>
                <a:ea typeface="Calibri"/>
                <a:cs typeface="Calibri"/>
                <a:sym typeface="Calibri"/>
              </a:rPr>
              <a:t> ne </a:t>
            </a:r>
            <a:r>
              <a:rPr lang="en-US" sz="3200" dirty="0" err="1">
                <a:solidFill>
                  <a:srgbClr val="000000"/>
                </a:solidFill>
                <a:latin typeface="Calibri"/>
                <a:ea typeface="Calibri"/>
                <a:cs typeface="Calibri"/>
                <a:sym typeface="Calibri"/>
              </a:rPr>
              <a:t>bude</a:t>
            </a:r>
            <a:r>
              <a:rPr lang="en-US" sz="3200" dirty="0">
                <a:solidFill>
                  <a:srgbClr val="000000"/>
                </a:solidFill>
                <a:latin typeface="Calibri"/>
                <a:ea typeface="Calibri"/>
                <a:cs typeface="Calibri"/>
                <a:sym typeface="Calibri"/>
              </a:rPr>
              <a:t> u </a:t>
            </a:r>
            <a:r>
              <a:rPr lang="en-US" sz="3200" dirty="0" err="1">
                <a:solidFill>
                  <a:srgbClr val="000000"/>
                </a:solidFill>
                <a:latin typeface="Calibri"/>
                <a:ea typeface="Calibri"/>
                <a:cs typeface="Calibri"/>
                <a:sym typeface="Calibri"/>
              </a:rPr>
              <a:t>skladu</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sa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inflacijom</a:t>
            </a:r>
            <a:endParaRPr lang="sr-Latn-RS" sz="3200" dirty="0">
              <a:solidFill>
                <a:srgbClr val="000000"/>
              </a:solidFill>
              <a:latin typeface="Calibri"/>
              <a:ea typeface="Calibri"/>
              <a:cs typeface="Calibri"/>
              <a:sym typeface="Calibri"/>
            </a:endParaRPr>
          </a:p>
          <a:p>
            <a:pPr marL="457200" marR="0" lvl="0" indent="-457200" algn="l" rtl="0">
              <a:spcBef>
                <a:spcPts val="0"/>
              </a:spcBef>
              <a:spcAft>
                <a:spcPts val="0"/>
              </a:spcAft>
              <a:buClr>
                <a:srgbClr val="000000"/>
              </a:buClr>
              <a:buSzPts val="3200"/>
              <a:buFont typeface="Arial"/>
              <a:buChar char="•"/>
            </a:pPr>
            <a:r>
              <a:rPr lang="en-US" sz="3200" b="1" dirty="0" err="1">
                <a:solidFill>
                  <a:srgbClr val="000000"/>
                </a:solidFill>
                <a:latin typeface="Calibri"/>
                <a:ea typeface="Calibri"/>
                <a:cs typeface="Calibri"/>
                <a:sym typeface="Calibri"/>
              </a:rPr>
              <a:t>Kreditni</a:t>
            </a:r>
            <a:r>
              <a:rPr lang="en-US" sz="3200" b="1" dirty="0">
                <a:solidFill>
                  <a:srgbClr val="000000"/>
                </a:solidFill>
                <a:latin typeface="Calibri"/>
                <a:ea typeface="Calibri"/>
                <a:cs typeface="Calibri"/>
                <a:sym typeface="Calibri"/>
              </a:rPr>
              <a:t> </a:t>
            </a:r>
            <a:r>
              <a:rPr lang="en-US" sz="3200" b="1" dirty="0" err="1">
                <a:solidFill>
                  <a:srgbClr val="000000"/>
                </a:solidFill>
                <a:latin typeface="Calibri"/>
                <a:ea typeface="Calibri"/>
                <a:cs typeface="Calibri"/>
                <a:sym typeface="Calibri"/>
              </a:rPr>
              <a:t>rizik</a:t>
            </a:r>
            <a:r>
              <a:rPr lang="en-US" sz="3200" b="1" dirty="0">
                <a:solidFill>
                  <a:srgbClr val="000000"/>
                </a:solidFill>
                <a:latin typeface="Calibri"/>
                <a:ea typeface="Calibri"/>
                <a:cs typeface="Calibri"/>
                <a:sym typeface="Calibri"/>
              </a:rPr>
              <a:t> </a:t>
            </a:r>
            <a:r>
              <a:rPr lang="en-US" sz="3200" dirty="0">
                <a:solidFill>
                  <a:srgbClr val="000000"/>
                </a:solidFill>
                <a:latin typeface="Calibri"/>
                <a:ea typeface="Calibri"/>
                <a:cs typeface="Calibri"/>
                <a:sym typeface="Calibri"/>
              </a:rPr>
              <a:t>je </a:t>
            </a:r>
            <a:r>
              <a:rPr lang="en-US" sz="3200" dirty="0" err="1">
                <a:solidFill>
                  <a:srgbClr val="000000"/>
                </a:solidFill>
                <a:latin typeface="Calibri"/>
                <a:ea typeface="Calibri"/>
                <a:cs typeface="Calibri"/>
                <a:sym typeface="Calibri"/>
              </a:rPr>
              <a:t>mogućnost</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gubitka</a:t>
            </a:r>
            <a:r>
              <a:rPr lang="en-US" sz="3200" dirty="0">
                <a:solidFill>
                  <a:srgbClr val="000000"/>
                </a:solidFill>
                <a:latin typeface="Calibri"/>
                <a:ea typeface="Calibri"/>
                <a:cs typeface="Calibri"/>
                <a:sym typeface="Calibri"/>
              </a:rPr>
              <a:t> koji je </a:t>
            </a:r>
            <a:r>
              <a:rPr lang="en-US" sz="3200" dirty="0" err="1">
                <a:solidFill>
                  <a:srgbClr val="000000"/>
                </a:solidFill>
                <a:latin typeface="Calibri"/>
                <a:ea typeface="Calibri"/>
                <a:cs typeface="Calibri"/>
                <a:sym typeface="Calibri"/>
              </a:rPr>
              <a:t>rezultat</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neuspeha</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zajmoprimca</a:t>
            </a:r>
            <a:r>
              <a:rPr lang="en-US" sz="3200" dirty="0">
                <a:solidFill>
                  <a:srgbClr val="000000"/>
                </a:solidFill>
                <a:latin typeface="Calibri"/>
                <a:ea typeface="Calibri"/>
                <a:cs typeface="Calibri"/>
                <a:sym typeface="Calibri"/>
              </a:rPr>
              <a:t> da </a:t>
            </a:r>
            <a:r>
              <a:rPr lang="en-US" sz="3200" dirty="0" err="1">
                <a:solidFill>
                  <a:srgbClr val="000000"/>
                </a:solidFill>
                <a:latin typeface="Calibri"/>
                <a:ea typeface="Calibri"/>
                <a:cs typeface="Calibri"/>
                <a:sym typeface="Calibri"/>
              </a:rPr>
              <a:t>otplati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zajam</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ili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ispuni</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ugovorne</a:t>
            </a:r>
            <a:r>
              <a:rPr lang="en-US" sz="3200" dirty="0">
                <a:solidFill>
                  <a:srgbClr val="000000"/>
                </a:solidFill>
                <a:latin typeface="Calibri"/>
                <a:ea typeface="Calibri"/>
                <a:cs typeface="Calibri"/>
                <a:sym typeface="Calibri"/>
              </a:rPr>
              <a:t> </a:t>
            </a:r>
            <a:r>
              <a:rPr lang="en-US" sz="3200" dirty="0" err="1">
                <a:solidFill>
                  <a:srgbClr val="000000"/>
                </a:solidFill>
                <a:latin typeface="Calibri"/>
                <a:ea typeface="Calibri"/>
                <a:cs typeface="Calibri"/>
                <a:sym typeface="Calibri"/>
              </a:rPr>
              <a:t>obaveze</a:t>
            </a:r>
            <a:endParaRPr sz="2000" dirty="0">
              <a:solidFill>
                <a:srgbClr val="FF0000"/>
              </a:solidFill>
              <a:latin typeface="Calibri"/>
              <a:ea typeface="Calibri"/>
              <a:cs typeface="Calibri"/>
              <a:sym typeface="Calibri"/>
            </a:endParaRPr>
          </a:p>
        </p:txBody>
      </p:sp>
      <p:sp>
        <p:nvSpPr>
          <p:cNvPr id="207" name="Google Shape;207;p11"/>
          <p:cNvSpPr txBox="1"/>
          <p:nvPr/>
        </p:nvSpPr>
        <p:spPr>
          <a:xfrm>
            <a:off x="7331575" y="7125042"/>
            <a:ext cx="274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https://www.investopedia.com/terms/r/riskrewardratio.asp</a:t>
            </a:r>
            <a:endParaRPr sz="1800" b="1">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p:nvPr/>
        </p:nvSpPr>
        <p:spPr>
          <a:xfrm>
            <a:off x="533400" y="571500"/>
            <a:ext cx="12496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en-US" sz="4000" b="1" dirty="0" err="1">
                <a:solidFill>
                  <a:srgbClr val="FD4FB4"/>
                </a:solidFill>
                <a:latin typeface="Calibri"/>
                <a:ea typeface="Calibri"/>
                <a:cs typeface="Calibri"/>
                <a:sym typeface="Calibri"/>
              </a:rPr>
              <a:t>Finansijska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pismenost</a:t>
            </a:r>
            <a:r>
              <a:rPr lang="en-US" sz="4000" b="1" dirty="0">
                <a:solidFill>
                  <a:srgbClr val="FD4FB4"/>
                </a:solidFill>
                <a:latin typeface="Calibri"/>
                <a:ea typeface="Calibri"/>
                <a:cs typeface="Calibri"/>
                <a:sym typeface="Calibri"/>
              </a:rPr>
              <a:t> – Modul </a:t>
            </a:r>
            <a:r>
              <a:rPr lang="en-US" sz="4000" b="1" dirty="0" err="1">
                <a:solidFill>
                  <a:srgbClr val="FD4FB4"/>
                </a:solidFill>
                <a:latin typeface="Calibri"/>
                <a:ea typeface="Calibri"/>
                <a:cs typeface="Calibri"/>
                <a:sym typeface="Calibri"/>
              </a:rPr>
              <a:t>finansijske</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sigurnosti</a:t>
            </a:r>
            <a:endParaRPr sz="4000" b="1" i="1" dirty="0">
              <a:solidFill>
                <a:srgbClr val="FD4FB4"/>
              </a:solidFill>
              <a:latin typeface="Calibri"/>
              <a:ea typeface="Calibri"/>
              <a:cs typeface="Calibri"/>
              <a:sym typeface="Calibri"/>
            </a:endParaRPr>
          </a:p>
        </p:txBody>
      </p:sp>
      <p:sp>
        <p:nvSpPr>
          <p:cNvPr id="213" name="Google Shape;213;p12"/>
          <p:cNvSpPr/>
          <p:nvPr/>
        </p:nvSpPr>
        <p:spPr>
          <a:xfrm>
            <a:off x="577754" y="4000500"/>
            <a:ext cx="17024446"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rgbClr val="1B1B1F"/>
                </a:solidFill>
                <a:latin typeface="Calibri"/>
                <a:ea typeface="Calibri"/>
                <a:cs typeface="Calibri"/>
                <a:sym typeface="Calibri"/>
              </a:rPr>
              <a:t>Finansijska</a:t>
            </a:r>
            <a:r>
              <a:rPr lang="en-US" sz="2800" b="1" dirty="0">
                <a:solidFill>
                  <a:srgbClr val="1B1B1F"/>
                </a:solidFill>
                <a:latin typeface="Calibri"/>
                <a:ea typeface="Calibri"/>
                <a:cs typeface="Calibri"/>
                <a:sym typeface="Calibri"/>
              </a:rPr>
              <a:t> </a:t>
            </a:r>
            <a:r>
              <a:rPr lang="en-US" sz="2800" b="1" dirty="0" err="1">
                <a:solidFill>
                  <a:srgbClr val="1B1B1F"/>
                </a:solidFill>
                <a:latin typeface="Calibri"/>
                <a:ea typeface="Calibri"/>
                <a:cs typeface="Calibri"/>
                <a:sym typeface="Calibri"/>
              </a:rPr>
              <a:t>stabilnost</a:t>
            </a:r>
            <a:endParaRPr lang="sr-Latn-RS" sz="2800" b="1" dirty="0">
              <a:solidFill>
                <a:srgbClr val="1B1B1F"/>
              </a:solidFill>
              <a:latin typeface="Calibri"/>
              <a:ea typeface="Calibri"/>
              <a:cs typeface="Calibri"/>
              <a:sym typeface="Calibri"/>
            </a:endParaRPr>
          </a:p>
          <a:p>
            <a:pPr marL="0" marR="0" lvl="0" indent="0" algn="just" rtl="0">
              <a:spcBef>
                <a:spcPts val="0"/>
              </a:spcBef>
              <a:spcAft>
                <a:spcPts val="0"/>
              </a:spcAft>
              <a:buNone/>
            </a:pPr>
            <a:r>
              <a:rPr lang="en-US" sz="2800" dirty="0" err="1">
                <a:solidFill>
                  <a:srgbClr val="1B1B1F"/>
                </a:solidFill>
                <a:latin typeface="Calibri"/>
                <a:ea typeface="Calibri"/>
                <a:cs typeface="Calibri"/>
                <a:sym typeface="Calibri"/>
              </a:rPr>
              <a:t>Finansijska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zaštitna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mreža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vam</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daje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finansijsku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stabilnost</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pružajući</a:t>
            </a:r>
            <a:r>
              <a:rPr lang="en-US" sz="2800" dirty="0">
                <a:solidFill>
                  <a:srgbClr val="1B1B1F"/>
                </a:solidFill>
                <a:latin typeface="Calibri"/>
                <a:ea typeface="Calibri"/>
                <a:cs typeface="Calibri"/>
                <a:sym typeface="Calibri"/>
              </a:rPr>
              <a:t> </a:t>
            </a:r>
            <a:r>
              <a:rPr lang="sr-Latn-RS" sz="2800" dirty="0">
                <a:solidFill>
                  <a:srgbClr val="1B1B1F"/>
                </a:solidFill>
                <a:latin typeface="Calibri"/>
                <a:ea typeface="Calibri"/>
                <a:cs typeface="Calibri"/>
                <a:sym typeface="Calibri"/>
              </a:rPr>
              <a:t>„</a:t>
            </a:r>
            <a:r>
              <a:rPr lang="en-US" sz="2800" dirty="0" err="1">
                <a:solidFill>
                  <a:srgbClr val="1B1B1F"/>
                </a:solidFill>
                <a:latin typeface="Calibri"/>
                <a:ea typeface="Calibri"/>
                <a:cs typeface="Calibri"/>
                <a:sym typeface="Calibri"/>
              </a:rPr>
              <a:t>jastuk</a:t>
            </a:r>
            <a:r>
              <a:rPr lang="sr-Latn-RS" sz="2800" dirty="0">
                <a:solidFill>
                  <a:srgbClr val="1B1B1F"/>
                </a:solidFill>
                <a:latin typeface="Calibri"/>
                <a:ea typeface="Calibri"/>
                <a:cs typeface="Calibri"/>
                <a:sym typeface="Calibri"/>
              </a:rPr>
              <a:t>“</a:t>
            </a:r>
            <a:r>
              <a:rPr lang="en-US" sz="2800" dirty="0">
                <a:solidFill>
                  <a:srgbClr val="1B1B1F"/>
                </a:solidFill>
                <a:latin typeface="Calibri"/>
                <a:ea typeface="Calibri"/>
                <a:cs typeface="Calibri"/>
                <a:sym typeface="Calibri"/>
              </a:rPr>
              <a:t> za </a:t>
            </a:r>
            <a:r>
              <a:rPr lang="en-US" sz="2800" dirty="0" err="1">
                <a:solidFill>
                  <a:srgbClr val="1B1B1F"/>
                </a:solidFill>
                <a:latin typeface="Calibri"/>
                <a:ea typeface="Calibri"/>
                <a:cs typeface="Calibri"/>
                <a:sym typeface="Calibri"/>
              </a:rPr>
              <a:t>svaku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finansijsku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hitnu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situaciju</a:t>
            </a:r>
            <a:r>
              <a:rPr lang="en-US" sz="2800" dirty="0">
                <a:solidFill>
                  <a:srgbClr val="1B1B1F"/>
                </a:solidFill>
                <a:latin typeface="Calibri"/>
                <a:ea typeface="Calibri"/>
                <a:cs typeface="Calibri"/>
                <a:sym typeface="Calibri"/>
              </a:rPr>
              <a:t>. Sa </a:t>
            </a:r>
            <a:r>
              <a:rPr lang="en-US" sz="2800" dirty="0" err="1">
                <a:solidFill>
                  <a:srgbClr val="1B1B1F"/>
                </a:solidFill>
                <a:latin typeface="Calibri"/>
                <a:ea typeface="Calibri"/>
                <a:cs typeface="Calibri"/>
                <a:sym typeface="Calibri"/>
              </a:rPr>
              <a:t>finansijskim</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planom</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svi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vaši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prihodi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rashodi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strukturirani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tako</a:t>
            </a:r>
            <a:r>
              <a:rPr lang="en-US" sz="2800" dirty="0">
                <a:solidFill>
                  <a:srgbClr val="1B1B1F"/>
                </a:solidFill>
                <a:latin typeface="Calibri"/>
                <a:ea typeface="Calibri"/>
                <a:cs typeface="Calibri"/>
                <a:sym typeface="Calibri"/>
              </a:rPr>
              <a:t> da </a:t>
            </a:r>
            <a:r>
              <a:rPr lang="en-US" sz="2800" dirty="0" err="1">
                <a:solidFill>
                  <a:srgbClr val="1B1B1F"/>
                </a:solidFill>
                <a:latin typeface="Calibri"/>
                <a:ea typeface="Calibri"/>
                <a:cs typeface="Calibri"/>
                <a:sym typeface="Calibri"/>
              </a:rPr>
              <a:t>ispune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vaš</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finansijski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cilj</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Svaka</a:t>
            </a:r>
            <a:r>
              <a:rPr lang="en-US" sz="2800" dirty="0">
                <a:solidFill>
                  <a:srgbClr val="1B1B1F"/>
                </a:solidFill>
                <a:latin typeface="Calibri"/>
                <a:ea typeface="Calibri"/>
                <a:cs typeface="Calibri"/>
                <a:sym typeface="Calibri"/>
              </a:rPr>
              <a:t> mala </a:t>
            </a:r>
            <a:r>
              <a:rPr lang="en-US" sz="2800" dirty="0" err="1">
                <a:solidFill>
                  <a:srgbClr val="1B1B1F"/>
                </a:solidFill>
                <a:latin typeface="Calibri"/>
                <a:ea typeface="Calibri"/>
                <a:cs typeface="Calibri"/>
                <a:sym typeface="Calibri"/>
              </a:rPr>
              <a:t>promena</a:t>
            </a:r>
            <a:r>
              <a:rPr lang="en-US" sz="2800" dirty="0">
                <a:solidFill>
                  <a:srgbClr val="1B1B1F"/>
                </a:solidFill>
                <a:latin typeface="Calibri"/>
                <a:ea typeface="Calibri"/>
                <a:cs typeface="Calibri"/>
                <a:sym typeface="Calibri"/>
              </a:rPr>
              <a:t> u </a:t>
            </a:r>
            <a:r>
              <a:rPr lang="en-US" sz="2800" dirty="0" err="1">
                <a:solidFill>
                  <a:srgbClr val="1B1B1F"/>
                </a:solidFill>
                <a:latin typeface="Calibri"/>
                <a:ea typeface="Calibri"/>
                <a:cs typeface="Calibri"/>
                <a:sym typeface="Calibri"/>
              </a:rPr>
              <a:t>rutini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mogla</a:t>
            </a:r>
            <a:r>
              <a:rPr lang="en-US" sz="2800" dirty="0">
                <a:solidFill>
                  <a:srgbClr val="1B1B1F"/>
                </a:solidFill>
                <a:latin typeface="Calibri"/>
                <a:ea typeface="Calibri"/>
                <a:cs typeface="Calibri"/>
                <a:sym typeface="Calibri"/>
              </a:rPr>
              <a:t> bi da </a:t>
            </a:r>
            <a:r>
              <a:rPr lang="en-US" sz="2800" dirty="0" err="1">
                <a:solidFill>
                  <a:srgbClr val="1B1B1F"/>
                </a:solidFill>
                <a:latin typeface="Calibri"/>
                <a:ea typeface="Calibri"/>
                <a:cs typeface="Calibri"/>
                <a:sym typeface="Calibri"/>
              </a:rPr>
              <a:t>izbaci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vaše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finansije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iz</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ravnoteže</a:t>
            </a:r>
            <a:r>
              <a:rPr lang="en-US" sz="2800" dirty="0">
                <a:solidFill>
                  <a:srgbClr val="1B1B1F"/>
                </a:solidFill>
                <a:latin typeface="Calibri"/>
                <a:ea typeface="Calibri"/>
                <a:cs typeface="Calibri"/>
                <a:sym typeface="Calibri"/>
              </a:rPr>
              <a:t>.</a:t>
            </a:r>
            <a:endParaRPr sz="2800" dirty="0">
              <a:solidFill>
                <a:srgbClr val="FD4FB4"/>
              </a:solidFill>
              <a:latin typeface="Calibri"/>
              <a:ea typeface="Calibri"/>
              <a:cs typeface="Calibri"/>
              <a:sym typeface="Calibri"/>
            </a:endParaRPr>
          </a:p>
        </p:txBody>
      </p:sp>
      <p:sp>
        <p:nvSpPr>
          <p:cNvPr id="214" name="Google Shape;214;p12"/>
          <p:cNvSpPr/>
          <p:nvPr/>
        </p:nvSpPr>
        <p:spPr>
          <a:xfrm>
            <a:off x="555008" y="1714500"/>
            <a:ext cx="1399919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rgbClr val="1B1B1F"/>
                </a:solidFill>
                <a:latin typeface="Calibri"/>
                <a:ea typeface="Calibri"/>
                <a:cs typeface="Calibri"/>
                <a:sym typeface="Calibri"/>
              </a:rPr>
              <a:t>Plan </a:t>
            </a:r>
            <a:r>
              <a:rPr lang="en-US" sz="2800" dirty="0" err="1">
                <a:solidFill>
                  <a:srgbClr val="1B1B1F"/>
                </a:solidFill>
                <a:latin typeface="Calibri"/>
                <a:ea typeface="Calibri"/>
                <a:cs typeface="Calibri"/>
                <a:sym typeface="Calibri"/>
              </a:rPr>
              <a:t>finansijske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sigurnosti</a:t>
            </a:r>
            <a:r>
              <a:rPr lang="en-US" sz="2800" dirty="0">
                <a:solidFill>
                  <a:srgbClr val="1B1B1F"/>
                </a:solidFill>
                <a:latin typeface="Calibri"/>
                <a:ea typeface="Calibri"/>
                <a:cs typeface="Calibri"/>
                <a:sym typeface="Calibri"/>
              </a:rPr>
              <a:t> je </a:t>
            </a:r>
            <a:r>
              <a:rPr lang="en-US" sz="2800" dirty="0" err="1">
                <a:solidFill>
                  <a:srgbClr val="1B1B1F"/>
                </a:solidFill>
                <a:latin typeface="Calibri"/>
                <a:ea typeface="Calibri"/>
                <a:cs typeface="Calibri"/>
                <a:sym typeface="Calibri"/>
              </a:rPr>
              <a:t>kombinacija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različitih</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polisa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osiguranja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štednog</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računa</a:t>
            </a:r>
            <a:r>
              <a:rPr lang="en-US" sz="2800" dirty="0">
                <a:solidFill>
                  <a:srgbClr val="1B1B1F"/>
                </a:solidFill>
                <a:latin typeface="Calibri"/>
                <a:ea typeface="Calibri"/>
                <a:cs typeface="Calibri"/>
                <a:sym typeface="Calibri"/>
              </a:rPr>
              <a:t>.</a:t>
            </a:r>
            <a:endParaRPr dirty="0"/>
          </a:p>
        </p:txBody>
      </p:sp>
      <p:sp>
        <p:nvSpPr>
          <p:cNvPr id="215" name="Google Shape;215;p12"/>
          <p:cNvSpPr/>
          <p:nvPr/>
        </p:nvSpPr>
        <p:spPr>
          <a:xfrm>
            <a:off x="555008" y="2559159"/>
            <a:ext cx="17047192"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rgbClr val="1B1B1F"/>
                </a:solidFill>
                <a:latin typeface="Calibri"/>
                <a:ea typeface="Calibri"/>
                <a:cs typeface="Calibri"/>
                <a:sym typeface="Calibri"/>
              </a:rPr>
              <a:t>Njegova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funkcija</a:t>
            </a:r>
            <a:r>
              <a:rPr lang="en-US" sz="2800" dirty="0">
                <a:solidFill>
                  <a:srgbClr val="1B1B1F"/>
                </a:solidFill>
                <a:latin typeface="Calibri"/>
                <a:ea typeface="Calibri"/>
                <a:cs typeface="Calibri"/>
                <a:sym typeface="Calibri"/>
              </a:rPr>
              <a:t> je da </a:t>
            </a:r>
            <a:r>
              <a:rPr lang="en-US" sz="2800" dirty="0" err="1">
                <a:solidFill>
                  <a:srgbClr val="1B1B1F"/>
                </a:solidFill>
                <a:latin typeface="Calibri"/>
                <a:ea typeface="Calibri"/>
                <a:cs typeface="Calibri"/>
                <a:sym typeface="Calibri"/>
              </a:rPr>
              <a:t>vam</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pomogne</a:t>
            </a:r>
            <a:r>
              <a:rPr lang="en-US" sz="2800" dirty="0">
                <a:solidFill>
                  <a:srgbClr val="1B1B1F"/>
                </a:solidFill>
                <a:latin typeface="Calibri"/>
                <a:ea typeface="Calibri"/>
                <a:cs typeface="Calibri"/>
                <a:sym typeface="Calibri"/>
              </a:rPr>
              <a:t> da </a:t>
            </a:r>
            <a:r>
              <a:rPr lang="en-US" sz="2800" dirty="0" err="1">
                <a:solidFill>
                  <a:srgbClr val="1B1B1F"/>
                </a:solidFill>
                <a:latin typeface="Calibri"/>
                <a:ea typeface="Calibri"/>
                <a:cs typeface="Calibri"/>
                <a:sym typeface="Calibri"/>
              </a:rPr>
              <a:t>smanjite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finansijske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rizike</a:t>
            </a:r>
            <a:r>
              <a:rPr lang="en-US" sz="2800" dirty="0">
                <a:solidFill>
                  <a:srgbClr val="1B1B1F"/>
                </a:solidFill>
                <a:latin typeface="Calibri"/>
                <a:ea typeface="Calibri"/>
                <a:cs typeface="Calibri"/>
                <a:sym typeface="Calibri"/>
              </a:rPr>
              <a:t> koji </a:t>
            </a:r>
            <a:r>
              <a:rPr lang="en-US" sz="2800" dirty="0" err="1">
                <a:solidFill>
                  <a:srgbClr val="1B1B1F"/>
                </a:solidFill>
                <a:latin typeface="Calibri"/>
                <a:ea typeface="Calibri"/>
                <a:cs typeface="Calibri"/>
                <a:sym typeface="Calibri"/>
              </a:rPr>
              <a:t>mogu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biti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uzrokovani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neočekivanim</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troškovima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Štiti</a:t>
            </a:r>
            <a:r>
              <a:rPr lang="en-US" sz="2800" dirty="0">
                <a:solidFill>
                  <a:srgbClr val="1B1B1F"/>
                </a:solidFill>
                <a:latin typeface="Calibri"/>
                <a:ea typeface="Calibri"/>
                <a:cs typeface="Calibri"/>
                <a:sym typeface="Calibri"/>
              </a:rPr>
              <a:t> vas </a:t>
            </a:r>
            <a:r>
              <a:rPr lang="en-US" sz="2800" dirty="0" err="1">
                <a:solidFill>
                  <a:srgbClr val="1B1B1F"/>
                </a:solidFill>
                <a:latin typeface="Calibri"/>
                <a:ea typeface="Calibri"/>
                <a:cs typeface="Calibri"/>
                <a:sym typeface="Calibri"/>
              </a:rPr>
              <a:t>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dugoročne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finansijske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ciljeve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vaše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porodice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dajući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vam</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rezervni</a:t>
            </a:r>
            <a:r>
              <a:rPr lang="en-US" sz="2800" dirty="0">
                <a:solidFill>
                  <a:srgbClr val="1B1B1F"/>
                </a:solidFill>
                <a:latin typeface="Calibri"/>
                <a:ea typeface="Calibri"/>
                <a:cs typeface="Calibri"/>
                <a:sym typeface="Calibri"/>
              </a:rPr>
              <a:t> plan koji </a:t>
            </a:r>
            <a:r>
              <a:rPr lang="en-US" sz="2800" dirty="0" err="1">
                <a:solidFill>
                  <a:srgbClr val="1B1B1F"/>
                </a:solidFill>
                <a:latin typeface="Calibri"/>
                <a:ea typeface="Calibri"/>
                <a:cs typeface="Calibri"/>
                <a:sym typeface="Calibri"/>
              </a:rPr>
              <a:t>neće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poremetiti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vaš</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ukupni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finansijski</a:t>
            </a:r>
            <a:r>
              <a:rPr lang="en-US" sz="2800" dirty="0">
                <a:solidFill>
                  <a:srgbClr val="1B1B1F"/>
                </a:solidFill>
                <a:latin typeface="Calibri"/>
                <a:ea typeface="Calibri"/>
                <a:cs typeface="Calibri"/>
                <a:sym typeface="Calibri"/>
              </a:rPr>
              <a:t> plan.</a:t>
            </a:r>
            <a:endParaRPr sz="2800" b="1" dirty="0">
              <a:solidFill>
                <a:srgbClr val="FD4FB4"/>
              </a:solidFill>
              <a:latin typeface="Calibri"/>
              <a:ea typeface="Calibri"/>
              <a:cs typeface="Calibri"/>
              <a:sym typeface="Calibri"/>
            </a:endParaRPr>
          </a:p>
        </p:txBody>
      </p:sp>
      <p:sp>
        <p:nvSpPr>
          <p:cNvPr id="216" name="Google Shape;216;p12"/>
          <p:cNvSpPr/>
          <p:nvPr/>
        </p:nvSpPr>
        <p:spPr>
          <a:xfrm>
            <a:off x="1524000" y="6223218"/>
            <a:ext cx="16078200"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r-Latn-RS" sz="2800" b="1" dirty="0">
                <a:solidFill>
                  <a:srgbClr val="1B1B1F"/>
                </a:solidFill>
                <a:latin typeface="Calibri"/>
                <a:ea typeface="Calibri"/>
                <a:cs typeface="Calibri"/>
                <a:sym typeface="Calibri"/>
              </a:rPr>
              <a:t>O</a:t>
            </a:r>
            <a:r>
              <a:rPr lang="en-US" sz="2800" b="1" dirty="0" err="1">
                <a:solidFill>
                  <a:srgbClr val="1B1B1F"/>
                </a:solidFill>
                <a:latin typeface="Calibri"/>
                <a:ea typeface="Calibri"/>
                <a:cs typeface="Calibri"/>
                <a:sym typeface="Calibri"/>
              </a:rPr>
              <a:t>rganiz</a:t>
            </a:r>
            <a:r>
              <a:rPr lang="sr-Latn-RS" sz="2800" b="1" dirty="0">
                <a:solidFill>
                  <a:srgbClr val="1B1B1F"/>
                </a:solidFill>
                <a:latin typeface="Calibri"/>
                <a:ea typeface="Calibri"/>
                <a:cs typeface="Calibri"/>
                <a:sym typeface="Calibri"/>
              </a:rPr>
              <a:t>ovanje </a:t>
            </a:r>
            <a:r>
              <a:rPr lang="en-US" sz="2800" b="1" dirty="0" err="1">
                <a:solidFill>
                  <a:srgbClr val="1B1B1F"/>
                </a:solidFill>
                <a:latin typeface="Calibri"/>
                <a:ea typeface="Calibri"/>
                <a:cs typeface="Calibri"/>
                <a:sym typeface="Calibri"/>
              </a:rPr>
              <a:t>finansijsk</a:t>
            </a:r>
            <a:r>
              <a:rPr lang="sr-Latn-RS" sz="2800" b="1" dirty="0">
                <a:solidFill>
                  <a:srgbClr val="1B1B1F"/>
                </a:solidFill>
                <a:latin typeface="Calibri"/>
                <a:ea typeface="Calibri"/>
                <a:cs typeface="Calibri"/>
                <a:sym typeface="Calibri"/>
              </a:rPr>
              <a:t>og</a:t>
            </a:r>
            <a:r>
              <a:rPr lang="en-US" sz="2800" b="1" dirty="0">
                <a:solidFill>
                  <a:srgbClr val="1B1B1F"/>
                </a:solidFill>
                <a:latin typeface="Calibri"/>
                <a:ea typeface="Calibri"/>
                <a:cs typeface="Calibri"/>
                <a:sym typeface="Calibri"/>
              </a:rPr>
              <a:t> plan</a:t>
            </a:r>
            <a:r>
              <a:rPr lang="sr-Latn-RS" sz="2800" b="1" dirty="0">
                <a:solidFill>
                  <a:srgbClr val="1B1B1F"/>
                </a:solidFill>
                <a:latin typeface="Calibri"/>
                <a:ea typeface="Calibri"/>
                <a:cs typeface="Calibri"/>
                <a:sym typeface="Calibri"/>
              </a:rPr>
              <a:t>a može biti od pomoći</a:t>
            </a:r>
          </a:p>
          <a:p>
            <a:pPr marL="0" marR="0" lvl="0" indent="0" algn="just" rtl="0">
              <a:spcBef>
                <a:spcPts val="0"/>
              </a:spcBef>
              <a:spcAft>
                <a:spcPts val="0"/>
              </a:spcAft>
              <a:buNone/>
            </a:pPr>
            <a:r>
              <a:rPr lang="en-US" sz="2800" dirty="0">
                <a:solidFill>
                  <a:srgbClr val="1B1B1F"/>
                </a:solidFill>
                <a:latin typeface="Calibri"/>
                <a:ea typeface="Calibri"/>
                <a:cs typeface="Calibri"/>
                <a:sym typeface="Calibri"/>
              </a:rPr>
              <a:t>Plan </a:t>
            </a:r>
            <a:r>
              <a:rPr lang="en-US" sz="2800" dirty="0" err="1">
                <a:solidFill>
                  <a:srgbClr val="1B1B1F"/>
                </a:solidFill>
                <a:latin typeface="Calibri"/>
                <a:ea typeface="Calibri"/>
                <a:cs typeface="Calibri"/>
                <a:sym typeface="Calibri"/>
              </a:rPr>
              <a:t>sigurnosne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mreže</a:t>
            </a:r>
            <a:r>
              <a:rPr lang="en-US" sz="2800" dirty="0">
                <a:solidFill>
                  <a:srgbClr val="1B1B1F"/>
                </a:solidFill>
                <a:latin typeface="Calibri"/>
                <a:ea typeface="Calibri"/>
                <a:cs typeface="Calibri"/>
                <a:sym typeface="Calibri"/>
              </a:rPr>
              <a:t> je deo </a:t>
            </a:r>
            <a:r>
              <a:rPr lang="en-US" sz="2800" dirty="0" err="1">
                <a:solidFill>
                  <a:srgbClr val="1B1B1F"/>
                </a:solidFill>
                <a:latin typeface="Calibri"/>
                <a:ea typeface="Calibri"/>
                <a:cs typeface="Calibri"/>
                <a:sym typeface="Calibri"/>
              </a:rPr>
              <a:t>vašeg</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finansijskog</a:t>
            </a:r>
            <a:r>
              <a:rPr lang="en-US" sz="2800" dirty="0">
                <a:solidFill>
                  <a:srgbClr val="1B1B1F"/>
                </a:solidFill>
                <a:latin typeface="Calibri"/>
                <a:ea typeface="Calibri"/>
                <a:cs typeface="Calibri"/>
                <a:sym typeface="Calibri"/>
              </a:rPr>
              <a:t> plana. </a:t>
            </a:r>
            <a:r>
              <a:rPr lang="en-US" sz="2800" dirty="0" err="1">
                <a:solidFill>
                  <a:srgbClr val="1B1B1F"/>
                </a:solidFill>
                <a:latin typeface="Calibri"/>
                <a:ea typeface="Calibri"/>
                <a:cs typeface="Calibri"/>
                <a:sym typeface="Calibri"/>
              </a:rPr>
              <a:t>Uključivanje</a:t>
            </a:r>
            <a:r>
              <a:rPr lang="en-US" sz="2800" dirty="0">
                <a:solidFill>
                  <a:srgbClr val="1B1B1F"/>
                </a:solidFill>
                <a:latin typeface="Calibri"/>
                <a:ea typeface="Calibri"/>
                <a:cs typeface="Calibri"/>
                <a:sym typeface="Calibri"/>
              </a:rPr>
              <a:t> u </a:t>
            </a:r>
            <a:r>
              <a:rPr lang="en-US" sz="2800" dirty="0" err="1">
                <a:solidFill>
                  <a:srgbClr val="1B1B1F"/>
                </a:solidFill>
                <a:latin typeface="Calibri"/>
                <a:ea typeface="Calibri"/>
                <a:cs typeface="Calibri"/>
                <a:sym typeface="Calibri"/>
              </a:rPr>
              <a:t>vaš</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finansijski</a:t>
            </a:r>
            <a:r>
              <a:rPr lang="en-US" sz="2800" dirty="0">
                <a:solidFill>
                  <a:srgbClr val="1B1B1F"/>
                </a:solidFill>
                <a:latin typeface="Calibri"/>
                <a:ea typeface="Calibri"/>
                <a:cs typeface="Calibri"/>
                <a:sym typeface="Calibri"/>
              </a:rPr>
              <a:t> plan </a:t>
            </a:r>
            <a:r>
              <a:rPr lang="en-US" sz="2800" dirty="0" err="1">
                <a:solidFill>
                  <a:srgbClr val="1B1B1F"/>
                </a:solidFill>
                <a:latin typeface="Calibri"/>
                <a:ea typeface="Calibri"/>
                <a:cs typeface="Calibri"/>
                <a:sym typeface="Calibri"/>
              </a:rPr>
              <a:t>daje</a:t>
            </a:r>
            <a:r>
              <a:rPr lang="en-US" sz="2800" dirty="0">
                <a:solidFill>
                  <a:srgbClr val="1B1B1F"/>
                </a:solidFill>
                <a:latin typeface="Calibri"/>
                <a:ea typeface="Calibri"/>
                <a:cs typeface="Calibri"/>
                <a:sym typeface="Calibri"/>
              </a:rPr>
              <a:t> mu </a:t>
            </a:r>
            <a:r>
              <a:rPr lang="en-US" sz="2800" dirty="0" err="1">
                <a:solidFill>
                  <a:srgbClr val="1B1B1F"/>
                </a:solidFill>
                <a:latin typeface="Calibri"/>
                <a:ea typeface="Calibri"/>
                <a:cs typeface="Calibri"/>
                <a:sym typeface="Calibri"/>
              </a:rPr>
              <a:t>strukturu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organizaciju</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Sigurnosna</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mreža</a:t>
            </a:r>
            <a:r>
              <a:rPr lang="en-US" sz="2800" dirty="0">
                <a:solidFill>
                  <a:srgbClr val="1B1B1F"/>
                </a:solidFill>
                <a:latin typeface="Calibri"/>
                <a:ea typeface="Calibri"/>
                <a:cs typeface="Calibri"/>
                <a:sym typeface="Calibri"/>
              </a:rPr>
              <a:t> se </a:t>
            </a:r>
            <a:r>
              <a:rPr lang="en-US" sz="2800" dirty="0" err="1">
                <a:solidFill>
                  <a:srgbClr val="1B1B1F"/>
                </a:solidFill>
                <a:latin typeface="Calibri"/>
                <a:ea typeface="Calibri"/>
                <a:cs typeface="Calibri"/>
                <a:sym typeface="Calibri"/>
              </a:rPr>
              <a:t>može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klasifikovati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kao</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jedna</a:t>
            </a:r>
            <a:r>
              <a:rPr lang="en-US" sz="2800" dirty="0">
                <a:solidFill>
                  <a:srgbClr val="1B1B1F"/>
                </a:solidFill>
                <a:latin typeface="Calibri"/>
                <a:ea typeface="Calibri"/>
                <a:cs typeface="Calibri"/>
                <a:sym typeface="Calibri"/>
              </a:rPr>
              <a:t> od </a:t>
            </a:r>
            <a:r>
              <a:rPr lang="en-US" sz="2800" dirty="0" err="1">
                <a:solidFill>
                  <a:srgbClr val="1B1B1F"/>
                </a:solidFill>
                <a:latin typeface="Calibri"/>
                <a:ea typeface="Calibri"/>
                <a:cs typeface="Calibri"/>
                <a:sym typeface="Calibri"/>
              </a:rPr>
              <a:t>strategija</a:t>
            </a:r>
            <a:r>
              <a:rPr lang="en-US" sz="2800" dirty="0">
                <a:solidFill>
                  <a:srgbClr val="1B1B1F"/>
                </a:solidFill>
                <a:latin typeface="Calibri"/>
                <a:ea typeface="Calibri"/>
                <a:cs typeface="Calibri"/>
                <a:sym typeface="Calibri"/>
              </a:rPr>
              <a:t> za </a:t>
            </a:r>
            <a:r>
              <a:rPr lang="en-US" sz="2800" dirty="0" err="1">
                <a:solidFill>
                  <a:srgbClr val="1B1B1F"/>
                </a:solidFill>
                <a:latin typeface="Calibri"/>
                <a:ea typeface="Calibri"/>
                <a:cs typeface="Calibri"/>
                <a:sym typeface="Calibri"/>
              </a:rPr>
              <a:t>postizanje</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vaših</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srednjoročnih</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i</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dugoročnih</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finansijskih</a:t>
            </a:r>
            <a:r>
              <a:rPr lang="en-US" sz="2800" dirty="0">
                <a:solidFill>
                  <a:srgbClr val="1B1B1F"/>
                </a:solidFill>
                <a:latin typeface="Calibri"/>
                <a:ea typeface="Calibri"/>
                <a:cs typeface="Calibri"/>
                <a:sym typeface="Calibri"/>
              </a:rPr>
              <a:t> </a:t>
            </a:r>
            <a:r>
              <a:rPr lang="en-US" sz="2800" dirty="0" err="1">
                <a:solidFill>
                  <a:srgbClr val="1B1B1F"/>
                </a:solidFill>
                <a:latin typeface="Calibri"/>
                <a:ea typeface="Calibri"/>
                <a:cs typeface="Calibri"/>
                <a:sym typeface="Calibri"/>
              </a:rPr>
              <a:t>ciljeva</a:t>
            </a:r>
            <a:r>
              <a:rPr lang="en-US" sz="2800" dirty="0">
                <a:solidFill>
                  <a:srgbClr val="1B1B1F"/>
                </a:solidFill>
                <a:latin typeface="Calibri"/>
                <a:ea typeface="Calibri"/>
                <a:cs typeface="Calibri"/>
                <a:sym typeface="Calibri"/>
              </a:rPr>
              <a:t>.</a:t>
            </a:r>
            <a:endParaRPr sz="2800" dirty="0">
              <a:solidFill>
                <a:srgbClr val="FD4FB4"/>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en-US" sz="4000" b="1" dirty="0" err="1">
                <a:solidFill>
                  <a:srgbClr val="FD4FB4"/>
                </a:solidFill>
                <a:latin typeface="Calibri"/>
                <a:ea typeface="Calibri"/>
                <a:cs typeface="Calibri"/>
                <a:sym typeface="Calibri"/>
              </a:rPr>
              <a:t>Alternativno</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sredstvo</a:t>
            </a:r>
            <a:r>
              <a:rPr lang="en-US" sz="4000" b="1" dirty="0">
                <a:solidFill>
                  <a:srgbClr val="FD4FB4"/>
                </a:solidFill>
                <a:latin typeface="Calibri"/>
                <a:ea typeface="Calibri"/>
                <a:cs typeface="Calibri"/>
                <a:sym typeface="Calibri"/>
              </a:rPr>
              <a:t> za </a:t>
            </a:r>
            <a:r>
              <a:rPr lang="en-US" sz="4000" b="1" dirty="0" err="1">
                <a:solidFill>
                  <a:srgbClr val="FD4FB4"/>
                </a:solidFill>
                <a:latin typeface="Calibri"/>
                <a:ea typeface="Calibri"/>
                <a:cs typeface="Calibri"/>
                <a:sym typeface="Calibri"/>
              </a:rPr>
              <a:t>kredit</a:t>
            </a:r>
            <a:r>
              <a:rPr lang="sr-Latn-RS" sz="4000" b="1" dirty="0">
                <a:solidFill>
                  <a:srgbClr val="FD4FB4"/>
                </a:solidFill>
                <a:latin typeface="Calibri"/>
                <a:ea typeface="Calibri"/>
                <a:cs typeface="Calibri"/>
                <a:sym typeface="Calibri"/>
              </a:rPr>
              <a:t> </a:t>
            </a:r>
            <a:r>
              <a:rPr lang="en-US" sz="4000" b="1" dirty="0">
                <a:solidFill>
                  <a:srgbClr val="FD4FB4"/>
                </a:solidFill>
                <a:latin typeface="Calibri"/>
                <a:ea typeface="Calibri"/>
                <a:cs typeface="Calibri"/>
                <a:sym typeface="Calibri"/>
              </a:rPr>
              <a:t>– </a:t>
            </a:r>
            <a:r>
              <a:rPr lang="en-US" sz="3600" b="1" i="1" dirty="0">
                <a:solidFill>
                  <a:srgbClr val="FD4FB4"/>
                </a:solidFill>
                <a:latin typeface="Calibri"/>
                <a:ea typeface="Calibri"/>
                <a:cs typeface="Calibri"/>
                <a:sym typeface="Calibri"/>
              </a:rPr>
              <a:t>Crowdfunding</a:t>
            </a:r>
            <a:endParaRPr sz="3600" b="1" i="1" dirty="0">
              <a:solidFill>
                <a:srgbClr val="FD4FB4"/>
              </a:solidFill>
              <a:latin typeface="Calibri"/>
              <a:ea typeface="Calibri"/>
              <a:cs typeface="Calibri"/>
              <a:sym typeface="Calibri"/>
            </a:endParaRPr>
          </a:p>
        </p:txBody>
      </p:sp>
      <p:sp>
        <p:nvSpPr>
          <p:cNvPr id="222" name="Google Shape;222;p13"/>
          <p:cNvSpPr txBox="1"/>
          <p:nvPr/>
        </p:nvSpPr>
        <p:spPr>
          <a:xfrm>
            <a:off x="1219200" y="4398376"/>
            <a:ext cx="16230600" cy="249295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0000"/>
              </a:buClr>
              <a:buSzPts val="2600"/>
              <a:buFont typeface="Arial"/>
              <a:buChar char="•"/>
            </a:pPr>
            <a:r>
              <a:rPr lang="sr-Latn-RS" sz="2600" b="1" dirty="0">
                <a:solidFill>
                  <a:srgbClr val="000000"/>
                </a:solidFill>
                <a:latin typeface="Calibri"/>
                <a:ea typeface="Calibri"/>
                <a:cs typeface="Calibri"/>
                <a:sym typeface="Calibri"/>
              </a:rPr>
              <a:t>Investicije zasnovane na nagradi </a:t>
            </a:r>
            <a:r>
              <a:rPr lang="sr-Latn-RS" sz="2600" dirty="0">
                <a:solidFill>
                  <a:srgbClr val="000000"/>
                </a:solidFill>
                <a:latin typeface="Calibri"/>
                <a:ea typeface="Calibri"/>
                <a:cs typeface="Calibri"/>
                <a:sym typeface="Calibri"/>
              </a:rPr>
              <a:t>(investitori dobijaju finalni proizvod umesto otplate)</a:t>
            </a:r>
          </a:p>
          <a:p>
            <a:pPr marR="0" lvl="0" algn="just" rtl="0">
              <a:spcBef>
                <a:spcPts val="0"/>
              </a:spcBef>
              <a:spcAft>
                <a:spcPts val="0"/>
              </a:spcAft>
              <a:buClr>
                <a:srgbClr val="000000"/>
              </a:buClr>
              <a:buSzPts val="2600"/>
            </a:pPr>
            <a:endParaRPr lang="sr-Latn-RS" sz="2600" dirty="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sr-Latn-RS" sz="2600" dirty="0">
                <a:solidFill>
                  <a:srgbClr val="000000"/>
                </a:solidFill>
                <a:latin typeface="Calibri"/>
                <a:ea typeface="Calibri"/>
                <a:cs typeface="Calibri"/>
                <a:sym typeface="Calibri"/>
              </a:rPr>
              <a:t>Pogodno za </a:t>
            </a:r>
            <a:r>
              <a:rPr lang="sr-Latn-RS" sz="2600" b="1" dirty="0">
                <a:solidFill>
                  <a:srgbClr val="000000"/>
                </a:solidFill>
                <a:latin typeface="Calibri"/>
                <a:ea typeface="Calibri"/>
                <a:cs typeface="Calibri"/>
                <a:sym typeface="Calibri"/>
              </a:rPr>
              <a:t>preduzeća zasnovana na proizvodima, </a:t>
            </a:r>
            <a:r>
              <a:rPr lang="sr-Latn-RS" sz="2600" dirty="0">
                <a:solidFill>
                  <a:srgbClr val="000000"/>
                </a:solidFill>
                <a:latin typeface="Calibri"/>
                <a:ea typeface="Calibri"/>
                <a:cs typeface="Calibri"/>
                <a:sym typeface="Calibri"/>
              </a:rPr>
              <a:t>a ne za aktivnosti zasnovane na uslugama</a:t>
            </a:r>
          </a:p>
          <a:p>
            <a:pPr marL="457200" marR="0" lvl="0" indent="-457200" algn="just" rtl="0">
              <a:spcBef>
                <a:spcPts val="0"/>
              </a:spcBef>
              <a:spcAft>
                <a:spcPts val="0"/>
              </a:spcAft>
              <a:buClr>
                <a:srgbClr val="000000"/>
              </a:buClr>
              <a:buSzPts val="2600"/>
              <a:buFont typeface="Arial"/>
              <a:buChar char="•"/>
            </a:pPr>
            <a:endParaRPr lang="sr-Latn-RS" sz="2600" dirty="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sr-Latn-RS" sz="2600" dirty="0">
                <a:solidFill>
                  <a:srgbClr val="000000"/>
                </a:solidFill>
                <a:latin typeface="Calibri"/>
                <a:ea typeface="Calibri"/>
                <a:cs typeface="Calibri"/>
                <a:sym typeface="Calibri"/>
              </a:rPr>
              <a:t>Potrebne su </a:t>
            </a:r>
            <a:r>
              <a:rPr lang="sr-Latn-RS" sz="2600" b="1" dirty="0">
                <a:solidFill>
                  <a:srgbClr val="000000"/>
                </a:solidFill>
                <a:latin typeface="Calibri"/>
                <a:ea typeface="Calibri"/>
                <a:cs typeface="Calibri"/>
                <a:sym typeface="Calibri"/>
              </a:rPr>
              <a:t>dobre komunikacijske i marketinške veštine</a:t>
            </a:r>
          </a:p>
          <a:p>
            <a:pPr marL="457200" marR="0" lvl="0" indent="-292100" algn="just" rtl="0">
              <a:spcBef>
                <a:spcPts val="0"/>
              </a:spcBef>
              <a:spcAft>
                <a:spcPts val="0"/>
              </a:spcAft>
              <a:buClr>
                <a:schemeClr val="dk1"/>
              </a:buClr>
              <a:buSzPts val="2600"/>
              <a:buFont typeface="Arial"/>
              <a:buNone/>
            </a:pPr>
            <a:endParaRPr sz="2600" dirty="0">
              <a:solidFill>
                <a:srgbClr val="000000"/>
              </a:solidFill>
              <a:latin typeface="Calibri"/>
              <a:ea typeface="Calibri"/>
              <a:cs typeface="Calibri"/>
              <a:sym typeface="Calibri"/>
            </a:endParaRPr>
          </a:p>
        </p:txBody>
      </p:sp>
      <p:sp>
        <p:nvSpPr>
          <p:cNvPr id="223" name="Google Shape;223;p13"/>
          <p:cNvSpPr/>
          <p:nvPr/>
        </p:nvSpPr>
        <p:spPr>
          <a:xfrm>
            <a:off x="609600" y="1790700"/>
            <a:ext cx="14173200" cy="13388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Među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najpopularnijim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alternativnim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načinima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kreditiranja</a:t>
            </a:r>
            <a:r>
              <a:rPr lang="en-US" sz="2600" dirty="0">
                <a:solidFill>
                  <a:srgbClr val="000000"/>
                </a:solidFill>
                <a:latin typeface="Calibri"/>
                <a:ea typeface="Calibri"/>
                <a:cs typeface="Calibri"/>
                <a:sym typeface="Calibri"/>
              </a:rPr>
              <a:t> je </a:t>
            </a:r>
            <a:r>
              <a:rPr lang="en-US" sz="2600" dirty="0" err="1">
                <a:solidFill>
                  <a:srgbClr val="000000"/>
                </a:solidFill>
                <a:latin typeface="Calibri"/>
                <a:ea typeface="Calibri"/>
                <a:cs typeface="Calibri"/>
                <a:sym typeface="Calibri"/>
              </a:rPr>
              <a:t>cro</a:t>
            </a:r>
            <a:r>
              <a:rPr lang="sr-Latn-RS" sz="2600" dirty="0">
                <a:solidFill>
                  <a:srgbClr val="000000"/>
                </a:solidFill>
                <a:latin typeface="Calibri"/>
                <a:ea typeface="Calibri"/>
                <a:cs typeface="Calibri"/>
                <a:sym typeface="Calibri"/>
              </a:rPr>
              <a:t>w</a:t>
            </a:r>
            <a:r>
              <a:rPr lang="en-US" sz="2600" dirty="0" err="1">
                <a:solidFill>
                  <a:srgbClr val="000000"/>
                </a:solidFill>
                <a:latin typeface="Calibri"/>
                <a:ea typeface="Calibri"/>
                <a:cs typeface="Calibri"/>
                <a:sym typeface="Calibri"/>
              </a:rPr>
              <a:t>dfunding</a:t>
            </a:r>
            <a:r>
              <a:rPr lang="en-US" sz="2600" dirty="0">
                <a:solidFill>
                  <a:srgbClr val="000000"/>
                </a:solidFill>
                <a:latin typeface="Calibri"/>
                <a:ea typeface="Calibri"/>
                <a:cs typeface="Calibri"/>
                <a:sym typeface="Calibri"/>
              </a:rPr>
              <a:t>, koji </a:t>
            </a:r>
            <a:r>
              <a:rPr lang="en-US" sz="2600" dirty="0" err="1">
                <a:solidFill>
                  <a:srgbClr val="000000"/>
                </a:solidFill>
                <a:latin typeface="Calibri"/>
                <a:ea typeface="Calibri"/>
                <a:cs typeface="Calibri"/>
                <a:sym typeface="Calibri"/>
              </a:rPr>
              <a:t>uključuje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inicijative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zasnovane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internetu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koje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imaju</a:t>
            </a:r>
            <a:r>
              <a:rPr lang="en-US" sz="2600" dirty="0">
                <a:solidFill>
                  <a:srgbClr val="000000"/>
                </a:solidFill>
                <a:latin typeface="Calibri"/>
                <a:ea typeface="Calibri"/>
                <a:cs typeface="Calibri"/>
                <a:sym typeface="Calibri"/>
              </a:rPr>
              <a:t> za </a:t>
            </a:r>
            <a:r>
              <a:rPr lang="en-US" sz="2600" dirty="0" err="1">
                <a:solidFill>
                  <a:srgbClr val="000000"/>
                </a:solidFill>
                <a:latin typeface="Calibri"/>
                <a:ea typeface="Calibri"/>
                <a:cs typeface="Calibri"/>
                <a:sym typeface="Calibri"/>
              </a:rPr>
              <a:t>cilj</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finansiranje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projekta</a:t>
            </a:r>
            <a:r>
              <a:rPr lang="en-US" sz="2600" dirty="0">
                <a:solidFill>
                  <a:srgbClr val="000000"/>
                </a:solidFill>
                <a:latin typeface="Calibri"/>
                <a:ea typeface="Calibri"/>
                <a:cs typeface="Calibri"/>
                <a:sym typeface="Calibri"/>
              </a:rPr>
              <a:t>/</a:t>
            </a:r>
            <a:r>
              <a:rPr lang="en-US" sz="2600" dirty="0" err="1">
                <a:solidFill>
                  <a:srgbClr val="000000"/>
                </a:solidFill>
                <a:latin typeface="Calibri"/>
                <a:ea typeface="Calibri"/>
                <a:cs typeface="Calibri"/>
                <a:sym typeface="Calibri"/>
              </a:rPr>
              <a:t>poslovne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ideje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prikupljanjem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malih</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iznosa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novca</a:t>
            </a:r>
            <a:r>
              <a:rPr lang="en-US" sz="2600" dirty="0">
                <a:solidFill>
                  <a:srgbClr val="000000"/>
                </a:solidFill>
                <a:latin typeface="Calibri"/>
                <a:ea typeface="Calibri"/>
                <a:cs typeface="Calibri"/>
                <a:sym typeface="Calibri"/>
              </a:rPr>
              <a:t> od </a:t>
            </a:r>
            <a:r>
              <a:rPr lang="en-US" sz="2600" dirty="0" err="1">
                <a:solidFill>
                  <a:srgbClr val="000000"/>
                </a:solidFill>
                <a:latin typeface="Calibri"/>
                <a:ea typeface="Calibri"/>
                <a:cs typeface="Calibri"/>
                <a:sym typeface="Calibri"/>
              </a:rPr>
              <a:t>velikog</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broja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ljudi</a:t>
            </a:r>
            <a:r>
              <a:rPr lang="en-US" sz="2600" dirty="0">
                <a:solidFill>
                  <a:srgbClr val="000000"/>
                </a:solidFill>
                <a:latin typeface="Calibri"/>
                <a:ea typeface="Calibri"/>
                <a:cs typeface="Calibri"/>
                <a:sym typeface="Calibri"/>
              </a:rPr>
              <a:t>.</a:t>
            </a:r>
            <a:endParaRPr dirty="0"/>
          </a:p>
        </p:txBody>
      </p:sp>
      <p:graphicFrame>
        <p:nvGraphicFramePr>
          <p:cNvPr id="224" name="Google Shape;224;p13"/>
          <p:cNvGraphicFramePr/>
          <p:nvPr>
            <p:extLst>
              <p:ext uri="{D42A27DB-BD31-4B8C-83A1-F6EECF244321}">
                <p14:modId xmlns:p14="http://schemas.microsoft.com/office/powerpoint/2010/main" val="1860056977"/>
              </p:ext>
            </p:extLst>
          </p:nvPr>
        </p:nvGraphicFramePr>
        <p:xfrm>
          <a:off x="9525000" y="6210299"/>
          <a:ext cx="8763000" cy="2698345"/>
        </p:xfrm>
        <a:graphic>
          <a:graphicData uri="http://schemas.openxmlformats.org/drawingml/2006/table">
            <a:tbl>
              <a:tblPr firstRow="1" bandRow="1">
                <a:noFill/>
                <a:tableStyleId>{1FF5C7AF-9B0F-4E0D-9C11-2F6CE36D9D76}</a:tableStyleId>
              </a:tblPr>
              <a:tblGrid>
                <a:gridCol w="4081400">
                  <a:extLst>
                    <a:ext uri="{9D8B030D-6E8A-4147-A177-3AD203B41FA5}">
                      <a16:colId xmlns:a16="http://schemas.microsoft.com/office/drawing/2014/main" val="20000"/>
                    </a:ext>
                  </a:extLst>
                </a:gridCol>
                <a:gridCol w="4681600">
                  <a:extLst>
                    <a:ext uri="{9D8B030D-6E8A-4147-A177-3AD203B41FA5}">
                      <a16:colId xmlns:a16="http://schemas.microsoft.com/office/drawing/2014/main" val="20001"/>
                    </a:ext>
                  </a:extLst>
                </a:gridCol>
              </a:tblGrid>
              <a:tr h="307250">
                <a:tc>
                  <a:txBody>
                    <a:bodyPr/>
                    <a:lstStyle/>
                    <a:p>
                      <a:pPr marL="0" marR="0" lvl="0" indent="0" algn="ctr" rtl="0">
                        <a:spcBef>
                          <a:spcPts val="0"/>
                        </a:spcBef>
                        <a:spcAft>
                          <a:spcPts val="0"/>
                        </a:spcAft>
                        <a:buNone/>
                      </a:pPr>
                      <a:endParaRPr sz="1800" u="none" strike="noStrike" cap="none"/>
                    </a:p>
                  </a:txBody>
                  <a:tcPr marL="91450" marR="91450" marT="45725" marB="45725">
                    <a:lnL w="12700" cap="flat" cmpd="sng">
                      <a:solidFill>
                        <a:srgbClr val="AC7BDC"/>
                      </a:solidFill>
                      <a:prstDash val="solid"/>
                      <a:round/>
                      <a:headEnd type="none" w="sm" len="sm"/>
                      <a:tailEnd type="none" w="sm" len="sm"/>
                    </a:lnL>
                    <a:lnT w="12700" cap="flat" cmpd="sng">
                      <a:solidFill>
                        <a:srgbClr val="AC7BDC"/>
                      </a:solidFill>
                      <a:prstDash val="solid"/>
                      <a:round/>
                      <a:headEnd type="none" w="sm" len="sm"/>
                      <a:tailEnd type="none" w="sm" len="sm"/>
                    </a:lnT>
                    <a:solidFill>
                      <a:srgbClr val="AC7BDC"/>
                    </a:solidFill>
                  </a:tcPr>
                </a:tc>
                <a:tc>
                  <a:txBody>
                    <a:bodyPr/>
                    <a:lstStyle/>
                    <a:p>
                      <a:pPr marL="0" marR="0" lvl="0" indent="0" algn="ctr" rtl="0">
                        <a:spcBef>
                          <a:spcPts val="0"/>
                        </a:spcBef>
                        <a:spcAft>
                          <a:spcPts val="0"/>
                        </a:spcAft>
                        <a:buNone/>
                      </a:pPr>
                      <a:endParaRPr sz="1800" u="none" strike="noStrike" cap="none"/>
                    </a:p>
                  </a:txBody>
                  <a:tcPr marL="91450" marR="91450" marT="45725" marB="45725">
                    <a:lnT w="12700" cap="flat" cmpd="sng">
                      <a:solidFill>
                        <a:srgbClr val="AC7BDC"/>
                      </a:solidFill>
                      <a:prstDash val="solid"/>
                      <a:round/>
                      <a:headEnd type="none" w="sm" len="sm"/>
                      <a:tailEnd type="none" w="sm" len="sm"/>
                    </a:lnT>
                    <a:solidFill>
                      <a:srgbClr val="AC7BDC"/>
                    </a:solidFill>
                  </a:tcPr>
                </a:tc>
                <a:extLst>
                  <a:ext uri="{0D108BD9-81ED-4DB2-BD59-A6C34878D82A}">
                    <a16:rowId xmlns:a16="http://schemas.microsoft.com/office/drawing/2014/main" val="10000"/>
                  </a:ext>
                </a:extLst>
              </a:tr>
              <a:tr h="2332575">
                <a:tc>
                  <a:txBody>
                    <a:bodyPr/>
                    <a:lstStyle/>
                    <a:p>
                      <a:pPr marL="342900" marR="0" lvl="0" indent="-215900" algn="l" rtl="0">
                        <a:spcBef>
                          <a:spcPts val="0"/>
                        </a:spcBef>
                        <a:spcAft>
                          <a:spcPts val="0"/>
                        </a:spcAft>
                        <a:buSzPts val="2000"/>
                        <a:buFont typeface="Noto Sans Symbols"/>
                        <a:buNone/>
                      </a:pPr>
                      <a:endParaRPr sz="2000" b="0" i="0" u="none" strike="noStrike" cap="none" dirty="0">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sr-Latn-RS" sz="2000" b="0" i="0" u="none" strike="noStrike" cap="none" dirty="0">
                          <a:solidFill>
                            <a:srgbClr val="0C1139"/>
                          </a:solidFill>
                          <a:latin typeface="Calibri"/>
                          <a:ea typeface="Calibri"/>
                          <a:cs typeface="Calibri"/>
                          <a:sym typeface="Calibri"/>
                        </a:rPr>
                        <a:t>Mala prepreka za ulazak</a:t>
                      </a:r>
                    </a:p>
                    <a:p>
                      <a:pPr marL="0" marR="0" lvl="0" indent="0" algn="ctr" rtl="0">
                        <a:spcBef>
                          <a:spcPts val="0"/>
                        </a:spcBef>
                        <a:spcAft>
                          <a:spcPts val="0"/>
                        </a:spcAft>
                        <a:buClr>
                          <a:srgbClr val="0C1139"/>
                        </a:buClr>
                        <a:buSzPts val="2000"/>
                        <a:buFont typeface="Noto Sans Symbols"/>
                        <a:buNone/>
                      </a:pPr>
                      <a:endParaRPr lang="sr-Latn-RS" sz="2000" b="0" i="0" u="none" strike="noStrike" cap="none" dirty="0">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sr-Latn-RS" sz="2000" b="0" i="0" u="none" strike="noStrike" cap="none" dirty="0">
                          <a:solidFill>
                            <a:srgbClr val="0C1139"/>
                          </a:solidFill>
                          <a:latin typeface="Calibri"/>
                          <a:ea typeface="Calibri"/>
                          <a:cs typeface="Calibri"/>
                          <a:sym typeface="Calibri"/>
                        </a:rPr>
                        <a:t>Sticanje kupaca tokom crowdfundinga</a:t>
                      </a:r>
                    </a:p>
                    <a:p>
                      <a:pPr marL="0" marR="0" lvl="0" indent="0" algn="ctr" rtl="0">
                        <a:spcBef>
                          <a:spcPts val="0"/>
                        </a:spcBef>
                        <a:spcAft>
                          <a:spcPts val="0"/>
                        </a:spcAft>
                        <a:buClr>
                          <a:srgbClr val="0C1139"/>
                        </a:buClr>
                        <a:buSzPts val="2000"/>
                        <a:buFont typeface="Noto Sans Symbols"/>
                        <a:buNone/>
                      </a:pPr>
                      <a:endParaRPr lang="sr-Latn-RS" sz="2000" b="0" i="0" u="none" strike="noStrike" cap="none" dirty="0">
                        <a:solidFill>
                          <a:srgbClr val="0C1139"/>
                        </a:solidFill>
                        <a:latin typeface="Calibri"/>
                        <a:ea typeface="Calibri"/>
                        <a:cs typeface="Calibri"/>
                        <a:sym typeface="Calibri"/>
                      </a:endParaRPr>
                    </a:p>
                    <a:p>
                      <a:pPr marL="0" marR="0" lvl="0" indent="0" algn="ctr" rtl="0">
                        <a:spcBef>
                          <a:spcPts val="0"/>
                        </a:spcBef>
                        <a:spcAft>
                          <a:spcPts val="0"/>
                        </a:spcAft>
                        <a:buClr>
                          <a:srgbClr val="0C1139"/>
                        </a:buClr>
                        <a:buSzPts val="2000"/>
                        <a:buFont typeface="Noto Sans Symbols"/>
                        <a:buNone/>
                      </a:pPr>
                      <a:r>
                        <a:rPr lang="sr-Latn-RS" sz="2000" b="0" i="0" u="none" strike="noStrike" cap="none" dirty="0">
                          <a:solidFill>
                            <a:srgbClr val="0C1139"/>
                          </a:solidFill>
                          <a:latin typeface="Calibri"/>
                          <a:ea typeface="Calibri"/>
                          <a:cs typeface="Calibri"/>
                          <a:sym typeface="Calibri"/>
                        </a:rPr>
                        <a:t>Nema zahteva za otplatu</a:t>
                      </a:r>
                      <a:endParaRPr dirty="0"/>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tc>
                  <a:txBody>
                    <a:bodyPr/>
                    <a:lstStyle/>
                    <a:p>
                      <a:pPr marL="342900" marR="0" lvl="0" indent="-215900" algn="l" rtl="0">
                        <a:spcBef>
                          <a:spcPts val="0"/>
                        </a:spcBef>
                        <a:spcAft>
                          <a:spcPts val="0"/>
                        </a:spcAft>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sr-Latn-RS" sz="2000" b="0" i="0" u="none" strike="noStrike" cap="none" dirty="0">
                          <a:solidFill>
                            <a:schemeClr val="dk1"/>
                          </a:solidFill>
                          <a:latin typeface="Calibri"/>
                          <a:ea typeface="Calibri"/>
                          <a:cs typeface="Calibri"/>
                          <a:sym typeface="Calibri"/>
                        </a:rPr>
                        <a:t>Cena </a:t>
                      </a:r>
                      <a:r>
                        <a:rPr lang="en-US" sz="2000" b="0" i="0" u="none" strike="noStrike" cap="none" dirty="0">
                          <a:solidFill>
                            <a:schemeClr val="dk1"/>
                          </a:solidFill>
                          <a:latin typeface="Calibri"/>
                          <a:ea typeface="Calibri"/>
                          <a:cs typeface="Calibri"/>
                          <a:sym typeface="Calibri"/>
                        </a:rPr>
                        <a:t>Crowdfunding platform</a:t>
                      </a:r>
                      <a:r>
                        <a:rPr lang="sr-Latn-RS" sz="2000" b="0" i="0" u="none" strike="noStrike" cap="none" dirty="0">
                          <a:solidFill>
                            <a:schemeClr val="dk1"/>
                          </a:solidFill>
                          <a:latin typeface="Calibri"/>
                          <a:ea typeface="Calibri"/>
                          <a:cs typeface="Calibri"/>
                          <a:sym typeface="Calibri"/>
                        </a:rPr>
                        <a:t>i</a:t>
                      </a:r>
                      <a:endParaRPr dirty="0"/>
                    </a:p>
                    <a:p>
                      <a:pPr marL="0" marR="0" lvl="0" indent="0" algn="ctr" rtl="0">
                        <a:spcBef>
                          <a:spcPts val="0"/>
                        </a:spcBef>
                        <a:spcAft>
                          <a:spcPts val="0"/>
                        </a:spcAft>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pl-PL" sz="2000" b="0" i="0" u="none" strike="noStrike" cap="none" dirty="0">
                          <a:solidFill>
                            <a:schemeClr val="dk1"/>
                          </a:solidFill>
                          <a:latin typeface="Calibri"/>
                          <a:ea typeface="Calibri"/>
                          <a:cs typeface="Calibri"/>
                          <a:sym typeface="Calibri"/>
                        </a:rPr>
                        <a:t>Veliki napor da se organizuje uspešna kampanja</a:t>
                      </a:r>
                    </a:p>
                    <a:p>
                      <a:pPr marL="0" marR="0" lvl="0" indent="0" algn="ctr" rtl="0">
                        <a:spcBef>
                          <a:spcPts val="0"/>
                        </a:spcBef>
                        <a:spcAft>
                          <a:spcPts val="0"/>
                        </a:spcAft>
                        <a:buClr>
                          <a:schemeClr val="dk1"/>
                        </a:buClr>
                        <a:buSzPts val="2000"/>
                        <a:buFont typeface="Noto Sans Symbols"/>
                        <a:buNone/>
                      </a:pPr>
                      <a:endParaRPr lang="pl-PL" sz="2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Noto Sans Symbols"/>
                        <a:buNone/>
                      </a:pPr>
                      <a:r>
                        <a:rPr lang="pl-PL" sz="2000" b="0" i="0" u="none" strike="noStrike" cap="none" dirty="0">
                          <a:solidFill>
                            <a:schemeClr val="dk1"/>
                          </a:solidFill>
                          <a:latin typeface="Calibri"/>
                          <a:ea typeface="Calibri"/>
                          <a:cs typeface="Calibri"/>
                          <a:sym typeface="Calibri"/>
                        </a:rPr>
                        <a:t>Pogodnost samo za neke poslove</a:t>
                      </a:r>
                      <a:endParaRPr dirty="0"/>
                    </a:p>
                  </a:txBody>
                  <a:tcPr marL="91450" marR="91450" marT="45725" marB="45725">
                    <a:lnL w="12700" cap="flat" cmpd="sng">
                      <a:solidFill>
                        <a:srgbClr val="AC7BDC"/>
                      </a:solidFill>
                      <a:prstDash val="solid"/>
                      <a:round/>
                      <a:headEnd type="none" w="sm" len="sm"/>
                      <a:tailEnd type="none" w="sm" len="sm"/>
                    </a:lnL>
                    <a:lnR w="12700" cap="flat" cmpd="sng">
                      <a:solidFill>
                        <a:srgbClr val="AC7BDC"/>
                      </a:solidFill>
                      <a:prstDash val="solid"/>
                      <a:round/>
                      <a:headEnd type="none" w="sm" len="sm"/>
                      <a:tailEnd type="none" w="sm" len="sm"/>
                    </a:lnR>
                    <a:lnB w="12700" cap="flat" cmpd="sng">
                      <a:solidFill>
                        <a:srgbClr val="AC7BD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5" name="Google Shape;225;p13"/>
          <p:cNvSpPr/>
          <p:nvPr/>
        </p:nvSpPr>
        <p:spPr>
          <a:xfrm>
            <a:off x="609600" y="3317676"/>
            <a:ext cx="17221200" cy="89251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Ovaj</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mehanizam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finansiranja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karakterišu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niži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troškovi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posredovanja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manji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naglasak</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proceni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rizika</a:t>
            </a:r>
            <a:r>
              <a:rPr lang="en-US" sz="2600" dirty="0">
                <a:solidFill>
                  <a:srgbClr val="000000"/>
                </a:solidFill>
                <a:latin typeface="Calibri"/>
                <a:ea typeface="Calibri"/>
                <a:cs typeface="Calibri"/>
                <a:sym typeface="Calibri"/>
              </a:rPr>
              <a:t>.</a:t>
            </a:r>
            <a:endParaRPr lang="sr-Latn-RS" sz="26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Ostale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karakteristike</a:t>
            </a:r>
            <a:r>
              <a:rPr lang="en-US" sz="2600" dirty="0">
                <a:solidFill>
                  <a:srgbClr val="000000"/>
                </a:solidFill>
                <a:latin typeface="Calibri"/>
                <a:ea typeface="Calibri"/>
                <a:cs typeface="Calibri"/>
                <a:sym typeface="Calibri"/>
              </a:rPr>
              <a:t>:</a:t>
            </a:r>
            <a:endParaRPr dirty="0"/>
          </a:p>
        </p:txBody>
      </p:sp>
      <p:pic>
        <p:nvPicPr>
          <p:cNvPr id="226" name="Google Shape;226;p13"/>
          <p:cNvPicPr preferRelativeResize="0"/>
          <p:nvPr/>
        </p:nvPicPr>
        <p:blipFill rotWithShape="1">
          <a:blip r:embed="rId3">
            <a:alphaModFix/>
          </a:blip>
          <a:srcRect/>
          <a:stretch/>
        </p:blipFill>
        <p:spPr>
          <a:xfrm>
            <a:off x="10744200" y="6090920"/>
            <a:ext cx="1492345" cy="630102"/>
          </a:xfrm>
          <a:prstGeom prst="rect">
            <a:avLst/>
          </a:prstGeom>
          <a:noFill/>
          <a:ln>
            <a:noFill/>
          </a:ln>
        </p:spPr>
      </p:pic>
      <p:pic>
        <p:nvPicPr>
          <p:cNvPr id="227" name="Google Shape;227;p13"/>
          <p:cNvPicPr preferRelativeResize="0"/>
          <p:nvPr/>
        </p:nvPicPr>
        <p:blipFill rotWithShape="1">
          <a:blip r:embed="rId4">
            <a:alphaModFix/>
          </a:blip>
          <a:srcRect/>
          <a:stretch/>
        </p:blipFill>
        <p:spPr>
          <a:xfrm>
            <a:off x="15163800" y="6090920"/>
            <a:ext cx="1412384" cy="561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p:nvPr/>
        </p:nvSpPr>
        <p:spPr>
          <a:xfrm>
            <a:off x="609600" y="571500"/>
            <a:ext cx="149352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en-US" sz="4000" b="1" dirty="0" err="1">
                <a:solidFill>
                  <a:srgbClr val="FD4FB4"/>
                </a:solidFill>
                <a:latin typeface="Calibri"/>
                <a:ea typeface="Calibri"/>
                <a:cs typeface="Calibri"/>
                <a:sym typeface="Calibri"/>
              </a:rPr>
              <a:t>Alternativni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načini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kreditiranja</a:t>
            </a:r>
            <a:r>
              <a:rPr lang="en-US" sz="4000" b="1" dirty="0">
                <a:solidFill>
                  <a:srgbClr val="FD4FB4"/>
                </a:solidFill>
                <a:latin typeface="Calibri"/>
                <a:ea typeface="Calibri"/>
                <a:cs typeface="Calibri"/>
                <a:sym typeface="Calibri"/>
              </a:rPr>
              <a:t> – </a:t>
            </a:r>
            <a:r>
              <a:rPr lang="en-US" sz="4000" b="1" dirty="0" err="1">
                <a:solidFill>
                  <a:srgbClr val="FD4FB4"/>
                </a:solidFill>
                <a:latin typeface="Calibri"/>
                <a:ea typeface="Calibri"/>
                <a:cs typeface="Calibri"/>
                <a:sym typeface="Calibri"/>
              </a:rPr>
              <a:t>Kako</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započeti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cro</a:t>
            </a:r>
            <a:r>
              <a:rPr lang="sr-Latn-RS" sz="4000" b="1" dirty="0">
                <a:solidFill>
                  <a:srgbClr val="FD4FB4"/>
                </a:solidFill>
                <a:latin typeface="Calibri"/>
                <a:ea typeface="Calibri"/>
                <a:cs typeface="Calibri"/>
                <a:sym typeface="Calibri"/>
              </a:rPr>
              <a:t>w</a:t>
            </a:r>
            <a:r>
              <a:rPr lang="en-US" sz="4000" b="1" dirty="0" err="1">
                <a:solidFill>
                  <a:srgbClr val="FD4FB4"/>
                </a:solidFill>
                <a:latin typeface="Calibri"/>
                <a:ea typeface="Calibri"/>
                <a:cs typeface="Calibri"/>
                <a:sym typeface="Calibri"/>
              </a:rPr>
              <a:t>dfunding</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kampanju</a:t>
            </a:r>
            <a:endParaRPr sz="3600" b="1" i="1" dirty="0">
              <a:solidFill>
                <a:srgbClr val="FD4FB4"/>
              </a:solidFill>
              <a:latin typeface="Calibri"/>
              <a:ea typeface="Calibri"/>
              <a:cs typeface="Calibri"/>
              <a:sym typeface="Calibri"/>
            </a:endParaRPr>
          </a:p>
        </p:txBody>
      </p:sp>
      <p:sp>
        <p:nvSpPr>
          <p:cNvPr id="233" name="Google Shape;233;p14"/>
          <p:cNvSpPr/>
          <p:nvPr/>
        </p:nvSpPr>
        <p:spPr>
          <a:xfrm>
            <a:off x="609600" y="1950789"/>
            <a:ext cx="9982200" cy="48936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dirty="0">
                <a:solidFill>
                  <a:srgbClr val="000000"/>
                </a:solidFill>
                <a:latin typeface="Calibri"/>
                <a:ea typeface="Calibri"/>
                <a:cs typeface="Calibri"/>
                <a:sym typeface="Calibri"/>
              </a:rPr>
              <a:t>Da </a:t>
            </a:r>
            <a:r>
              <a:rPr lang="en-US" sz="2600" dirty="0" err="1">
                <a:solidFill>
                  <a:srgbClr val="000000"/>
                </a:solidFill>
                <a:latin typeface="Calibri"/>
                <a:ea typeface="Calibri"/>
                <a:cs typeface="Calibri"/>
                <a:sym typeface="Calibri"/>
              </a:rPr>
              <a:t>biste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izabrali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pravu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platformu</a:t>
            </a:r>
            <a:r>
              <a:rPr lang="en-US" sz="2600" dirty="0">
                <a:solidFill>
                  <a:srgbClr val="000000"/>
                </a:solidFill>
                <a:latin typeface="Calibri"/>
                <a:ea typeface="Calibri"/>
                <a:cs typeface="Calibri"/>
                <a:sym typeface="Calibri"/>
              </a:rPr>
              <a:t> za </a:t>
            </a:r>
            <a:r>
              <a:rPr lang="en-US" sz="2600" dirty="0" err="1">
                <a:solidFill>
                  <a:srgbClr val="000000"/>
                </a:solidFill>
                <a:latin typeface="Calibri"/>
                <a:ea typeface="Calibri"/>
                <a:cs typeface="Calibri"/>
                <a:sym typeface="Calibri"/>
              </a:rPr>
              <a:t>cro</a:t>
            </a:r>
            <a:r>
              <a:rPr lang="sr-Latn-RS" sz="2600" dirty="0">
                <a:solidFill>
                  <a:srgbClr val="000000"/>
                </a:solidFill>
                <a:latin typeface="Calibri"/>
                <a:ea typeface="Calibri"/>
                <a:cs typeface="Calibri"/>
                <a:sym typeface="Calibri"/>
              </a:rPr>
              <a:t>w</a:t>
            </a:r>
            <a:r>
              <a:rPr lang="en-US" sz="2600" dirty="0" err="1">
                <a:solidFill>
                  <a:srgbClr val="000000"/>
                </a:solidFill>
                <a:latin typeface="Calibri"/>
                <a:ea typeface="Calibri"/>
                <a:cs typeface="Calibri"/>
                <a:sym typeface="Calibri"/>
              </a:rPr>
              <a:t>dfunding</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kampanju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treba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uzeti</a:t>
            </a:r>
            <a:r>
              <a:rPr lang="en-US" sz="2600" dirty="0">
                <a:solidFill>
                  <a:srgbClr val="000000"/>
                </a:solidFill>
                <a:latin typeface="Calibri"/>
                <a:ea typeface="Calibri"/>
                <a:cs typeface="Calibri"/>
                <a:sym typeface="Calibri"/>
              </a:rPr>
              <a:t> u </a:t>
            </a:r>
            <a:r>
              <a:rPr lang="en-US" sz="2600" dirty="0" err="1">
                <a:solidFill>
                  <a:srgbClr val="000000"/>
                </a:solidFill>
                <a:latin typeface="Calibri"/>
                <a:ea typeface="Calibri"/>
                <a:cs typeface="Calibri"/>
                <a:sym typeface="Calibri"/>
              </a:rPr>
              <a:t>obzir</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sledeće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faktore</a:t>
            </a:r>
            <a:r>
              <a:rPr lang="en-US" sz="2600" dirty="0">
                <a:solidFill>
                  <a:srgbClr val="000000"/>
                </a:solidFill>
                <a:latin typeface="Calibri"/>
                <a:ea typeface="Calibri"/>
                <a:cs typeface="Calibri"/>
                <a:sym typeface="Calibri"/>
              </a:rPr>
              <a:t>:</a:t>
            </a:r>
            <a:endParaRPr lang="sr-Latn-RS"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lang="sr-Latn-RS" sz="2600" dirty="0">
              <a:latin typeface="Calibri"/>
              <a:ea typeface="Calibri"/>
              <a:cs typeface="Calibri"/>
              <a:sym typeface="Calibri"/>
            </a:endParaRPr>
          </a:p>
          <a:p>
            <a:pPr marL="0" marR="0" lvl="0" indent="0" algn="just" rtl="0">
              <a:spcBef>
                <a:spcPts val="0"/>
              </a:spcBef>
              <a:spcAft>
                <a:spcPts val="0"/>
              </a:spcAft>
              <a:buNone/>
            </a:pPr>
            <a:r>
              <a:rPr lang="en-US" sz="2600" dirty="0">
                <a:solidFill>
                  <a:srgbClr val="000000"/>
                </a:solidFill>
                <a:latin typeface="Calibri"/>
                <a:ea typeface="Calibri"/>
                <a:cs typeface="Calibri"/>
                <a:sym typeface="Calibri"/>
              </a:rPr>
              <a:t>Koji je model </a:t>
            </a:r>
            <a:r>
              <a:rPr lang="en-US" sz="2600" dirty="0" err="1">
                <a:solidFill>
                  <a:srgbClr val="000000"/>
                </a:solidFill>
                <a:latin typeface="Calibri"/>
                <a:ea typeface="Calibri"/>
                <a:cs typeface="Calibri"/>
                <a:sym typeface="Calibri"/>
              </a:rPr>
              <a:t>cro</a:t>
            </a:r>
            <a:r>
              <a:rPr lang="sr-Latn-RS" sz="2600" dirty="0">
                <a:solidFill>
                  <a:srgbClr val="000000"/>
                </a:solidFill>
                <a:latin typeface="Calibri"/>
                <a:ea typeface="Calibri"/>
                <a:cs typeface="Calibri"/>
                <a:sym typeface="Calibri"/>
              </a:rPr>
              <a:t>w</a:t>
            </a:r>
            <a:r>
              <a:rPr lang="en-US" sz="2600" dirty="0" err="1">
                <a:solidFill>
                  <a:srgbClr val="000000"/>
                </a:solidFill>
                <a:latin typeface="Calibri"/>
                <a:ea typeface="Calibri"/>
                <a:cs typeface="Calibri"/>
                <a:sym typeface="Calibri"/>
              </a:rPr>
              <a:t>dfunding</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platforme</a:t>
            </a:r>
            <a:r>
              <a:rPr lang="en-US" sz="2600" dirty="0">
                <a:solidFill>
                  <a:srgbClr val="000000"/>
                </a:solidFill>
                <a:latin typeface="Calibri"/>
                <a:ea typeface="Calibri"/>
                <a:cs typeface="Calibri"/>
                <a:sym typeface="Calibri"/>
              </a:rPr>
              <a:t>?</a:t>
            </a:r>
            <a:endParaRPr lang="sr-Latn-RS" sz="26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Zasnovan</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nagradi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najprikladniji</a:t>
            </a:r>
            <a:r>
              <a:rPr lang="en-US" sz="2600" dirty="0">
                <a:solidFill>
                  <a:srgbClr val="000000"/>
                </a:solidFill>
                <a:latin typeface="Calibri"/>
                <a:ea typeface="Calibri"/>
                <a:cs typeface="Calibri"/>
                <a:sym typeface="Calibri"/>
              </a:rPr>
              <a:t> za mala </a:t>
            </a:r>
            <a:r>
              <a:rPr lang="en-US" sz="2600" dirty="0" err="1">
                <a:solidFill>
                  <a:srgbClr val="000000"/>
                </a:solidFill>
                <a:latin typeface="Calibri"/>
                <a:ea typeface="Calibri"/>
                <a:cs typeface="Calibri"/>
                <a:sym typeface="Calibri"/>
              </a:rPr>
              <a:t>preduzeća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zasnovan</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kapitalu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zasnovan</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donacijama</a:t>
            </a:r>
            <a:endParaRPr lang="sr-Latn-RS"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lang="sr-Latn-RS" sz="2600" dirty="0">
              <a:latin typeface="Calibri"/>
              <a:ea typeface="Calibri"/>
              <a:cs typeface="Calibri"/>
              <a:sym typeface="Calibri"/>
            </a:endParaRPr>
          </a:p>
          <a:p>
            <a:pPr marL="0" marR="0" lvl="0" indent="0" algn="just" rtl="0">
              <a:spcBef>
                <a:spcPts val="0"/>
              </a:spcBef>
              <a:spcAft>
                <a:spcPts val="0"/>
              </a:spcAft>
              <a:buNone/>
            </a:pPr>
            <a:r>
              <a:rPr lang="en-US" sz="2600" dirty="0">
                <a:solidFill>
                  <a:srgbClr val="000000"/>
                </a:solidFill>
                <a:latin typeface="Calibri"/>
                <a:ea typeface="Calibri"/>
                <a:cs typeface="Calibri"/>
                <a:sym typeface="Calibri"/>
              </a:rPr>
              <a:t>2. </a:t>
            </a:r>
            <a:r>
              <a:rPr lang="en-US" sz="2600" dirty="0" err="1">
                <a:solidFill>
                  <a:srgbClr val="000000"/>
                </a:solidFill>
                <a:latin typeface="Calibri"/>
                <a:ea typeface="Calibri"/>
                <a:cs typeface="Calibri"/>
                <a:sym typeface="Calibri"/>
              </a:rPr>
              <a:t>Šta</a:t>
            </a:r>
            <a:r>
              <a:rPr lang="en-US" sz="2600" dirty="0">
                <a:solidFill>
                  <a:srgbClr val="000000"/>
                </a:solidFill>
                <a:latin typeface="Calibri"/>
                <a:ea typeface="Calibri"/>
                <a:cs typeface="Calibri"/>
                <a:sym typeface="Calibri"/>
              </a:rPr>
              <a:t> se </a:t>
            </a:r>
            <a:r>
              <a:rPr lang="en-US" sz="2600" dirty="0" err="1">
                <a:solidFill>
                  <a:srgbClr val="000000"/>
                </a:solidFill>
                <a:latin typeface="Calibri"/>
                <a:ea typeface="Calibri"/>
                <a:cs typeface="Calibri"/>
                <a:sym typeface="Calibri"/>
              </a:rPr>
              <a:t>dešava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ako</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cilj</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nije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dostignut</a:t>
            </a:r>
            <a:r>
              <a:rPr lang="en-US" sz="2600" dirty="0">
                <a:solidFill>
                  <a:srgbClr val="000000"/>
                </a:solidFill>
                <a:latin typeface="Calibri"/>
                <a:ea typeface="Calibri"/>
                <a:cs typeface="Calibri"/>
                <a:sym typeface="Calibri"/>
              </a:rPr>
              <a:t>?</a:t>
            </a:r>
            <a:endParaRPr lang="sr-Latn-RS" sz="26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Kampanje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Sve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ili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ništa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su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često</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uspešnije</a:t>
            </a:r>
            <a:r>
              <a:rPr lang="en-US" sz="2600" dirty="0">
                <a:solidFill>
                  <a:srgbClr val="000000"/>
                </a:solidFill>
                <a:latin typeface="Calibri"/>
                <a:ea typeface="Calibri"/>
                <a:cs typeface="Calibri"/>
                <a:sym typeface="Calibri"/>
              </a:rPr>
              <a:t> od </a:t>
            </a:r>
            <a:r>
              <a:rPr lang="en-US" sz="2600" dirty="0" err="1">
                <a:solidFill>
                  <a:srgbClr val="000000"/>
                </a:solidFill>
                <a:latin typeface="Calibri"/>
                <a:ea typeface="Calibri"/>
                <a:cs typeface="Calibri"/>
                <a:sym typeface="Calibri"/>
              </a:rPr>
              <a:t>kampanja</a:t>
            </a:r>
            <a:r>
              <a:rPr lang="en-US" sz="2600" dirty="0">
                <a:solidFill>
                  <a:srgbClr val="000000"/>
                </a:solidFill>
                <a:latin typeface="Calibri"/>
                <a:ea typeface="Calibri"/>
                <a:cs typeface="Calibri"/>
                <a:sym typeface="Calibri"/>
              </a:rPr>
              <a:t> „</a:t>
            </a:r>
            <a:r>
              <a:rPr lang="sr-Latn-RS" sz="2600" dirty="0">
                <a:solidFill>
                  <a:srgbClr val="000000"/>
                </a:solidFill>
                <a:latin typeface="Calibri"/>
                <a:ea typeface="Calibri"/>
                <a:cs typeface="Calibri"/>
                <a:sym typeface="Calibri"/>
              </a:rPr>
              <a:t>Zadržati sve</a:t>
            </a:r>
            <a:r>
              <a:rPr lang="en-US" sz="2600" dirty="0">
                <a:solidFill>
                  <a:srgbClr val="000000"/>
                </a:solidFill>
                <a:latin typeface="Calibri"/>
                <a:ea typeface="Calibri"/>
                <a:cs typeface="Calibri"/>
                <a:sym typeface="Calibri"/>
              </a:rPr>
              <a:t>“.</a:t>
            </a:r>
            <a:endParaRPr lang="sr-Latn-RS"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lang="sr-Latn-RS" sz="2600" dirty="0">
              <a:latin typeface="Calibri"/>
              <a:ea typeface="Calibri"/>
              <a:cs typeface="Calibri"/>
              <a:sym typeface="Calibri"/>
            </a:endParaRPr>
          </a:p>
          <a:p>
            <a:pPr marL="0" marR="0" lvl="0" indent="0" algn="just" rtl="0">
              <a:spcBef>
                <a:spcPts val="0"/>
              </a:spcBef>
              <a:spcAft>
                <a:spcPts val="0"/>
              </a:spcAft>
              <a:buNone/>
            </a:pPr>
            <a:r>
              <a:rPr lang="en-US" sz="2600" dirty="0">
                <a:solidFill>
                  <a:srgbClr val="000000"/>
                </a:solidFill>
                <a:latin typeface="Calibri"/>
                <a:ea typeface="Calibri"/>
                <a:cs typeface="Calibri"/>
                <a:sym typeface="Calibri"/>
              </a:rPr>
              <a:t>3. Koja je </a:t>
            </a:r>
            <a:r>
              <a:rPr lang="en-US" sz="2600" dirty="0" err="1">
                <a:solidFill>
                  <a:srgbClr val="000000"/>
                </a:solidFill>
                <a:latin typeface="Calibri"/>
                <a:ea typeface="Calibri"/>
                <a:cs typeface="Calibri"/>
                <a:sym typeface="Calibri"/>
              </a:rPr>
              <a:t>ciljna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publika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platforme</a:t>
            </a:r>
            <a:r>
              <a:rPr lang="en-US" sz="2600" dirty="0">
                <a:solidFill>
                  <a:srgbClr val="000000"/>
                </a:solidFill>
                <a:latin typeface="Calibri"/>
                <a:ea typeface="Calibri"/>
                <a:cs typeface="Calibri"/>
                <a:sym typeface="Calibri"/>
              </a:rPr>
              <a:t>?</a:t>
            </a:r>
            <a:endParaRPr lang="sr-Latn-RS" sz="26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Generalizovana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platforma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protiv</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specijalizovane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platforme</a:t>
            </a:r>
            <a:endParaRPr dirty="0"/>
          </a:p>
        </p:txBody>
      </p:sp>
      <p:grpSp>
        <p:nvGrpSpPr>
          <p:cNvPr id="234" name="Google Shape;234;p14"/>
          <p:cNvGrpSpPr/>
          <p:nvPr/>
        </p:nvGrpSpPr>
        <p:grpSpPr>
          <a:xfrm>
            <a:off x="11071225" y="2654975"/>
            <a:ext cx="6911975" cy="2457707"/>
            <a:chOff x="12611100" y="4745076"/>
            <a:chExt cx="4914900" cy="2457707"/>
          </a:xfrm>
        </p:grpSpPr>
        <p:sp>
          <p:nvSpPr>
            <p:cNvPr id="235" name="Google Shape;235;p14"/>
            <p:cNvSpPr txBox="1"/>
            <p:nvPr/>
          </p:nvSpPr>
          <p:spPr>
            <a:xfrm>
              <a:off x="12611100" y="4745076"/>
              <a:ext cx="3429000" cy="461624"/>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sr-Latn-RS" sz="2400" b="1" dirty="0">
                  <a:solidFill>
                    <a:schemeClr val="lt1"/>
                  </a:solidFill>
                  <a:latin typeface="Calibri"/>
                  <a:ea typeface="Calibri"/>
                  <a:cs typeface="Calibri"/>
                  <a:sym typeface="Calibri"/>
                </a:rPr>
                <a:t>Speciajlizovane platforme za žene</a:t>
              </a:r>
              <a:endParaRPr sz="2400" b="1" dirty="0">
                <a:solidFill>
                  <a:schemeClr val="lt1"/>
                </a:solidFill>
                <a:latin typeface="Calibri"/>
                <a:ea typeface="Calibri"/>
                <a:cs typeface="Calibri"/>
                <a:sym typeface="Calibri"/>
              </a:endParaRPr>
            </a:p>
          </p:txBody>
        </p:sp>
        <p:sp>
          <p:nvSpPr>
            <p:cNvPr id="236" name="Google Shape;236;p14"/>
            <p:cNvSpPr/>
            <p:nvPr/>
          </p:nvSpPr>
          <p:spPr>
            <a:xfrm>
              <a:off x="12611100" y="5202276"/>
              <a:ext cx="4914900" cy="2000507"/>
            </a:xfrm>
            <a:prstGeom prst="rect">
              <a:avLst/>
            </a:prstGeom>
            <a:no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u="sng" dirty="0" err="1">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IFundWomen</a:t>
              </a:r>
              <a:r>
                <a:rPr lang="en-US" sz="2200" dirty="0">
                  <a:solidFill>
                    <a:srgbClr val="000000"/>
                  </a:solidFill>
                  <a:latin typeface="Calibri"/>
                  <a:ea typeface="Calibri"/>
                  <a:cs typeface="Calibri"/>
                  <a:sym typeface="Calibri"/>
                </a:rPr>
                <a:t> </a:t>
              </a:r>
              <a:r>
                <a:rPr lang="en-US" sz="2200" dirty="0">
                  <a:solidFill>
                    <a:schemeClr val="dk1"/>
                  </a:solidFill>
                  <a:latin typeface="Calibri"/>
                  <a:ea typeface="Calibri"/>
                  <a:cs typeface="Calibri"/>
                  <a:sym typeface="Calibri"/>
                </a:rPr>
                <a:t>je </a:t>
              </a:r>
              <a:r>
                <a:rPr lang="en-US" sz="2200" dirty="0" err="1">
                  <a:solidFill>
                    <a:schemeClr val="dk1"/>
                  </a:solidFill>
                  <a:latin typeface="Calibri"/>
                  <a:ea typeface="Calibri"/>
                  <a:cs typeface="Calibri"/>
                  <a:sym typeface="Calibri"/>
                </a:rPr>
                <a:t>široko</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priznat</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kao</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lider</a:t>
              </a:r>
              <a:r>
                <a:rPr lang="en-US" sz="2200" dirty="0">
                  <a:solidFill>
                    <a:schemeClr val="dk1"/>
                  </a:solidFill>
                  <a:latin typeface="Calibri"/>
                  <a:ea typeface="Calibri"/>
                  <a:cs typeface="Calibri"/>
                  <a:sym typeface="Calibri"/>
                </a:rPr>
                <a:t> u </a:t>
              </a:r>
              <a:r>
                <a:rPr lang="en-US" sz="2200" dirty="0" err="1">
                  <a:solidFill>
                    <a:schemeClr val="dk1"/>
                  </a:solidFill>
                  <a:latin typeface="Calibri"/>
                  <a:ea typeface="Calibri"/>
                  <a:cs typeface="Calibri"/>
                  <a:sym typeface="Calibri"/>
                </a:rPr>
                <a:t>industriji</a:t>
              </a:r>
              <a:r>
                <a:rPr lang="en-US" sz="2200" dirty="0">
                  <a:solidFill>
                    <a:schemeClr val="dk1"/>
                  </a:solidFill>
                  <a:latin typeface="Calibri"/>
                  <a:ea typeface="Calibri"/>
                  <a:cs typeface="Calibri"/>
                  <a:sym typeface="Calibri"/>
                </a:rPr>
                <a:t> </a:t>
              </a:r>
              <a:r>
                <a:rPr lang="sr-Latn-RS" sz="2200" dirty="0">
                  <a:solidFill>
                    <a:schemeClr val="dk1"/>
                  </a:solidFill>
                  <a:latin typeface="Calibri"/>
                  <a:ea typeface="Calibri"/>
                  <a:cs typeface="Calibri"/>
                  <a:sym typeface="Calibri"/>
                </a:rPr>
                <a:t>c</a:t>
              </a:r>
              <a:r>
                <a:rPr lang="en-US" sz="2200" dirty="0">
                  <a:solidFill>
                    <a:schemeClr val="dk1"/>
                  </a:solidFill>
                  <a:latin typeface="Calibri"/>
                  <a:ea typeface="Calibri"/>
                  <a:cs typeface="Calibri"/>
                  <a:sym typeface="Calibri"/>
                </a:rPr>
                <a:t>r</a:t>
              </a:r>
              <a:r>
                <a:rPr lang="sr-Latn-RS" sz="2200" dirty="0">
                  <a:solidFill>
                    <a:schemeClr val="dk1"/>
                  </a:solidFill>
                  <a:latin typeface="Calibri"/>
                  <a:ea typeface="Calibri"/>
                  <a:cs typeface="Calibri"/>
                  <a:sym typeface="Calibri"/>
                </a:rPr>
                <a:t>own</a:t>
              </a:r>
              <a:r>
                <a:rPr lang="en-US" sz="2200" dirty="0" err="1">
                  <a:solidFill>
                    <a:schemeClr val="dk1"/>
                  </a:solidFill>
                  <a:latin typeface="Calibri"/>
                  <a:ea typeface="Calibri"/>
                  <a:cs typeface="Calibri"/>
                  <a:sym typeface="Calibri"/>
                </a:rPr>
                <a:t>dfandinga</a:t>
              </a:r>
              <a:r>
                <a:rPr lang="en-US" sz="2200" dirty="0">
                  <a:solidFill>
                    <a:schemeClr val="dk1"/>
                  </a:solidFill>
                  <a:latin typeface="Calibri"/>
                  <a:ea typeface="Calibri"/>
                  <a:cs typeface="Calibri"/>
                  <a:sym typeface="Calibri"/>
                </a:rPr>
                <a:t> za </a:t>
              </a:r>
              <a:r>
                <a:rPr lang="en-US" sz="2200" dirty="0" err="1">
                  <a:solidFill>
                    <a:schemeClr val="dk1"/>
                  </a:solidFill>
                  <a:latin typeface="Calibri"/>
                  <a:ea typeface="Calibri"/>
                  <a:cs typeface="Calibri"/>
                  <a:sym typeface="Calibri"/>
                </a:rPr>
                <a:t>žene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osnivače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i</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kreatore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Svojim</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članovima</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takođe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nudi</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onlajn</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kurs</a:t>
              </a:r>
              <a:r>
                <a:rPr lang="en-US" sz="2200" dirty="0">
                  <a:solidFill>
                    <a:schemeClr val="dk1"/>
                  </a:solidFill>
                  <a:latin typeface="Calibri"/>
                  <a:ea typeface="Calibri"/>
                  <a:cs typeface="Calibri"/>
                  <a:sym typeface="Calibri"/>
                </a:rPr>
                <a:t> o tome </a:t>
              </a:r>
              <a:r>
                <a:rPr lang="en-US" sz="2200" dirty="0" err="1">
                  <a:solidFill>
                    <a:schemeClr val="dk1"/>
                  </a:solidFill>
                  <a:latin typeface="Calibri"/>
                  <a:ea typeface="Calibri"/>
                  <a:cs typeface="Calibri"/>
                  <a:sym typeface="Calibri"/>
                </a:rPr>
                <a:t>kako</a:t>
              </a:r>
              <a:r>
                <a:rPr lang="en-US" sz="2200" dirty="0">
                  <a:solidFill>
                    <a:schemeClr val="dk1"/>
                  </a:solidFill>
                  <a:latin typeface="Calibri"/>
                  <a:ea typeface="Calibri"/>
                  <a:cs typeface="Calibri"/>
                  <a:sym typeface="Calibri"/>
                </a:rPr>
                <a:t> da </a:t>
              </a:r>
              <a:r>
                <a:rPr lang="en-US" sz="2200" dirty="0" err="1">
                  <a:solidFill>
                    <a:schemeClr val="dk1"/>
                  </a:solidFill>
                  <a:latin typeface="Calibri"/>
                  <a:ea typeface="Calibri"/>
                  <a:cs typeface="Calibri"/>
                  <a:sym typeface="Calibri"/>
                </a:rPr>
                <a:t>prikupljaju</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sredstva</a:t>
              </a:r>
              <a:r>
                <a:rPr lang="en-US" sz="2200" dirty="0">
                  <a:solidFill>
                    <a:schemeClr val="dk1"/>
                  </a:solidFill>
                  <a:latin typeface="Calibri"/>
                  <a:ea typeface="Calibri"/>
                  <a:cs typeface="Calibri"/>
                  <a:sym typeface="Calibri"/>
                </a:rPr>
                <a:t>.</a:t>
              </a:r>
              <a:endParaRPr sz="20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lang="sr-Latn-RS" sz="18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sr-Latn-RS" sz="1800" dirty="0">
                  <a:latin typeface="Calibri"/>
                  <a:ea typeface="Calibri"/>
                  <a:cs typeface="Calibri"/>
                  <a:sym typeface="Calibri"/>
                </a:rPr>
                <a:t>Izvor</a:t>
              </a:r>
              <a:r>
                <a:rPr lang="en-US" sz="1800" dirty="0">
                  <a:solidFill>
                    <a:srgbClr val="000000"/>
                  </a:solidFill>
                  <a:latin typeface="Calibri"/>
                  <a:ea typeface="Calibri"/>
                  <a:cs typeface="Calibri"/>
                  <a:sym typeface="Calibri"/>
                </a:rPr>
                <a:t>: </a:t>
              </a:r>
              <a:r>
                <a:rPr lang="en-US" sz="1800" dirty="0" err="1">
                  <a:solidFill>
                    <a:srgbClr val="000000"/>
                  </a:solidFill>
                  <a:latin typeface="Calibri"/>
                  <a:ea typeface="Calibri"/>
                  <a:cs typeface="Calibri"/>
                  <a:sym typeface="Calibri"/>
                </a:rPr>
                <a:t>IFundWomen</a:t>
              </a:r>
              <a:r>
                <a:rPr lang="en-US" sz="1800" dirty="0">
                  <a:solidFill>
                    <a:srgbClr val="000000"/>
                  </a:solidFill>
                  <a:latin typeface="Calibri"/>
                  <a:ea typeface="Calibri"/>
                  <a:cs typeface="Calibri"/>
                  <a:sym typeface="Calibri"/>
                </a:rPr>
                <a:t> website </a:t>
              </a:r>
              <a:endParaRPr dirty="0"/>
            </a:p>
          </p:txBody>
        </p:sp>
      </p:grpSp>
      <p:pic>
        <p:nvPicPr>
          <p:cNvPr id="237" name="Google Shape;237;p14"/>
          <p:cNvPicPr preferRelativeResize="0"/>
          <p:nvPr/>
        </p:nvPicPr>
        <p:blipFill rotWithShape="1">
          <a:blip r:embed="rId4">
            <a:alphaModFix/>
          </a:blip>
          <a:srcRect/>
          <a:stretch/>
        </p:blipFill>
        <p:spPr>
          <a:xfrm>
            <a:off x="11071225" y="5143500"/>
            <a:ext cx="6924675" cy="3714750"/>
          </a:xfrm>
          <a:prstGeom prst="rect">
            <a:avLst/>
          </a:prstGeom>
          <a:noFill/>
          <a:ln>
            <a:noFill/>
          </a:ln>
        </p:spPr>
      </p:pic>
      <p:sp>
        <p:nvSpPr>
          <p:cNvPr id="238" name="Google Shape;238;p14"/>
          <p:cNvSpPr/>
          <p:nvPr/>
        </p:nvSpPr>
        <p:spPr>
          <a:xfrm>
            <a:off x="1447800" y="7151886"/>
            <a:ext cx="9144000" cy="12926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dirty="0">
                <a:solidFill>
                  <a:srgbClr val="000000"/>
                </a:solidFill>
                <a:latin typeface="Calibri"/>
                <a:ea typeface="Calibri"/>
                <a:cs typeface="Calibri"/>
                <a:sym typeface="Calibri"/>
              </a:rPr>
              <a:t>4. Koliko </a:t>
            </a:r>
            <a:r>
              <a:rPr lang="en-US" sz="2600" b="1" dirty="0" err="1">
                <a:solidFill>
                  <a:srgbClr val="000000"/>
                </a:solidFill>
                <a:latin typeface="Calibri"/>
                <a:ea typeface="Calibri"/>
                <a:cs typeface="Calibri"/>
                <a:sym typeface="Calibri"/>
              </a:rPr>
              <a:t>će</a:t>
            </a:r>
            <a:r>
              <a:rPr lang="en-US" sz="2600" b="1" dirty="0">
                <a:solidFill>
                  <a:srgbClr val="000000"/>
                </a:solidFill>
                <a:latin typeface="Calibri"/>
                <a:ea typeface="Calibri"/>
                <a:cs typeface="Calibri"/>
                <a:sym typeface="Calibri"/>
              </a:rPr>
              <a:t> to </a:t>
            </a:r>
            <a:r>
              <a:rPr lang="en-US" sz="2600" b="1" dirty="0" err="1">
                <a:solidFill>
                  <a:srgbClr val="000000"/>
                </a:solidFill>
                <a:latin typeface="Calibri"/>
                <a:ea typeface="Calibri"/>
                <a:cs typeface="Calibri"/>
                <a:sym typeface="Calibri"/>
              </a:rPr>
              <a:t>koštati</a:t>
            </a:r>
            <a:r>
              <a:rPr lang="en-US" sz="2600" b="1" dirty="0">
                <a:solidFill>
                  <a:srgbClr val="000000"/>
                </a:solidFill>
                <a:latin typeface="Calibri"/>
                <a:ea typeface="Calibri"/>
                <a:cs typeface="Calibri"/>
                <a:sym typeface="Calibri"/>
              </a:rPr>
              <a:t>?</a:t>
            </a:r>
            <a:endParaRPr lang="sr-Latn-RS" sz="2600" b="1"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dirty="0">
                <a:solidFill>
                  <a:srgbClr val="000000"/>
                </a:solidFill>
                <a:latin typeface="Calibri"/>
                <a:ea typeface="Calibri"/>
                <a:cs typeface="Calibri"/>
                <a:sym typeface="Calibri"/>
              </a:rPr>
              <a:t>P</a:t>
            </a:r>
            <a:r>
              <a:rPr lang="sr-Latn-RS" sz="2600" dirty="0">
                <a:solidFill>
                  <a:srgbClr val="000000"/>
                </a:solidFill>
                <a:latin typeface="Calibri"/>
                <a:ea typeface="Calibri"/>
                <a:cs typeface="Calibri"/>
                <a:sym typeface="Calibri"/>
              </a:rPr>
              <a:t>retražite koje su </a:t>
            </a:r>
            <a:r>
              <a:rPr lang="en-US" sz="2600" dirty="0" err="1">
                <a:solidFill>
                  <a:srgbClr val="000000"/>
                </a:solidFill>
                <a:latin typeface="Calibri"/>
                <a:ea typeface="Calibri"/>
                <a:cs typeface="Calibri"/>
                <a:sym typeface="Calibri"/>
              </a:rPr>
              <a:t>tačne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naknade</a:t>
            </a:r>
            <a:r>
              <a:rPr lang="en-US" sz="2600" dirty="0">
                <a:solidFill>
                  <a:srgbClr val="000000"/>
                </a:solidFill>
                <a:latin typeface="Calibri"/>
                <a:ea typeface="Calibri"/>
                <a:cs typeface="Calibri"/>
                <a:sym typeface="Calibri"/>
              </a:rPr>
              <a:t> za </a:t>
            </a:r>
            <a:r>
              <a:rPr lang="en-US" sz="2600" dirty="0" err="1">
                <a:solidFill>
                  <a:srgbClr val="000000"/>
                </a:solidFill>
                <a:latin typeface="Calibri"/>
                <a:ea typeface="Calibri"/>
                <a:cs typeface="Calibri"/>
                <a:sym typeface="Calibri"/>
              </a:rPr>
              <a:t>platformu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takođe</a:t>
            </a:r>
            <a:r>
              <a:rPr lang="en-US" sz="2600" dirty="0">
                <a:solidFill>
                  <a:srgbClr val="000000"/>
                </a:solidFill>
                <a:latin typeface="Calibri"/>
                <a:ea typeface="Calibri"/>
                <a:cs typeface="Calibri"/>
                <a:sym typeface="Calibri"/>
              </a:rPr>
              <a:t> s </a:t>
            </a:r>
            <a:r>
              <a:rPr lang="en-US" sz="2600" dirty="0" err="1">
                <a:solidFill>
                  <a:srgbClr val="000000"/>
                </a:solidFill>
                <a:latin typeface="Calibri"/>
                <a:ea typeface="Calibri"/>
                <a:cs typeface="Calibri"/>
                <a:sym typeface="Calibri"/>
              </a:rPr>
              <a:t>obzirom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poreze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prikupljeni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novac</a:t>
            </a:r>
            <a:r>
              <a:rPr lang="en-US" sz="2600" dirty="0">
                <a:solidFill>
                  <a:srgbClr val="000000"/>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p:nvPr/>
        </p:nvSpPr>
        <p:spPr>
          <a:xfrm>
            <a:off x="609600" y="571500"/>
            <a:ext cx="149352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en-US" sz="4000" b="1" dirty="0" err="1">
                <a:solidFill>
                  <a:srgbClr val="FD4FB4"/>
                </a:solidFill>
                <a:latin typeface="Calibri"/>
                <a:ea typeface="Calibri"/>
                <a:cs typeface="Calibri"/>
                <a:sym typeface="Calibri"/>
              </a:rPr>
              <a:t>Alternativni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načini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kreditiranja</a:t>
            </a:r>
            <a:r>
              <a:rPr lang="en-US" sz="4000" b="1" dirty="0">
                <a:solidFill>
                  <a:srgbClr val="FD4FB4"/>
                </a:solidFill>
                <a:latin typeface="Calibri"/>
                <a:ea typeface="Calibri"/>
                <a:cs typeface="Calibri"/>
                <a:sym typeface="Calibri"/>
              </a:rPr>
              <a:t> – </a:t>
            </a:r>
            <a:r>
              <a:rPr lang="en-US" sz="4000" b="1" dirty="0" err="1">
                <a:solidFill>
                  <a:srgbClr val="FD4FB4"/>
                </a:solidFill>
                <a:latin typeface="Calibri"/>
                <a:ea typeface="Calibri"/>
                <a:cs typeface="Calibri"/>
                <a:sym typeface="Calibri"/>
              </a:rPr>
              <a:t>Poslovni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anđeli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i</a:t>
            </a:r>
            <a:r>
              <a:rPr lang="en-US" sz="4000" b="1" dirty="0">
                <a:solidFill>
                  <a:srgbClr val="FD4FB4"/>
                </a:solidFill>
                <a:latin typeface="Calibri"/>
                <a:ea typeface="Calibri"/>
                <a:cs typeface="Calibri"/>
                <a:sym typeface="Calibri"/>
              </a:rPr>
              <a:t> </a:t>
            </a:r>
            <a:r>
              <a:rPr lang="sr-Latn-RS" sz="4000" b="1" dirty="0">
                <a:solidFill>
                  <a:srgbClr val="FD4FB4"/>
                </a:solidFill>
                <a:latin typeface="Calibri"/>
                <a:ea typeface="Calibri"/>
                <a:cs typeface="Calibri"/>
                <a:sym typeface="Calibri"/>
              </a:rPr>
              <a:t>zajednička ulaganja</a:t>
            </a:r>
            <a:endParaRPr sz="3600" b="1" i="1" dirty="0">
              <a:solidFill>
                <a:srgbClr val="FD4FB4"/>
              </a:solidFill>
              <a:latin typeface="Calibri"/>
              <a:ea typeface="Calibri"/>
              <a:cs typeface="Calibri"/>
              <a:sym typeface="Calibri"/>
            </a:endParaRPr>
          </a:p>
        </p:txBody>
      </p:sp>
      <p:sp>
        <p:nvSpPr>
          <p:cNvPr id="245" name="Google Shape;245;p15"/>
          <p:cNvSpPr txBox="1"/>
          <p:nvPr/>
        </p:nvSpPr>
        <p:spPr>
          <a:xfrm>
            <a:off x="609600" y="1931566"/>
            <a:ext cx="11430000" cy="33085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r-Latn-RS" sz="2700" b="1" dirty="0">
                <a:solidFill>
                  <a:srgbClr val="000000"/>
                </a:solidFill>
                <a:latin typeface="Calibri"/>
                <a:ea typeface="Calibri"/>
                <a:cs typeface="Calibri"/>
                <a:sym typeface="Calibri"/>
              </a:rPr>
              <a:t>POSLOVNI ANGĐELI</a:t>
            </a:r>
          </a:p>
          <a:p>
            <a:pPr marL="0" marR="0" lvl="0" indent="0" algn="just" rtl="0">
              <a:spcBef>
                <a:spcPts val="0"/>
              </a:spcBef>
              <a:spcAft>
                <a:spcPts val="0"/>
              </a:spcAft>
              <a:buNone/>
            </a:pPr>
            <a:endParaRPr dirty="0"/>
          </a:p>
          <a:p>
            <a:pPr marL="342900" marR="0" lvl="0" indent="-342900" algn="just" rtl="0">
              <a:spcBef>
                <a:spcPts val="0"/>
              </a:spcBef>
              <a:spcAft>
                <a:spcPts val="0"/>
              </a:spcAft>
              <a:buFont typeface="Arial" panose="020B0604020202020204" pitchFamily="34" charset="0"/>
              <a:buChar char="•"/>
            </a:pPr>
            <a:r>
              <a:rPr lang="sr-Latn-RS" sz="2400" dirty="0">
                <a:solidFill>
                  <a:srgbClr val="000000"/>
                </a:solidFill>
                <a:latin typeface="Calibri"/>
                <a:ea typeface="Calibri"/>
                <a:cs typeface="Calibri"/>
                <a:sym typeface="Calibri"/>
              </a:rPr>
              <a:t>Privatni investitori (obično menadžeri ili preduzetnici) ulažu sopstveni novac u inovativne ideje sa visokim potencijalom profitabilnosti, </a:t>
            </a:r>
            <a:r>
              <a:rPr lang="sr-Latn-RS" sz="2400" b="1" dirty="0">
                <a:solidFill>
                  <a:srgbClr val="000000"/>
                </a:solidFill>
                <a:latin typeface="Calibri"/>
                <a:ea typeface="Calibri"/>
                <a:cs typeface="Calibri"/>
                <a:sym typeface="Calibri"/>
              </a:rPr>
              <a:t>u zamenu za kapital.</a:t>
            </a:r>
          </a:p>
          <a:p>
            <a:pPr marR="0" lvl="0" algn="just" rtl="0">
              <a:spcBef>
                <a:spcPts val="0"/>
              </a:spcBef>
              <a:spcAft>
                <a:spcPts val="0"/>
              </a:spcAft>
            </a:pPr>
            <a:endParaRPr lang="sr-Latn-RS" sz="2400" b="1" dirty="0">
              <a:solidFill>
                <a:srgbClr val="000000"/>
              </a:solidFill>
              <a:latin typeface="Calibri"/>
              <a:ea typeface="Calibri"/>
              <a:cs typeface="Calibri"/>
              <a:sym typeface="Calibri"/>
            </a:endParaRPr>
          </a:p>
          <a:p>
            <a:pPr marL="342900" marR="0" lvl="0" indent="-342900" algn="just" rtl="0">
              <a:spcBef>
                <a:spcPts val="0"/>
              </a:spcBef>
              <a:spcAft>
                <a:spcPts val="0"/>
              </a:spcAft>
              <a:buFont typeface="Arial" panose="020B0604020202020204" pitchFamily="34" charset="0"/>
              <a:buChar char="•"/>
            </a:pPr>
            <a:r>
              <a:rPr lang="sr-Latn-RS" sz="2400" dirty="0">
                <a:latin typeface="Calibri"/>
                <a:ea typeface="Calibri"/>
                <a:cs typeface="Calibri"/>
                <a:sym typeface="Calibri"/>
              </a:rPr>
              <a:t>Oni imaju tendenciju da ulažu </a:t>
            </a:r>
            <a:r>
              <a:rPr lang="sr-Latn-RS" sz="2400" b="1" dirty="0">
                <a:latin typeface="Calibri"/>
                <a:ea typeface="Calibri"/>
                <a:cs typeface="Calibri"/>
                <a:sym typeface="Calibri"/>
              </a:rPr>
              <a:t>manje iznose ranije </a:t>
            </a:r>
            <a:r>
              <a:rPr lang="sr-Latn-RS" sz="2400" dirty="0">
                <a:latin typeface="Calibri"/>
                <a:ea typeface="Calibri"/>
                <a:cs typeface="Calibri"/>
                <a:sym typeface="Calibri"/>
              </a:rPr>
              <a:t>u procesu prikupljanja sredstava</a:t>
            </a:r>
          </a:p>
          <a:p>
            <a:pPr marR="0" lvl="0" algn="just" rtl="0">
              <a:spcBef>
                <a:spcPts val="0"/>
              </a:spcBef>
              <a:spcAft>
                <a:spcPts val="0"/>
              </a:spcAft>
            </a:pPr>
            <a:endParaRPr lang="sr-Latn-RS" sz="2400" dirty="0">
              <a:latin typeface="Calibri"/>
              <a:ea typeface="Calibri"/>
              <a:cs typeface="Calibri"/>
              <a:sym typeface="Calibri"/>
            </a:endParaRPr>
          </a:p>
          <a:p>
            <a:pPr marL="342900" marR="0" lvl="0" indent="-342900" algn="just" rtl="0">
              <a:spcBef>
                <a:spcPts val="0"/>
              </a:spcBef>
              <a:spcAft>
                <a:spcPts val="0"/>
              </a:spcAft>
              <a:buFont typeface="Arial" panose="020B0604020202020204" pitchFamily="34" charset="0"/>
              <a:buChar char="•"/>
            </a:pPr>
            <a:r>
              <a:rPr lang="sr-Latn-RS" sz="2400" dirty="0">
                <a:latin typeface="Calibri"/>
                <a:ea typeface="Calibri"/>
                <a:cs typeface="Calibri"/>
                <a:sym typeface="Calibri"/>
              </a:rPr>
              <a:t>U okviru poslovanja, oni će obezbediti </a:t>
            </a:r>
            <a:r>
              <a:rPr lang="sr-Latn-RS" sz="2400" b="1" dirty="0">
                <a:latin typeface="Calibri"/>
                <a:ea typeface="Calibri"/>
                <a:cs typeface="Calibri"/>
                <a:sym typeface="Calibri"/>
              </a:rPr>
              <a:t>mentorstvo i mogućnosti umrežavanja.</a:t>
            </a:r>
          </a:p>
          <a:p>
            <a:pPr marL="0" marR="0" lvl="0" indent="0" algn="just" rtl="0">
              <a:spcBef>
                <a:spcPts val="0"/>
              </a:spcBef>
              <a:spcAft>
                <a:spcPts val="0"/>
              </a:spcAft>
              <a:buNone/>
            </a:pPr>
            <a:endParaRPr sz="2400" b="1" dirty="0">
              <a:solidFill>
                <a:srgbClr val="000000"/>
              </a:solidFill>
              <a:latin typeface="Calibri"/>
              <a:ea typeface="Calibri"/>
              <a:cs typeface="Calibri"/>
              <a:sym typeface="Calibri"/>
            </a:endParaRPr>
          </a:p>
        </p:txBody>
      </p:sp>
      <p:sp>
        <p:nvSpPr>
          <p:cNvPr id="246" name="Google Shape;246;p15"/>
          <p:cNvSpPr/>
          <p:nvPr/>
        </p:nvSpPr>
        <p:spPr>
          <a:xfrm>
            <a:off x="12266762" y="2552700"/>
            <a:ext cx="5544988" cy="4832052"/>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dirty="0">
                <a:solidFill>
                  <a:srgbClr val="000000"/>
                </a:solidFill>
                <a:latin typeface="Calibri"/>
                <a:ea typeface="Calibri"/>
                <a:cs typeface="Calibri"/>
                <a:sym typeface="Calibri"/>
              </a:rPr>
              <a:t>Za </a:t>
            </a:r>
            <a:r>
              <a:rPr lang="en-US" sz="2200" dirty="0" err="1">
                <a:solidFill>
                  <a:srgbClr val="000000"/>
                </a:solidFill>
                <a:latin typeface="Calibri"/>
                <a:ea typeface="Calibri"/>
                <a:cs typeface="Calibri"/>
                <a:sym typeface="Calibri"/>
              </a:rPr>
              <a:t>početak</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finansiranja</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poslovne</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ideje</a:t>
            </a:r>
            <a:r>
              <a:rPr lang="en-US" sz="2200" dirty="0">
                <a:solidFill>
                  <a:srgbClr val="000000"/>
                </a:solidFill>
                <a:latin typeface="Calibri"/>
                <a:ea typeface="Calibri"/>
                <a:cs typeface="Calibri"/>
                <a:sym typeface="Calibri"/>
              </a:rPr>
              <a:t>, </a:t>
            </a:r>
            <a:r>
              <a:rPr lang="sr-Latn-RS" sz="2200" dirty="0">
                <a:solidFill>
                  <a:srgbClr val="000000"/>
                </a:solidFill>
                <a:latin typeface="Calibri"/>
                <a:ea typeface="Calibri"/>
                <a:cs typeface="Calibri"/>
                <a:sym typeface="Calibri"/>
              </a:rPr>
              <a:t>Poslovni anđeli </a:t>
            </a:r>
            <a:r>
              <a:rPr lang="en-US" sz="2200" dirty="0" err="1">
                <a:solidFill>
                  <a:srgbClr val="000000"/>
                </a:solidFill>
                <a:latin typeface="Calibri"/>
                <a:ea typeface="Calibri"/>
                <a:cs typeface="Calibri"/>
                <a:sym typeface="Calibri"/>
              </a:rPr>
              <a:t>vam</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može</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pružiti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veliku</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podršku</a:t>
            </a:r>
            <a:r>
              <a:rPr lang="en-US" sz="2200" dirty="0">
                <a:solidFill>
                  <a:srgbClr val="000000"/>
                </a:solidFill>
                <a:latin typeface="Calibri"/>
                <a:ea typeface="Calibri"/>
                <a:cs typeface="Calibri"/>
                <a:sym typeface="Calibri"/>
              </a:rPr>
              <a:t>.</a:t>
            </a:r>
            <a:endParaRPr lang="sr-Latn-RS" sz="22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lang="sr-Latn-RS" sz="22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200" dirty="0" err="1">
                <a:solidFill>
                  <a:srgbClr val="000000"/>
                </a:solidFill>
                <a:latin typeface="Calibri"/>
                <a:ea typeface="Calibri"/>
                <a:cs typeface="Calibri"/>
                <a:sym typeface="Calibri"/>
              </a:rPr>
              <a:t>Međutim</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postoje</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neki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izazovni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faktori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na</a:t>
            </a:r>
            <a:r>
              <a:rPr lang="en-US" sz="2200" dirty="0">
                <a:solidFill>
                  <a:srgbClr val="000000"/>
                </a:solidFill>
                <a:latin typeface="Calibri"/>
                <a:ea typeface="Calibri"/>
                <a:cs typeface="Calibri"/>
                <a:sym typeface="Calibri"/>
              </a:rPr>
              <a:t> primer </a:t>
            </a:r>
            <a:r>
              <a:rPr lang="en-US" sz="2200" dirty="0" err="1">
                <a:solidFill>
                  <a:srgbClr val="000000"/>
                </a:solidFill>
                <a:latin typeface="Calibri"/>
                <a:ea typeface="Calibri"/>
                <a:cs typeface="Calibri"/>
                <a:sym typeface="Calibri"/>
              </a:rPr>
              <a:t>kako</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ih</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pronaći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pogledajte</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sledeći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slajd</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ili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kako</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im</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pristupiti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pogledajte</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sledeće</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savete</a:t>
            </a:r>
            <a:r>
              <a:rPr lang="en-US" sz="2200" dirty="0">
                <a:solidFill>
                  <a:srgbClr val="000000"/>
                </a:solidFill>
                <a:latin typeface="Calibri"/>
                <a:ea typeface="Calibri"/>
                <a:cs typeface="Calibri"/>
                <a:sym typeface="Calibri"/>
              </a:rPr>
              <a:t>):</a:t>
            </a:r>
            <a:endParaRPr lang="sr-Latn-RS" sz="2200" dirty="0">
              <a:solidFill>
                <a:srgbClr val="000000"/>
              </a:solidFill>
              <a:latin typeface="Calibri"/>
              <a:ea typeface="Calibri"/>
              <a:cs typeface="Calibri"/>
              <a:sym typeface="Calibri"/>
            </a:endParaRPr>
          </a:p>
          <a:p>
            <a:pPr marL="342900" marR="0" lvl="0" indent="-342900" algn="just" rtl="0">
              <a:spcBef>
                <a:spcPts val="0"/>
              </a:spcBef>
              <a:spcAft>
                <a:spcPts val="0"/>
              </a:spcAft>
              <a:buFont typeface="Arial" panose="020B0604020202020204" pitchFamily="34" charset="0"/>
              <a:buChar char="•"/>
            </a:pPr>
            <a:r>
              <a:rPr lang="en-US" sz="2200" dirty="0" err="1">
                <a:solidFill>
                  <a:srgbClr val="000000"/>
                </a:solidFill>
                <a:latin typeface="Calibri"/>
                <a:ea typeface="Calibri"/>
                <a:cs typeface="Calibri"/>
                <a:sym typeface="Calibri"/>
              </a:rPr>
              <a:t>Obavezno</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znate</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pozadinu</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iskustvo</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vašeg</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potencijalnog</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anđela</a:t>
            </a:r>
            <a:endParaRPr lang="sr-Latn-RS" sz="2200" dirty="0">
              <a:solidFill>
                <a:srgbClr val="000000"/>
              </a:solidFill>
              <a:latin typeface="Calibri"/>
              <a:ea typeface="Calibri"/>
              <a:cs typeface="Calibri"/>
              <a:sym typeface="Calibri"/>
            </a:endParaRPr>
          </a:p>
          <a:p>
            <a:pPr marL="342900" marR="0" lvl="0" indent="-342900" algn="just" rtl="0">
              <a:spcBef>
                <a:spcPts val="0"/>
              </a:spcBef>
              <a:spcAft>
                <a:spcPts val="0"/>
              </a:spcAft>
              <a:buFont typeface="Arial" panose="020B0604020202020204" pitchFamily="34" charset="0"/>
              <a:buChar char="•"/>
            </a:pPr>
            <a:r>
              <a:rPr lang="en-US" sz="2200" dirty="0" err="1">
                <a:solidFill>
                  <a:srgbClr val="000000"/>
                </a:solidFill>
                <a:latin typeface="Calibri"/>
                <a:ea typeface="Calibri"/>
                <a:cs typeface="Calibri"/>
                <a:sym typeface="Calibri"/>
              </a:rPr>
              <a:t>Komunicirajte</a:t>
            </a:r>
            <a:r>
              <a:rPr lang="en-US" sz="2200" dirty="0">
                <a:solidFill>
                  <a:srgbClr val="000000"/>
                </a:solidFill>
                <a:latin typeface="Calibri"/>
                <a:ea typeface="Calibri"/>
                <a:cs typeface="Calibri"/>
                <a:sym typeface="Calibri"/>
              </a:rPr>
              <a:t> o </a:t>
            </a:r>
            <a:r>
              <a:rPr lang="en-US" sz="2200" dirty="0" err="1">
                <a:solidFill>
                  <a:srgbClr val="000000"/>
                </a:solidFill>
                <a:latin typeface="Calibri"/>
                <a:ea typeface="Calibri"/>
                <a:cs typeface="Calibri"/>
                <a:sym typeface="Calibri"/>
              </a:rPr>
              <a:t>važnosti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vašeg</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proizvoda</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dobar</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poslovni</a:t>
            </a:r>
            <a:r>
              <a:rPr lang="en-US" sz="2200" dirty="0">
                <a:solidFill>
                  <a:srgbClr val="000000"/>
                </a:solidFill>
                <a:latin typeface="Calibri"/>
                <a:ea typeface="Calibri"/>
                <a:cs typeface="Calibri"/>
                <a:sym typeface="Calibri"/>
              </a:rPr>
              <a:t> plan je </a:t>
            </a:r>
            <a:r>
              <a:rPr lang="en-US" sz="2200" dirty="0" err="1">
                <a:solidFill>
                  <a:srgbClr val="000000"/>
                </a:solidFill>
                <a:latin typeface="Calibri"/>
                <a:ea typeface="Calibri"/>
                <a:cs typeface="Calibri"/>
                <a:sym typeface="Calibri"/>
              </a:rPr>
              <a:t>ključ</a:t>
            </a:r>
            <a:r>
              <a:rPr lang="en-US" sz="2200" dirty="0">
                <a:solidFill>
                  <a:srgbClr val="000000"/>
                </a:solidFill>
                <a:latin typeface="Calibri"/>
                <a:ea typeface="Calibri"/>
                <a:cs typeface="Calibri"/>
                <a:sym typeface="Calibri"/>
              </a:rPr>
              <a:t>)</a:t>
            </a:r>
            <a:endParaRPr lang="sr-Latn-RS" sz="2200" dirty="0">
              <a:solidFill>
                <a:srgbClr val="000000"/>
              </a:solidFill>
              <a:latin typeface="Calibri"/>
              <a:ea typeface="Calibri"/>
              <a:cs typeface="Calibri"/>
              <a:sym typeface="Calibri"/>
            </a:endParaRPr>
          </a:p>
          <a:p>
            <a:pPr marL="342900" marR="0" lvl="0" indent="-342900" algn="just" rtl="0">
              <a:spcBef>
                <a:spcPts val="0"/>
              </a:spcBef>
              <a:spcAft>
                <a:spcPts val="0"/>
              </a:spcAft>
              <a:buFont typeface="Arial" panose="020B0604020202020204" pitchFamily="34" charset="0"/>
              <a:buChar char="•"/>
            </a:pPr>
            <a:r>
              <a:rPr lang="en-US" sz="2200" dirty="0" err="1">
                <a:solidFill>
                  <a:srgbClr val="000000"/>
                </a:solidFill>
                <a:latin typeface="Calibri"/>
                <a:ea typeface="Calibri"/>
                <a:cs typeface="Calibri"/>
                <a:sym typeface="Calibri"/>
              </a:rPr>
              <a:t>Budite</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jednostavni</a:t>
            </a:r>
            <a:r>
              <a:rPr lang="en-US" sz="2200" dirty="0">
                <a:solidFill>
                  <a:srgbClr val="000000"/>
                </a:solidFill>
                <a:latin typeface="Calibri"/>
                <a:ea typeface="Calibri"/>
                <a:cs typeface="Calibri"/>
                <a:sym typeface="Calibri"/>
              </a:rPr>
              <a:t> - „Da li bi </a:t>
            </a:r>
            <a:r>
              <a:rPr lang="en-US" sz="2200" dirty="0" err="1">
                <a:solidFill>
                  <a:srgbClr val="000000"/>
                </a:solidFill>
                <a:latin typeface="Calibri"/>
                <a:ea typeface="Calibri"/>
                <a:cs typeface="Calibri"/>
                <a:sym typeface="Calibri"/>
              </a:rPr>
              <a:t>dete</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razumelo</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vaš</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poslovni</a:t>
            </a:r>
            <a:r>
              <a:rPr lang="en-US" sz="2200" dirty="0">
                <a:solidFill>
                  <a:srgbClr val="000000"/>
                </a:solidFill>
                <a:latin typeface="Calibri"/>
                <a:ea typeface="Calibri"/>
                <a:cs typeface="Calibri"/>
                <a:sym typeface="Calibri"/>
              </a:rPr>
              <a:t> </a:t>
            </a:r>
            <a:r>
              <a:rPr lang="en-US" sz="2200" dirty="0" err="1">
                <a:solidFill>
                  <a:srgbClr val="000000"/>
                </a:solidFill>
                <a:latin typeface="Calibri"/>
                <a:ea typeface="Calibri"/>
                <a:cs typeface="Calibri"/>
                <a:sym typeface="Calibri"/>
              </a:rPr>
              <a:t>predlog</a:t>
            </a:r>
            <a:r>
              <a:rPr lang="en-US" sz="2200" dirty="0">
                <a:solidFill>
                  <a:srgbClr val="000000"/>
                </a:solidFill>
                <a:latin typeface="Calibri"/>
                <a:ea typeface="Calibri"/>
                <a:cs typeface="Calibri"/>
                <a:sym typeface="Calibri"/>
              </a:rPr>
              <a:t>?“</a:t>
            </a:r>
            <a:endParaRPr sz="2400" dirty="0">
              <a:solidFill>
                <a:srgbClr val="000000"/>
              </a:solidFill>
              <a:latin typeface="Calibri"/>
              <a:ea typeface="Calibri"/>
              <a:cs typeface="Calibri"/>
              <a:sym typeface="Calibri"/>
            </a:endParaRPr>
          </a:p>
        </p:txBody>
      </p:sp>
      <p:sp>
        <p:nvSpPr>
          <p:cNvPr id="247" name="Google Shape;247;p15"/>
          <p:cNvSpPr/>
          <p:nvPr/>
        </p:nvSpPr>
        <p:spPr>
          <a:xfrm>
            <a:off x="762000" y="6008868"/>
            <a:ext cx="11277600" cy="1938952"/>
          </a:xfrm>
          <a:prstGeom prst="rect">
            <a:avLst/>
          </a:prstGeom>
          <a:noFill/>
          <a:ln>
            <a:noFill/>
          </a:ln>
        </p:spPr>
        <p:txBody>
          <a:bodyPr spcFirstLastPara="1" wrap="square" lIns="91425" tIns="45700" rIns="91425" bIns="45700" anchor="t" anchorCtr="0">
            <a:spAutoFit/>
          </a:bodyPr>
          <a:lstStyle/>
          <a:p>
            <a:pPr marL="914400" marR="0" lvl="1" indent="-457200" algn="just" rtl="0">
              <a:spcBef>
                <a:spcPts val="0"/>
              </a:spcBef>
              <a:spcAft>
                <a:spcPts val="0"/>
              </a:spcAft>
              <a:buClr>
                <a:srgbClr val="000000"/>
              </a:buClr>
              <a:buSzPts val="2400"/>
              <a:buFont typeface="Arial"/>
              <a:buChar char="•"/>
            </a:pPr>
            <a:r>
              <a:rPr lang="sr-Latn-RS" sz="2400" b="0" i="0" u="none" strike="noStrike" cap="none" dirty="0">
                <a:solidFill>
                  <a:srgbClr val="000000"/>
                </a:solidFill>
                <a:latin typeface="Calibri"/>
                <a:ea typeface="Calibri"/>
                <a:cs typeface="Calibri"/>
                <a:sym typeface="Calibri"/>
              </a:rPr>
              <a:t>Zajednički ulagači su institucionalni investitori; oni ulažu </a:t>
            </a:r>
            <a:r>
              <a:rPr lang="sr-Latn-RS" sz="2400" b="1" i="0" u="none" strike="noStrike" cap="none" dirty="0">
                <a:solidFill>
                  <a:srgbClr val="000000"/>
                </a:solidFill>
                <a:latin typeface="Calibri"/>
                <a:ea typeface="Calibri"/>
                <a:cs typeface="Calibri"/>
                <a:sym typeface="Calibri"/>
              </a:rPr>
              <a:t>velike iznose </a:t>
            </a:r>
            <a:r>
              <a:rPr lang="sr-Latn-RS" sz="2400" b="0" i="0" u="none" strike="noStrike" cap="none" dirty="0">
                <a:solidFill>
                  <a:srgbClr val="000000"/>
                </a:solidFill>
                <a:latin typeface="Calibri"/>
                <a:ea typeface="Calibri"/>
                <a:cs typeface="Calibri"/>
                <a:sym typeface="Calibri"/>
              </a:rPr>
              <a:t>u preduzeća </a:t>
            </a:r>
            <a:r>
              <a:rPr lang="sr-Latn-RS" sz="2400" b="1" i="0" u="none" strike="noStrike" cap="none" dirty="0">
                <a:solidFill>
                  <a:srgbClr val="000000"/>
                </a:solidFill>
                <a:latin typeface="Calibri"/>
                <a:ea typeface="Calibri"/>
                <a:cs typeface="Calibri"/>
                <a:sym typeface="Calibri"/>
              </a:rPr>
              <a:t>kasnije</a:t>
            </a:r>
            <a:r>
              <a:rPr lang="sr-Latn-RS" sz="2400" b="0" i="0" u="none" strike="noStrike" cap="none" dirty="0">
                <a:solidFill>
                  <a:srgbClr val="000000"/>
                </a:solidFill>
                <a:latin typeface="Calibri"/>
                <a:ea typeface="Calibri"/>
                <a:cs typeface="Calibri"/>
                <a:sym typeface="Calibri"/>
              </a:rPr>
              <a:t> u procesu prikupljanja sredstava iu zamenu </a:t>
            </a:r>
            <a:r>
              <a:rPr lang="sr-Latn-RS" sz="2400" b="1" i="0" u="none" strike="noStrike" cap="none" dirty="0">
                <a:solidFill>
                  <a:srgbClr val="000000"/>
                </a:solidFill>
                <a:latin typeface="Calibri"/>
                <a:ea typeface="Calibri"/>
                <a:cs typeface="Calibri"/>
                <a:sym typeface="Calibri"/>
              </a:rPr>
              <a:t>za veći kapital</a:t>
            </a:r>
            <a:r>
              <a:rPr lang="sr-Latn-RS" sz="2400" b="0" i="0" u="none" strike="noStrike" cap="none" dirty="0">
                <a:solidFill>
                  <a:srgbClr val="000000"/>
                </a:solidFill>
                <a:latin typeface="Calibri"/>
                <a:ea typeface="Calibri"/>
                <a:cs typeface="Calibri"/>
                <a:sym typeface="Calibri"/>
              </a:rPr>
              <a:t>.</a:t>
            </a:r>
          </a:p>
          <a:p>
            <a:pPr marL="914400" marR="0" lvl="1" indent="-457200" algn="just" rtl="0">
              <a:spcBef>
                <a:spcPts val="0"/>
              </a:spcBef>
              <a:spcAft>
                <a:spcPts val="0"/>
              </a:spcAft>
              <a:buClr>
                <a:srgbClr val="000000"/>
              </a:buClr>
              <a:buSzPts val="2400"/>
              <a:buFont typeface="Arial"/>
              <a:buChar char="•"/>
            </a:pPr>
            <a:endParaRPr lang="sr-Latn-RS" sz="2400" dirty="0">
              <a:latin typeface="Calibri"/>
              <a:ea typeface="Calibri"/>
              <a:cs typeface="Calibri"/>
              <a:sym typeface="Calibri"/>
            </a:endParaRPr>
          </a:p>
          <a:p>
            <a:pPr marL="914400" marR="0" lvl="1" indent="-457200" algn="just" rtl="0">
              <a:spcBef>
                <a:spcPts val="0"/>
              </a:spcBef>
              <a:spcAft>
                <a:spcPts val="0"/>
              </a:spcAft>
              <a:buClr>
                <a:srgbClr val="000000"/>
              </a:buClr>
              <a:buSzPts val="2400"/>
              <a:buFont typeface="Arial"/>
              <a:buChar char="•"/>
            </a:pPr>
            <a:r>
              <a:rPr lang="sr-Latn-RS" sz="2400" b="0" i="0" u="none" strike="noStrike" cap="none" dirty="0">
                <a:solidFill>
                  <a:srgbClr val="000000"/>
                </a:solidFill>
                <a:latin typeface="Calibri"/>
                <a:ea typeface="Calibri"/>
                <a:cs typeface="Calibri"/>
                <a:sym typeface="Calibri"/>
              </a:rPr>
              <a:t>Oni imaju tendenciju da ignorišu mala preduzeća i mogu dovesti </a:t>
            </a:r>
            <a:r>
              <a:rPr lang="sr-Latn-RS" sz="2400" b="1" i="0" u="none" strike="noStrike" cap="none" dirty="0">
                <a:solidFill>
                  <a:srgbClr val="000000"/>
                </a:solidFill>
                <a:latin typeface="Calibri"/>
                <a:ea typeface="Calibri"/>
                <a:cs typeface="Calibri"/>
                <a:sym typeface="Calibri"/>
              </a:rPr>
              <a:t>do gubitka kontrole kompanije.</a:t>
            </a:r>
          </a:p>
        </p:txBody>
      </p:sp>
      <p:sp>
        <p:nvSpPr>
          <p:cNvPr id="248" name="Google Shape;248;p15"/>
          <p:cNvSpPr/>
          <p:nvPr/>
        </p:nvSpPr>
        <p:spPr>
          <a:xfrm>
            <a:off x="609600" y="5276791"/>
            <a:ext cx="7361208" cy="5077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r-Latn-RS" sz="2700" b="1" dirty="0">
                <a:solidFill>
                  <a:srgbClr val="000000"/>
                </a:solidFill>
                <a:latin typeface="Calibri"/>
                <a:ea typeface="Calibri"/>
                <a:cs typeface="Calibri"/>
                <a:sym typeface="Calibri"/>
              </a:rPr>
              <a:t>Zajednička ulaganja / </a:t>
            </a:r>
            <a:r>
              <a:rPr lang="en-US" sz="2700" b="1" dirty="0">
                <a:solidFill>
                  <a:srgbClr val="000000"/>
                </a:solidFill>
                <a:latin typeface="Calibri"/>
                <a:ea typeface="Calibri"/>
                <a:cs typeface="Calibri"/>
                <a:sym typeface="Calibri"/>
              </a:rPr>
              <a:t>VENTURE CAPITAL</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6"/>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en-US" sz="4000" b="1" dirty="0" err="1">
                <a:solidFill>
                  <a:srgbClr val="FD4FB4"/>
                </a:solidFill>
                <a:latin typeface="Calibri"/>
                <a:ea typeface="Calibri"/>
                <a:cs typeface="Calibri"/>
                <a:sym typeface="Calibri"/>
              </a:rPr>
              <a:t>Alternativni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načini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kreditiranja</a:t>
            </a:r>
            <a:r>
              <a:rPr lang="en-US" sz="4000" b="1" dirty="0">
                <a:solidFill>
                  <a:srgbClr val="FD4FB4"/>
                </a:solidFill>
                <a:latin typeface="Calibri"/>
                <a:ea typeface="Calibri"/>
                <a:cs typeface="Calibri"/>
                <a:sym typeface="Calibri"/>
              </a:rPr>
              <a:t> – </a:t>
            </a:r>
            <a:r>
              <a:rPr lang="en-US" sz="4000" b="1" i="1" dirty="0" err="1">
                <a:solidFill>
                  <a:srgbClr val="FD4FB4"/>
                </a:solidFill>
                <a:latin typeface="Calibri"/>
                <a:ea typeface="Calibri"/>
                <a:cs typeface="Calibri"/>
                <a:sym typeface="Calibri"/>
              </a:rPr>
              <a:t>Mreža</a:t>
            </a:r>
            <a:r>
              <a:rPr lang="en-US" sz="4000" b="1" i="1" dirty="0">
                <a:solidFill>
                  <a:srgbClr val="FD4FB4"/>
                </a:solidFill>
                <a:latin typeface="Calibri"/>
                <a:ea typeface="Calibri"/>
                <a:cs typeface="Calibri"/>
                <a:sym typeface="Calibri"/>
              </a:rPr>
              <a:t> </a:t>
            </a:r>
            <a:r>
              <a:rPr lang="en-US" sz="4000" b="1" i="1" dirty="0" err="1">
                <a:solidFill>
                  <a:srgbClr val="FD4FB4"/>
                </a:solidFill>
                <a:latin typeface="Calibri"/>
                <a:ea typeface="Calibri"/>
                <a:cs typeface="Calibri"/>
                <a:sym typeface="Calibri"/>
              </a:rPr>
              <a:t>podrške</a:t>
            </a:r>
            <a:r>
              <a:rPr lang="en-US" sz="4000" b="1" i="1" dirty="0">
                <a:solidFill>
                  <a:srgbClr val="FD4FB4"/>
                </a:solidFill>
                <a:latin typeface="Calibri"/>
                <a:ea typeface="Calibri"/>
                <a:cs typeface="Calibri"/>
                <a:sym typeface="Calibri"/>
              </a:rPr>
              <a:t> EU</a:t>
            </a:r>
            <a:endParaRPr sz="3600" b="1" i="1" dirty="0">
              <a:solidFill>
                <a:srgbClr val="FD4FB4"/>
              </a:solidFill>
              <a:latin typeface="Calibri"/>
              <a:ea typeface="Calibri"/>
              <a:cs typeface="Calibri"/>
              <a:sym typeface="Calibri"/>
            </a:endParaRPr>
          </a:p>
        </p:txBody>
      </p:sp>
      <p:sp>
        <p:nvSpPr>
          <p:cNvPr id="254" name="Google Shape;254;p16"/>
          <p:cNvSpPr/>
          <p:nvPr/>
        </p:nvSpPr>
        <p:spPr>
          <a:xfrm>
            <a:off x="584200" y="1715455"/>
            <a:ext cx="128016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rgbClr val="000000"/>
                </a:solidFill>
                <a:latin typeface="Calibri"/>
                <a:ea typeface="Calibri"/>
                <a:cs typeface="Calibri"/>
                <a:sym typeface="Calibri"/>
              </a:rPr>
              <a:t>Do </a:t>
            </a:r>
            <a:r>
              <a:rPr lang="en-US" sz="2400" dirty="0" err="1">
                <a:solidFill>
                  <a:srgbClr val="000000"/>
                </a:solidFill>
                <a:latin typeface="Calibri"/>
                <a:ea typeface="Calibri"/>
                <a:cs typeface="Calibri"/>
                <a:sym typeface="Calibri"/>
              </a:rPr>
              <a:t>poslovnih</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anđela</a:t>
            </a:r>
            <a:r>
              <a:rPr lang="en-US" sz="2400" dirty="0">
                <a:solidFill>
                  <a:srgbClr val="000000"/>
                </a:solidFill>
                <a:latin typeface="Calibri"/>
                <a:ea typeface="Calibri"/>
                <a:cs typeface="Calibri"/>
                <a:sym typeface="Calibri"/>
              </a:rPr>
              <a:t> je </a:t>
            </a:r>
            <a:r>
              <a:rPr lang="en-US" sz="2400" dirty="0" err="1">
                <a:solidFill>
                  <a:srgbClr val="000000"/>
                </a:solidFill>
                <a:latin typeface="Calibri"/>
                <a:ea typeface="Calibri"/>
                <a:cs typeface="Calibri"/>
                <a:sym typeface="Calibri"/>
              </a:rPr>
              <a:t>moguće</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doći</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konsultujući</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jednu</a:t>
            </a:r>
            <a:r>
              <a:rPr lang="en-US" sz="2400" dirty="0">
                <a:solidFill>
                  <a:srgbClr val="000000"/>
                </a:solidFill>
                <a:latin typeface="Calibri"/>
                <a:ea typeface="Calibri"/>
                <a:cs typeface="Calibri"/>
                <a:sym typeface="Calibri"/>
              </a:rPr>
              <a:t> od </a:t>
            </a:r>
            <a:r>
              <a:rPr lang="en-US" sz="2400" dirty="0" err="1">
                <a:solidFill>
                  <a:srgbClr val="000000"/>
                </a:solidFill>
                <a:latin typeface="Calibri"/>
                <a:ea typeface="Calibri"/>
                <a:cs typeface="Calibri"/>
                <a:sym typeface="Calibri"/>
              </a:rPr>
              <a:t>mnogih</a:t>
            </a:r>
            <a:r>
              <a:rPr lang="en-US" sz="2400" dirty="0">
                <a:solidFill>
                  <a:srgbClr val="000000"/>
                </a:solidFill>
                <a:latin typeface="Calibri"/>
                <a:ea typeface="Calibri"/>
                <a:cs typeface="Calibri"/>
                <a:sym typeface="Calibri"/>
              </a:rPr>
              <a:t> </a:t>
            </a:r>
            <a:r>
              <a:rPr lang="en-US" sz="2400" b="1" dirty="0" err="1">
                <a:solidFill>
                  <a:srgbClr val="000000"/>
                </a:solidFill>
                <a:latin typeface="Calibri"/>
                <a:ea typeface="Calibri"/>
                <a:cs typeface="Calibri"/>
                <a:sym typeface="Calibri"/>
              </a:rPr>
              <a:t>specijalizovanih</a:t>
            </a:r>
            <a:r>
              <a:rPr lang="en-US" sz="2400" b="1" dirty="0">
                <a:solidFill>
                  <a:srgbClr val="000000"/>
                </a:solidFill>
                <a:latin typeface="Calibri"/>
                <a:ea typeface="Calibri"/>
                <a:cs typeface="Calibri"/>
                <a:sym typeface="Calibri"/>
              </a:rPr>
              <a:t> </a:t>
            </a:r>
            <a:r>
              <a:rPr lang="en-US" sz="2400" b="1" dirty="0" err="1">
                <a:solidFill>
                  <a:srgbClr val="000000"/>
                </a:solidFill>
                <a:latin typeface="Calibri"/>
                <a:ea typeface="Calibri"/>
                <a:cs typeface="Calibri"/>
                <a:sym typeface="Calibri"/>
              </a:rPr>
              <a:t>platformi</a:t>
            </a:r>
            <a:r>
              <a:rPr lang="sr-Latn-RS" sz="2400" b="1"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ili</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posećujući</a:t>
            </a:r>
            <a:r>
              <a:rPr lang="en-US" sz="2400" dirty="0">
                <a:solidFill>
                  <a:srgbClr val="000000"/>
                </a:solidFill>
                <a:latin typeface="Calibri"/>
                <a:ea typeface="Calibri"/>
                <a:cs typeface="Calibri"/>
                <a:sym typeface="Calibri"/>
              </a:rPr>
              <a:t> </a:t>
            </a:r>
            <a:r>
              <a:rPr lang="en-US" sz="2400" b="1" dirty="0" err="1">
                <a:solidFill>
                  <a:srgbClr val="000000"/>
                </a:solidFill>
                <a:latin typeface="Calibri"/>
                <a:ea typeface="Calibri"/>
                <a:cs typeface="Calibri"/>
                <a:sym typeface="Calibri"/>
              </a:rPr>
              <a:t>događaje</a:t>
            </a:r>
            <a:r>
              <a:rPr lang="en-US" sz="2400" b="1" dirty="0">
                <a:solidFill>
                  <a:srgbClr val="000000"/>
                </a:solidFill>
                <a:latin typeface="Calibri"/>
                <a:ea typeface="Calibri"/>
                <a:cs typeface="Calibri"/>
                <a:sym typeface="Calibri"/>
              </a:rPr>
              <a:t> za </a:t>
            </a:r>
            <a:r>
              <a:rPr lang="en-US" sz="2400" b="1" dirty="0" err="1">
                <a:solidFill>
                  <a:srgbClr val="000000"/>
                </a:solidFill>
                <a:latin typeface="Calibri"/>
                <a:ea typeface="Calibri"/>
                <a:cs typeface="Calibri"/>
                <a:sym typeface="Calibri"/>
              </a:rPr>
              <a:t>umrežavanje</a:t>
            </a:r>
            <a:r>
              <a:rPr lang="en-US" sz="2400" b="1"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kako</a:t>
            </a:r>
            <a:r>
              <a:rPr lang="en-US" sz="2400" dirty="0">
                <a:solidFill>
                  <a:srgbClr val="000000"/>
                </a:solidFill>
                <a:latin typeface="Calibri"/>
                <a:ea typeface="Calibri"/>
                <a:cs typeface="Calibri"/>
                <a:sym typeface="Calibri"/>
              </a:rPr>
              <a:t> bi se </a:t>
            </a:r>
            <a:r>
              <a:rPr lang="en-US" sz="2400" dirty="0" err="1">
                <a:solidFill>
                  <a:srgbClr val="000000"/>
                </a:solidFill>
                <a:latin typeface="Calibri"/>
                <a:ea typeface="Calibri"/>
                <a:cs typeface="Calibri"/>
                <a:sym typeface="Calibri"/>
              </a:rPr>
              <a:t>licem</a:t>
            </a:r>
            <a:r>
              <a:rPr lang="en-US" sz="2400" dirty="0">
                <a:solidFill>
                  <a:srgbClr val="000000"/>
                </a:solidFill>
                <a:latin typeface="Calibri"/>
                <a:ea typeface="Calibri"/>
                <a:cs typeface="Calibri"/>
                <a:sym typeface="Calibri"/>
              </a:rPr>
              <a:t> u lice </a:t>
            </a:r>
            <a:r>
              <a:rPr lang="en-US" sz="2400" dirty="0" err="1">
                <a:solidFill>
                  <a:srgbClr val="000000"/>
                </a:solidFill>
                <a:latin typeface="Calibri"/>
                <a:ea typeface="Calibri"/>
                <a:cs typeface="Calibri"/>
                <a:sym typeface="Calibri"/>
              </a:rPr>
              <a:t>sreli</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sa</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potencijalnim</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investitorima</a:t>
            </a:r>
            <a:r>
              <a:rPr lang="en-US" sz="2400" dirty="0">
                <a:solidFill>
                  <a:srgbClr val="000000"/>
                </a:solidFill>
                <a:latin typeface="Calibri"/>
                <a:ea typeface="Calibri"/>
                <a:cs typeface="Calibri"/>
                <a:sym typeface="Calibri"/>
              </a:rPr>
              <a:t>.</a:t>
            </a:r>
            <a:endParaRPr sz="2400" dirty="0">
              <a:solidFill>
                <a:srgbClr val="000000"/>
              </a:solidFill>
              <a:latin typeface="Calibri"/>
              <a:ea typeface="Calibri"/>
              <a:cs typeface="Calibri"/>
              <a:sym typeface="Calibri"/>
            </a:endParaRPr>
          </a:p>
        </p:txBody>
      </p:sp>
      <p:sp>
        <p:nvSpPr>
          <p:cNvPr id="255" name="Google Shape;255;p16"/>
          <p:cNvSpPr/>
          <p:nvPr/>
        </p:nvSpPr>
        <p:spPr>
          <a:xfrm>
            <a:off x="15614523" y="2683996"/>
            <a:ext cx="2209800" cy="3385542"/>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endParaRPr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Crunchbase</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Angel List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Seed Invest</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Funders Club</a:t>
            </a:r>
            <a:r>
              <a:rPr lang="en-US" sz="2400">
                <a:solidFill>
                  <a:srgbClr val="000000"/>
                </a:solidFill>
                <a:latin typeface="Calibri"/>
                <a:ea typeface="Calibri"/>
                <a:cs typeface="Calibri"/>
                <a:sym typeface="Calibri"/>
              </a:rPr>
              <a:t> </a:t>
            </a:r>
            <a:endParaRPr/>
          </a:p>
          <a:p>
            <a:pPr marL="0" marR="0" lvl="0" indent="0" algn="ctr" rtl="0">
              <a:spcBef>
                <a:spcPts val="0"/>
              </a:spcBef>
              <a:spcAft>
                <a:spcPts val="0"/>
              </a:spcAft>
              <a:buNone/>
            </a:pPr>
            <a:endParaRPr sz="2200">
              <a:solidFill>
                <a:schemeClr val="dk1"/>
              </a:solidFill>
              <a:latin typeface="Calibri"/>
              <a:ea typeface="Calibri"/>
              <a:cs typeface="Calibri"/>
              <a:sym typeface="Calibri"/>
            </a:endParaRPr>
          </a:p>
        </p:txBody>
      </p:sp>
      <p:cxnSp>
        <p:nvCxnSpPr>
          <p:cNvPr id="256" name="Google Shape;256;p16"/>
          <p:cNvCxnSpPr/>
          <p:nvPr/>
        </p:nvCxnSpPr>
        <p:spPr>
          <a:xfrm>
            <a:off x="12420600" y="1952931"/>
            <a:ext cx="3467100" cy="914400"/>
          </a:xfrm>
          <a:prstGeom prst="straightConnector1">
            <a:avLst/>
          </a:prstGeom>
          <a:noFill/>
          <a:ln w="38100" cap="flat" cmpd="sng">
            <a:solidFill>
              <a:srgbClr val="AC7BDC"/>
            </a:solidFill>
            <a:prstDash val="solid"/>
            <a:round/>
            <a:headEnd type="none" w="sm" len="sm"/>
            <a:tailEnd type="triangle" w="med" len="med"/>
          </a:ln>
          <a:effectLst>
            <a:outerShdw blurRad="40000" dist="23000" dir="5400000" rotWithShape="0">
              <a:srgbClr val="000000">
                <a:alpha val="34901"/>
              </a:srgbClr>
            </a:outerShdw>
          </a:effectLst>
        </p:spPr>
      </p:cxnSp>
      <p:sp>
        <p:nvSpPr>
          <p:cNvPr id="257" name="Google Shape;257;p16"/>
          <p:cNvSpPr/>
          <p:nvPr/>
        </p:nvSpPr>
        <p:spPr>
          <a:xfrm>
            <a:off x="15614523" y="6813303"/>
            <a:ext cx="2133600" cy="1631175"/>
          </a:xfrm>
          <a:prstGeom prst="rect">
            <a:avLst/>
          </a:prstGeom>
          <a:noFill/>
          <a:ln w="9525" cap="flat" cmpd="sng">
            <a:solidFill>
              <a:srgbClr val="AC7BDC"/>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Top 40 </a:t>
            </a:r>
            <a:r>
              <a:rPr lang="sr-Latn-RS" sz="20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poslovnih anđela u EU</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sr-Latn-RS" sz="200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Ženski poslovni anđeli</a:t>
            </a:r>
            <a:r>
              <a:rPr lang="en-US" sz="2000" u="sng" dirty="0">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 </a:t>
            </a:r>
            <a:endParaRPr sz="2000" dirty="0">
              <a:solidFill>
                <a:schemeClr val="dk1"/>
              </a:solidFill>
              <a:latin typeface="Calibri"/>
              <a:ea typeface="Calibri"/>
              <a:cs typeface="Calibri"/>
              <a:sym typeface="Calibri"/>
            </a:endParaRPr>
          </a:p>
        </p:txBody>
      </p:sp>
      <p:sp>
        <p:nvSpPr>
          <p:cNvPr id="258" name="Google Shape;258;p16"/>
          <p:cNvSpPr/>
          <p:nvPr/>
        </p:nvSpPr>
        <p:spPr>
          <a:xfrm>
            <a:off x="586475" y="2695938"/>
            <a:ext cx="14325600" cy="21236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err="1">
                <a:solidFill>
                  <a:srgbClr val="000000"/>
                </a:solidFill>
                <a:latin typeface="Calibri"/>
                <a:ea typeface="Calibri"/>
                <a:cs typeface="Calibri"/>
                <a:sym typeface="Calibri"/>
              </a:rPr>
              <a:t>Evropska</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komisija</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nudi</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mnoštvo</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inicijativa</a:t>
            </a:r>
            <a:r>
              <a:rPr lang="en-US" sz="2400" dirty="0">
                <a:solidFill>
                  <a:srgbClr val="000000"/>
                </a:solidFill>
                <a:latin typeface="Calibri"/>
                <a:ea typeface="Calibri"/>
                <a:cs typeface="Calibri"/>
                <a:sym typeface="Calibri"/>
              </a:rPr>
              <a:t> za </a:t>
            </a:r>
            <a:r>
              <a:rPr lang="en-US" sz="2400" dirty="0" err="1">
                <a:solidFill>
                  <a:srgbClr val="000000"/>
                </a:solidFill>
                <a:latin typeface="Calibri"/>
                <a:ea typeface="Calibri"/>
                <a:cs typeface="Calibri"/>
                <a:sym typeface="Calibri"/>
              </a:rPr>
              <a:t>umrežavanje</a:t>
            </a:r>
            <a:r>
              <a:rPr lang="en-US" sz="2400" dirty="0">
                <a:solidFill>
                  <a:srgbClr val="000000"/>
                </a:solidFill>
                <a:latin typeface="Calibri"/>
                <a:ea typeface="Calibri"/>
                <a:cs typeface="Calibri"/>
                <a:sym typeface="Calibri"/>
              </a:rPr>
              <a:t> za </a:t>
            </a:r>
            <a:r>
              <a:rPr lang="en-US" sz="2400" dirty="0" err="1">
                <a:solidFill>
                  <a:srgbClr val="000000"/>
                </a:solidFill>
                <a:latin typeface="Calibri"/>
                <a:ea typeface="Calibri"/>
                <a:cs typeface="Calibri"/>
                <a:sym typeface="Calibri"/>
              </a:rPr>
              <a:t>žene</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preduzetnice</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koje</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im</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takođe</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mogu</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pomoći</a:t>
            </a:r>
            <a:r>
              <a:rPr lang="en-US" sz="2400" dirty="0">
                <a:solidFill>
                  <a:srgbClr val="000000"/>
                </a:solidFill>
                <a:latin typeface="Calibri"/>
                <a:ea typeface="Calibri"/>
                <a:cs typeface="Calibri"/>
                <a:sym typeface="Calibri"/>
              </a:rPr>
              <a:t> u </a:t>
            </a:r>
            <a:r>
              <a:rPr lang="en-US" sz="2400" dirty="0" err="1">
                <a:solidFill>
                  <a:srgbClr val="000000"/>
                </a:solidFill>
                <a:latin typeface="Calibri"/>
                <a:ea typeface="Calibri"/>
                <a:cs typeface="Calibri"/>
                <a:sym typeface="Calibri"/>
              </a:rPr>
              <a:t>pronalaženju</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pravog</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poslovnog</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anđela</a:t>
            </a:r>
            <a:r>
              <a:rPr lang="en-US" sz="2400" dirty="0">
                <a:solidFill>
                  <a:srgbClr val="000000"/>
                </a:solidFill>
                <a:latin typeface="Calibri"/>
                <a:ea typeface="Calibri"/>
                <a:cs typeface="Calibri"/>
                <a:sym typeface="Calibri"/>
              </a:rPr>
              <a:t>:</a:t>
            </a:r>
            <a:endParaRPr lang="sr-Latn-RS" sz="24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20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400" b="1" u="sng" dirty="0" err="1">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WA4E</a:t>
            </a:r>
            <a:endParaRPr sz="24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000" dirty="0" err="1">
                <a:solidFill>
                  <a:srgbClr val="000000"/>
                </a:solidFill>
                <a:latin typeface="Calibri"/>
                <a:ea typeface="Calibri"/>
                <a:cs typeface="Calibri"/>
                <a:sym typeface="Calibri"/>
              </a:rPr>
              <a:t>Ženski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anđeli</a:t>
            </a:r>
            <a:r>
              <a:rPr lang="en-US" sz="2000" dirty="0">
                <a:solidFill>
                  <a:srgbClr val="000000"/>
                </a:solidFill>
                <a:latin typeface="Calibri"/>
                <a:ea typeface="Calibri"/>
                <a:cs typeface="Calibri"/>
                <a:sym typeface="Calibri"/>
              </a:rPr>
              <a:t> za </a:t>
            </a:r>
            <a:r>
              <a:rPr lang="en-US" sz="2000" dirty="0" err="1">
                <a:solidFill>
                  <a:srgbClr val="000000"/>
                </a:solidFill>
                <a:latin typeface="Calibri"/>
                <a:ea typeface="Calibri"/>
                <a:cs typeface="Calibri"/>
                <a:sym typeface="Calibri"/>
              </a:rPr>
              <a:t>evropske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preduzetnice</a:t>
            </a:r>
            <a:r>
              <a:rPr lang="en-US" sz="2000" dirty="0">
                <a:solidFill>
                  <a:srgbClr val="000000"/>
                </a:solidFill>
                <a:latin typeface="Calibri"/>
                <a:ea typeface="Calibri"/>
                <a:cs typeface="Calibri"/>
                <a:sym typeface="Calibri"/>
              </a:rPr>
              <a:t> (</a:t>
            </a:r>
            <a:r>
              <a:rPr lang="sr-Latn-RS" sz="2000" dirty="0">
                <a:solidFill>
                  <a:srgbClr val="000000"/>
                </a:solidFill>
                <a:latin typeface="Calibri"/>
                <a:ea typeface="Calibri"/>
                <a:cs typeface="Calibri"/>
                <a:sym typeface="Calibri"/>
              </a:rPr>
              <a:t>W</a:t>
            </a:r>
            <a:r>
              <a:rPr lang="en-US" sz="2000" dirty="0" err="1">
                <a:solidFill>
                  <a:srgbClr val="000000"/>
                </a:solidFill>
                <a:latin typeface="Calibri"/>
                <a:ea typeface="Calibri"/>
                <a:cs typeface="Calibri"/>
                <a:sym typeface="Calibri"/>
              </a:rPr>
              <a:t>A4E</a:t>
            </a:r>
            <a:r>
              <a:rPr lang="en-US" sz="2000" dirty="0">
                <a:solidFill>
                  <a:srgbClr val="000000"/>
                </a:solidFill>
                <a:latin typeface="Calibri"/>
                <a:ea typeface="Calibri"/>
                <a:cs typeface="Calibri"/>
                <a:sym typeface="Calibri"/>
              </a:rPr>
              <a:t>) je program </a:t>
            </a:r>
            <a:r>
              <a:rPr lang="en-US" sz="2000" dirty="0" err="1">
                <a:solidFill>
                  <a:srgbClr val="000000"/>
                </a:solidFill>
                <a:latin typeface="Calibri"/>
                <a:ea typeface="Calibri"/>
                <a:cs typeface="Calibri"/>
                <a:sym typeface="Calibri"/>
              </a:rPr>
              <a:t>Poslovni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anđeli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Evrope</a:t>
            </a:r>
            <a:r>
              <a:rPr lang="en-US" sz="2000" dirty="0">
                <a:solidFill>
                  <a:srgbClr val="000000"/>
                </a:solidFill>
                <a:latin typeface="Calibri"/>
                <a:ea typeface="Calibri"/>
                <a:cs typeface="Calibri"/>
                <a:sym typeface="Calibri"/>
              </a:rPr>
              <a:t> koji </a:t>
            </a:r>
            <a:r>
              <a:rPr lang="sr-Latn-RS" sz="2000" dirty="0">
                <a:solidFill>
                  <a:srgbClr val="000000"/>
                </a:solidFill>
                <a:latin typeface="Calibri"/>
                <a:ea typeface="Calibri"/>
                <a:cs typeface="Calibri"/>
                <a:sym typeface="Calibri"/>
              </a:rPr>
              <a:t>uvodi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ulaganje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ženskih</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anđela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pristup</a:t>
            </a:r>
            <a:r>
              <a:rPr lang="en-US" sz="2000" dirty="0">
                <a:solidFill>
                  <a:srgbClr val="000000"/>
                </a:solidFill>
                <a:latin typeface="Calibri"/>
                <a:ea typeface="Calibri"/>
                <a:cs typeface="Calibri"/>
                <a:sym typeface="Calibri"/>
              </a:rPr>
              <a:t> </a:t>
            </a:r>
            <a:r>
              <a:rPr lang="sr-Latn-RS" sz="2000" dirty="0">
                <a:solidFill>
                  <a:srgbClr val="000000"/>
                </a:solidFill>
                <a:latin typeface="Calibri"/>
                <a:ea typeface="Calibri"/>
                <a:cs typeface="Calibri"/>
                <a:sym typeface="Calibri"/>
              </a:rPr>
              <a:t>zajedničkim ulagačima </a:t>
            </a:r>
            <a:r>
              <a:rPr lang="en-US" sz="2000" dirty="0">
                <a:solidFill>
                  <a:srgbClr val="000000"/>
                </a:solidFill>
                <a:latin typeface="Calibri"/>
                <a:ea typeface="Calibri"/>
                <a:cs typeface="Calibri"/>
                <a:sym typeface="Calibri"/>
              </a:rPr>
              <a:t>za </a:t>
            </a:r>
            <a:r>
              <a:rPr lang="en-US" sz="2000" dirty="0" err="1">
                <a:solidFill>
                  <a:srgbClr val="000000"/>
                </a:solidFill>
                <a:latin typeface="Calibri"/>
                <a:ea typeface="Calibri"/>
                <a:cs typeface="Calibri"/>
                <a:sym typeface="Calibri"/>
              </a:rPr>
              <a:t>žene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preduzetnice</a:t>
            </a:r>
            <a:r>
              <a:rPr lang="en-US" sz="2000" dirty="0">
                <a:solidFill>
                  <a:srgbClr val="000000"/>
                </a:solidFill>
                <a:latin typeface="Calibri"/>
                <a:ea typeface="Calibri"/>
                <a:cs typeface="Calibri"/>
                <a:sym typeface="Calibri"/>
              </a:rPr>
              <a:t>.</a:t>
            </a:r>
            <a:endParaRPr dirty="0"/>
          </a:p>
        </p:txBody>
      </p:sp>
      <p:sp>
        <p:nvSpPr>
          <p:cNvPr id="259" name="Google Shape;259;p16"/>
          <p:cNvSpPr/>
          <p:nvPr/>
        </p:nvSpPr>
        <p:spPr>
          <a:xfrm>
            <a:off x="1371600" y="6972300"/>
            <a:ext cx="13676952"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dirty="0">
                <a:solidFill>
                  <a:srgbClr val="004494"/>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The women entrepreneurship group of the </a:t>
            </a:r>
            <a:r>
              <a:rPr lang="en-US" sz="2400" b="1" u="sng" dirty="0" err="1">
                <a:solidFill>
                  <a:srgbClr val="004494"/>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EEN</a:t>
            </a:r>
            <a:r>
              <a:rPr lang="en-US" sz="2400" b="1" dirty="0">
                <a:solidFill>
                  <a:srgbClr val="404040"/>
                </a:solidFill>
                <a:latin typeface="Calibri"/>
                <a:ea typeface="Calibri"/>
                <a:cs typeface="Calibri"/>
                <a:sym typeface="Calibri"/>
              </a:rPr>
              <a:t> </a:t>
            </a:r>
            <a:endParaRPr sz="2400" b="1" dirty="0">
              <a:solidFill>
                <a:srgbClr val="404040"/>
              </a:solidFill>
              <a:latin typeface="Calibri"/>
              <a:ea typeface="Calibri"/>
              <a:cs typeface="Calibri"/>
              <a:sym typeface="Calibri"/>
            </a:endParaRPr>
          </a:p>
          <a:p>
            <a:pPr marL="0" marR="0" lvl="0" indent="0" algn="just" rtl="0">
              <a:spcBef>
                <a:spcPts val="0"/>
              </a:spcBef>
              <a:spcAft>
                <a:spcPts val="0"/>
              </a:spcAft>
              <a:buNone/>
            </a:pPr>
            <a:r>
              <a:rPr lang="en-US" sz="2000" dirty="0" err="1">
                <a:solidFill>
                  <a:srgbClr val="404040"/>
                </a:solidFill>
                <a:latin typeface="Calibri"/>
                <a:ea typeface="Calibri"/>
                <a:cs typeface="Calibri"/>
                <a:sym typeface="Calibri"/>
              </a:rPr>
              <a:t>Grupa</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povezuje</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žene</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preduzetnice</a:t>
            </a:r>
            <a:r>
              <a:rPr lang="en-US" sz="2000" dirty="0">
                <a:solidFill>
                  <a:srgbClr val="404040"/>
                </a:solidFill>
                <a:latin typeface="Calibri"/>
                <a:ea typeface="Calibri"/>
                <a:cs typeface="Calibri"/>
                <a:sym typeface="Calibri"/>
              </a:rPr>
              <a:t> u </a:t>
            </a:r>
            <a:r>
              <a:rPr lang="en-US" sz="2000" dirty="0" err="1">
                <a:solidFill>
                  <a:srgbClr val="404040"/>
                </a:solidFill>
                <a:latin typeface="Calibri"/>
                <a:ea typeface="Calibri"/>
                <a:cs typeface="Calibri"/>
                <a:sym typeface="Calibri"/>
              </a:rPr>
              <a:t>Mrežu</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preduzeća</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Evrope</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i</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pruža</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konkretne</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usluge</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poslovno</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partnerstvo</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pristup</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stranim</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tržištima</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saradnja</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sa</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lokalnim</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mrežama</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i</a:t>
            </a:r>
            <a:r>
              <a:rPr lang="en-US" sz="2000" dirty="0">
                <a:solidFill>
                  <a:srgbClr val="404040"/>
                </a:solidFill>
                <a:latin typeface="Calibri"/>
                <a:ea typeface="Calibri"/>
                <a:cs typeface="Calibri"/>
                <a:sym typeface="Calibri"/>
              </a:rPr>
              <a:t> </a:t>
            </a:r>
            <a:r>
              <a:rPr lang="en-US" sz="2000" dirty="0" err="1">
                <a:solidFill>
                  <a:srgbClr val="404040"/>
                </a:solidFill>
                <a:latin typeface="Calibri"/>
                <a:ea typeface="Calibri"/>
                <a:cs typeface="Calibri"/>
                <a:sym typeface="Calibri"/>
              </a:rPr>
              <a:t>pristup</a:t>
            </a:r>
            <a:r>
              <a:rPr lang="en-US" sz="2000" dirty="0">
                <a:solidFill>
                  <a:srgbClr val="404040"/>
                </a:solidFill>
                <a:latin typeface="Calibri"/>
                <a:ea typeface="Calibri"/>
                <a:cs typeface="Calibri"/>
                <a:sym typeface="Calibri"/>
              </a:rPr>
              <a:t> EU </a:t>
            </a:r>
            <a:r>
              <a:rPr lang="en-US" sz="2000" dirty="0" err="1">
                <a:solidFill>
                  <a:srgbClr val="404040"/>
                </a:solidFill>
                <a:latin typeface="Calibri"/>
                <a:ea typeface="Calibri"/>
                <a:cs typeface="Calibri"/>
                <a:sym typeface="Calibri"/>
              </a:rPr>
              <a:t>fondovima</a:t>
            </a:r>
            <a:r>
              <a:rPr lang="en-US" sz="2000" dirty="0">
                <a:solidFill>
                  <a:srgbClr val="404040"/>
                </a:solidFill>
                <a:latin typeface="Calibri"/>
                <a:ea typeface="Calibri"/>
                <a:cs typeface="Calibri"/>
                <a:sym typeface="Calibri"/>
              </a:rPr>
              <a:t>)</a:t>
            </a:r>
            <a:endParaRPr sz="2000" dirty="0">
              <a:solidFill>
                <a:srgbClr val="404040"/>
              </a:solidFill>
              <a:latin typeface="Calibri"/>
              <a:ea typeface="Calibri"/>
              <a:cs typeface="Calibri"/>
              <a:sym typeface="Calibri"/>
            </a:endParaRPr>
          </a:p>
        </p:txBody>
      </p:sp>
      <p:sp>
        <p:nvSpPr>
          <p:cNvPr id="260" name="Google Shape;260;p16"/>
          <p:cNvSpPr txBox="1"/>
          <p:nvPr/>
        </p:nvSpPr>
        <p:spPr>
          <a:xfrm>
            <a:off x="15614522" y="6400493"/>
            <a:ext cx="1793583" cy="400069"/>
          </a:xfrm>
          <a:prstGeom prst="rect">
            <a:avLst/>
          </a:prstGeom>
          <a:solidFill>
            <a:srgbClr val="AC7BDC"/>
          </a:solidFill>
          <a:ln w="9525" cap="flat" cmpd="sng">
            <a:solidFill>
              <a:srgbClr val="AC7BD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sr-Latn-RS" sz="2000" b="1" dirty="0">
                <a:solidFill>
                  <a:schemeClr val="lt1"/>
                </a:solidFill>
                <a:latin typeface="Calibri"/>
                <a:ea typeface="Calibri"/>
                <a:cs typeface="Calibri"/>
                <a:sym typeface="Calibri"/>
              </a:rPr>
              <a:t>Vidi takođe</a:t>
            </a:r>
            <a:r>
              <a:rPr lang="en-US" sz="2000" b="1" dirty="0">
                <a:solidFill>
                  <a:schemeClr val="lt1"/>
                </a:solidFill>
                <a:latin typeface="Calibri"/>
                <a:ea typeface="Calibri"/>
                <a:cs typeface="Calibri"/>
                <a:sym typeface="Calibri"/>
              </a:rPr>
              <a:t>…</a:t>
            </a:r>
            <a:endParaRPr sz="2000" b="1" dirty="0">
              <a:solidFill>
                <a:schemeClr val="lt1"/>
              </a:solidFill>
              <a:latin typeface="Calibri"/>
              <a:ea typeface="Calibri"/>
              <a:cs typeface="Calibri"/>
              <a:sym typeface="Calibri"/>
            </a:endParaRPr>
          </a:p>
        </p:txBody>
      </p:sp>
      <p:sp>
        <p:nvSpPr>
          <p:cNvPr id="261" name="Google Shape;261;p16"/>
          <p:cNvSpPr/>
          <p:nvPr/>
        </p:nvSpPr>
        <p:spPr>
          <a:xfrm>
            <a:off x="1220338" y="5064334"/>
            <a:ext cx="13691737"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u="sng" dirty="0" err="1">
                <a:solidFill>
                  <a:srgbClr val="000000"/>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WEgate</a:t>
            </a:r>
            <a:r>
              <a:rPr lang="en-US" sz="2400" b="1" u="sng" dirty="0">
                <a:solidFill>
                  <a:srgbClr val="000000"/>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 Platform</a:t>
            </a:r>
            <a:endParaRPr sz="24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000" dirty="0" err="1">
                <a:solidFill>
                  <a:srgbClr val="000000"/>
                </a:solidFill>
                <a:latin typeface="Calibri"/>
                <a:ea typeface="Calibri"/>
                <a:cs typeface="Calibri"/>
                <a:sym typeface="Calibri"/>
              </a:rPr>
              <a:t>Evropska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kapija</a:t>
            </a:r>
            <a:r>
              <a:rPr lang="en-US" sz="2000" dirty="0">
                <a:solidFill>
                  <a:srgbClr val="000000"/>
                </a:solidFill>
                <a:latin typeface="Calibri"/>
                <a:ea typeface="Calibri"/>
                <a:cs typeface="Calibri"/>
                <a:sym typeface="Calibri"/>
              </a:rPr>
              <a:t> za </a:t>
            </a:r>
            <a:r>
              <a:rPr lang="en-US" sz="2000" dirty="0" err="1">
                <a:solidFill>
                  <a:srgbClr val="000000"/>
                </a:solidFill>
                <a:latin typeface="Calibri"/>
                <a:ea typeface="Calibri"/>
                <a:cs typeface="Calibri"/>
                <a:sym typeface="Calibri"/>
              </a:rPr>
              <a:t>žensko</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preduzetništvo</a:t>
            </a:r>
            <a:r>
              <a:rPr lang="en-US" sz="2000" dirty="0">
                <a:solidFill>
                  <a:srgbClr val="000000"/>
                </a:solidFill>
                <a:latin typeface="Calibri"/>
                <a:ea typeface="Calibri"/>
                <a:cs typeface="Calibri"/>
                <a:sym typeface="Calibri"/>
              </a:rPr>
              <a:t> </a:t>
            </a:r>
            <a:r>
              <a:rPr lang="sr-Latn-RS" sz="2000" dirty="0">
                <a:latin typeface="Calibri"/>
                <a:ea typeface="Calibri"/>
                <a:cs typeface="Calibri"/>
                <a:sym typeface="Calibri"/>
              </a:rPr>
              <a:t>W</a:t>
            </a:r>
            <a:r>
              <a:rPr lang="en-US" sz="2000" dirty="0" err="1">
                <a:solidFill>
                  <a:srgbClr val="000000"/>
                </a:solidFill>
                <a:latin typeface="Calibri"/>
                <a:ea typeface="Calibri"/>
                <a:cs typeface="Calibri"/>
                <a:sym typeface="Calibri"/>
              </a:rPr>
              <a:t>Egate</a:t>
            </a:r>
            <a:r>
              <a:rPr lang="en-US" sz="2000" dirty="0">
                <a:solidFill>
                  <a:srgbClr val="000000"/>
                </a:solidFill>
                <a:latin typeface="Calibri"/>
                <a:ea typeface="Calibri"/>
                <a:cs typeface="Calibri"/>
                <a:sym typeface="Calibri"/>
              </a:rPr>
              <a:t> je e-</a:t>
            </a:r>
            <a:r>
              <a:rPr lang="en-US" sz="2000" dirty="0" err="1">
                <a:solidFill>
                  <a:srgbClr val="000000"/>
                </a:solidFill>
                <a:latin typeface="Calibri"/>
                <a:ea typeface="Calibri"/>
                <a:cs typeface="Calibri"/>
                <a:sym typeface="Calibri"/>
              </a:rPr>
              <a:t>platforma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koju</a:t>
            </a:r>
            <a:r>
              <a:rPr lang="en-US" sz="2000" dirty="0">
                <a:solidFill>
                  <a:srgbClr val="000000"/>
                </a:solidFill>
                <a:latin typeface="Calibri"/>
                <a:ea typeface="Calibri"/>
                <a:cs typeface="Calibri"/>
                <a:sym typeface="Calibri"/>
              </a:rPr>
              <a:t> je </a:t>
            </a:r>
            <a:r>
              <a:rPr lang="en-US" sz="2000" dirty="0" err="1">
                <a:solidFill>
                  <a:srgbClr val="000000"/>
                </a:solidFill>
                <a:latin typeface="Calibri"/>
                <a:ea typeface="Calibri"/>
                <a:cs typeface="Calibri"/>
                <a:sym typeface="Calibri"/>
              </a:rPr>
              <a:t>pokrenula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Evropska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komisija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rastuća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mreža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zainteresovanih</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strana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koje</a:t>
            </a:r>
            <a:r>
              <a:rPr lang="en-US" sz="2000" dirty="0">
                <a:solidFill>
                  <a:srgbClr val="000000"/>
                </a:solidFill>
                <a:latin typeface="Calibri"/>
                <a:ea typeface="Calibri"/>
                <a:cs typeface="Calibri"/>
                <a:sym typeface="Calibri"/>
              </a:rPr>
              <a:t> se </a:t>
            </a:r>
            <a:r>
              <a:rPr lang="en-US" sz="2000" dirty="0" err="1">
                <a:solidFill>
                  <a:srgbClr val="000000"/>
                </a:solidFill>
                <a:latin typeface="Calibri"/>
                <a:ea typeface="Calibri"/>
                <a:cs typeface="Calibri"/>
                <a:sym typeface="Calibri"/>
              </a:rPr>
              <a:t>angažuju</a:t>
            </a:r>
            <a:r>
              <a:rPr lang="en-US" sz="2000" dirty="0">
                <a:solidFill>
                  <a:srgbClr val="000000"/>
                </a:solidFill>
                <a:latin typeface="Calibri"/>
                <a:ea typeface="Calibri"/>
                <a:cs typeface="Calibri"/>
                <a:sym typeface="Calibri"/>
              </a:rPr>
              <a:t> da </a:t>
            </a:r>
            <a:r>
              <a:rPr lang="en-US" sz="2000" dirty="0" err="1">
                <a:solidFill>
                  <a:srgbClr val="000000"/>
                </a:solidFill>
                <a:latin typeface="Calibri"/>
                <a:ea typeface="Calibri"/>
                <a:cs typeface="Calibri"/>
                <a:sym typeface="Calibri"/>
              </a:rPr>
              <a:t>podrže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žene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preduzetnice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širom</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Evrope</a:t>
            </a:r>
            <a:r>
              <a:rPr lang="en-US" sz="2000" dirty="0">
                <a:solidFill>
                  <a:srgbClr val="000000"/>
                </a:solidFill>
                <a:latin typeface="Calibri"/>
                <a:ea typeface="Calibri"/>
                <a:cs typeface="Calibri"/>
                <a:sym typeface="Calibri"/>
              </a:rPr>
              <a:t>. </a:t>
            </a:r>
            <a:r>
              <a:rPr lang="sr-Latn-RS" sz="2000" dirty="0">
                <a:solidFill>
                  <a:srgbClr val="000000"/>
                </a:solidFill>
                <a:latin typeface="Calibri"/>
                <a:ea typeface="Calibri"/>
                <a:cs typeface="Calibri"/>
                <a:sym typeface="Calibri"/>
              </a:rPr>
              <a:t>W</a:t>
            </a:r>
            <a:r>
              <a:rPr lang="en-US" sz="2000" dirty="0" err="1">
                <a:solidFill>
                  <a:srgbClr val="000000"/>
                </a:solidFill>
                <a:latin typeface="Calibri"/>
                <a:ea typeface="Calibri"/>
                <a:cs typeface="Calibri"/>
                <a:sym typeface="Calibri"/>
              </a:rPr>
              <a:t>Egate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pruža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informacije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veze</a:t>
            </a:r>
            <a:r>
              <a:rPr lang="en-US" sz="2000" dirty="0">
                <a:solidFill>
                  <a:srgbClr val="000000"/>
                </a:solidFill>
                <a:latin typeface="Calibri"/>
                <a:ea typeface="Calibri"/>
                <a:cs typeface="Calibri"/>
                <a:sym typeface="Calibri"/>
              </a:rPr>
              <a:t> o </a:t>
            </a:r>
            <a:r>
              <a:rPr lang="en-US" sz="2000" dirty="0" err="1">
                <a:solidFill>
                  <a:srgbClr val="000000"/>
                </a:solidFill>
                <a:latin typeface="Calibri"/>
                <a:ea typeface="Calibri"/>
                <a:cs typeface="Calibri"/>
                <a:sym typeface="Calibri"/>
              </a:rPr>
              <a:t>pristupu</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obuci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mentorstvu</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savetima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mogućnostima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poslovnog</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umrežavanja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na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nivou</a:t>
            </a:r>
            <a:r>
              <a:rPr lang="en-US" sz="2000" dirty="0">
                <a:solidFill>
                  <a:srgbClr val="000000"/>
                </a:solidFill>
                <a:latin typeface="Calibri"/>
                <a:ea typeface="Calibri"/>
                <a:cs typeface="Calibri"/>
                <a:sym typeface="Calibri"/>
              </a:rPr>
              <a:t> EU, </a:t>
            </a:r>
            <a:r>
              <a:rPr lang="en-US" sz="2000" dirty="0" err="1">
                <a:solidFill>
                  <a:srgbClr val="000000"/>
                </a:solidFill>
                <a:latin typeface="Calibri"/>
                <a:ea typeface="Calibri"/>
                <a:cs typeface="Calibri"/>
                <a:sym typeface="Calibri"/>
              </a:rPr>
              <a:t>kao</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na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nacionalnom</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nivou</a:t>
            </a:r>
            <a:r>
              <a:rPr lang="en-US" sz="2000" dirty="0">
                <a:solidFill>
                  <a:srgbClr val="000000"/>
                </a:solidFill>
                <a:latin typeface="Calibri"/>
                <a:ea typeface="Calibri"/>
                <a:cs typeface="Calibri"/>
                <a:sym typeface="Calibri"/>
              </a:rPr>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en-US" sz="4000" b="1" dirty="0" err="1">
                <a:solidFill>
                  <a:srgbClr val="FD4FB4"/>
                </a:solidFill>
                <a:latin typeface="Calibri"/>
                <a:ea typeface="Calibri"/>
                <a:cs typeface="Calibri"/>
                <a:sym typeface="Calibri"/>
              </a:rPr>
              <a:t>Alternativ</a:t>
            </a:r>
            <a:r>
              <a:rPr lang="sr-Latn-RS" sz="4000" b="1" dirty="0">
                <a:solidFill>
                  <a:srgbClr val="FD4FB4"/>
                </a:solidFill>
                <a:latin typeface="Calibri"/>
                <a:ea typeface="Calibri"/>
                <a:cs typeface="Calibri"/>
                <a:sym typeface="Calibri"/>
              </a:rPr>
              <a:t>na sredstva za k</a:t>
            </a:r>
            <a:r>
              <a:rPr lang="en-US" sz="4000" b="1" dirty="0" err="1">
                <a:solidFill>
                  <a:srgbClr val="FD4FB4"/>
                </a:solidFill>
                <a:latin typeface="Calibri"/>
                <a:ea typeface="Calibri"/>
                <a:cs typeface="Calibri"/>
                <a:sym typeface="Calibri"/>
              </a:rPr>
              <a:t>redit</a:t>
            </a:r>
            <a:r>
              <a:rPr lang="en-US" sz="4000" b="1" dirty="0">
                <a:solidFill>
                  <a:srgbClr val="FD4FB4"/>
                </a:solidFill>
                <a:latin typeface="Calibri"/>
                <a:ea typeface="Calibri"/>
                <a:cs typeface="Calibri"/>
                <a:sym typeface="Calibri"/>
              </a:rPr>
              <a:t> – </a:t>
            </a:r>
            <a:r>
              <a:rPr lang="en-US" sz="3600" b="1" i="1" dirty="0">
                <a:solidFill>
                  <a:srgbClr val="FD4FB4"/>
                </a:solidFill>
                <a:latin typeface="Calibri"/>
                <a:ea typeface="Calibri"/>
                <a:cs typeface="Calibri"/>
                <a:sym typeface="Calibri"/>
              </a:rPr>
              <a:t>Grant</a:t>
            </a:r>
            <a:r>
              <a:rPr lang="sr-Latn-RS" sz="3600" b="1" i="1" dirty="0">
                <a:solidFill>
                  <a:srgbClr val="FD4FB4"/>
                </a:solidFill>
                <a:latin typeface="Calibri"/>
                <a:ea typeface="Calibri"/>
                <a:cs typeface="Calibri"/>
                <a:sym typeface="Calibri"/>
              </a:rPr>
              <a:t>ovi</a:t>
            </a:r>
            <a:endParaRPr sz="3600" b="1" i="1" dirty="0">
              <a:solidFill>
                <a:srgbClr val="FD4FB4"/>
              </a:solidFill>
              <a:latin typeface="Calibri"/>
              <a:ea typeface="Calibri"/>
              <a:cs typeface="Calibri"/>
              <a:sym typeface="Calibri"/>
            </a:endParaRPr>
          </a:p>
        </p:txBody>
      </p:sp>
      <p:sp>
        <p:nvSpPr>
          <p:cNvPr id="267" name="Google Shape;267;p17"/>
          <p:cNvSpPr/>
          <p:nvPr/>
        </p:nvSpPr>
        <p:spPr>
          <a:xfrm>
            <a:off x="762000" y="4747616"/>
            <a:ext cx="17068800" cy="8925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Grantovi</a:t>
            </a:r>
            <a:r>
              <a:rPr lang="en-US" sz="2600" dirty="0">
                <a:solidFill>
                  <a:srgbClr val="000000"/>
                </a:solidFill>
                <a:latin typeface="Calibri"/>
                <a:ea typeface="Calibri"/>
                <a:cs typeface="Calibri"/>
                <a:sym typeface="Calibri"/>
              </a:rPr>
              <a:t> se </a:t>
            </a:r>
            <a:r>
              <a:rPr lang="en-US" sz="2600" dirty="0" err="1">
                <a:solidFill>
                  <a:srgbClr val="000000"/>
                </a:solidFill>
                <a:latin typeface="Calibri"/>
                <a:ea typeface="Calibri"/>
                <a:cs typeface="Calibri"/>
                <a:sym typeface="Calibri"/>
              </a:rPr>
              <a:t>često</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upućuju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grupama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koje</a:t>
            </a:r>
            <a:r>
              <a:rPr lang="en-US" sz="2600" dirty="0">
                <a:solidFill>
                  <a:srgbClr val="000000"/>
                </a:solidFill>
                <a:latin typeface="Calibri"/>
                <a:ea typeface="Calibri"/>
                <a:cs typeface="Calibri"/>
                <a:sym typeface="Calibri"/>
              </a:rPr>
              <a:t> se </a:t>
            </a:r>
            <a:r>
              <a:rPr lang="en-US" sz="2600" dirty="0" err="1">
                <a:solidFill>
                  <a:srgbClr val="000000"/>
                </a:solidFill>
                <a:latin typeface="Calibri"/>
                <a:ea typeface="Calibri"/>
                <a:cs typeface="Calibri"/>
                <a:sym typeface="Calibri"/>
              </a:rPr>
              <a:t>suočavaju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sa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preprekama</a:t>
            </a:r>
            <a:r>
              <a:rPr lang="en-US" sz="2600" dirty="0">
                <a:solidFill>
                  <a:srgbClr val="000000"/>
                </a:solidFill>
                <a:latin typeface="Calibri"/>
                <a:ea typeface="Calibri"/>
                <a:cs typeface="Calibri"/>
                <a:sym typeface="Calibri"/>
              </a:rPr>
              <a:t> u </a:t>
            </a:r>
            <a:r>
              <a:rPr lang="en-US" sz="2600" dirty="0" err="1">
                <a:solidFill>
                  <a:srgbClr val="000000"/>
                </a:solidFill>
                <a:latin typeface="Calibri"/>
                <a:ea typeface="Calibri"/>
                <a:cs typeface="Calibri"/>
                <a:sym typeface="Calibri"/>
              </a:rPr>
              <a:t>dobijanju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tradicionalnih</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kredita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kao</a:t>
            </a:r>
            <a:r>
              <a:rPr lang="en-US" sz="2600" dirty="0">
                <a:solidFill>
                  <a:srgbClr val="000000"/>
                </a:solidFill>
                <a:latin typeface="Calibri"/>
                <a:ea typeface="Calibri"/>
                <a:cs typeface="Calibri"/>
                <a:sym typeface="Calibri"/>
              </a:rPr>
              <a:t> u </a:t>
            </a:r>
            <a:r>
              <a:rPr lang="en-US" sz="2600" dirty="0" err="1">
                <a:solidFill>
                  <a:srgbClr val="000000"/>
                </a:solidFill>
                <a:latin typeface="Calibri"/>
                <a:ea typeface="Calibri"/>
                <a:cs typeface="Calibri"/>
                <a:sym typeface="Calibri"/>
              </a:rPr>
              <a:t>slučaju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žena</a:t>
            </a:r>
            <a:r>
              <a:rPr lang="en-US" sz="2600" dirty="0">
                <a:solidFill>
                  <a:srgbClr val="000000"/>
                </a:solidFill>
                <a:latin typeface="Calibri"/>
                <a:ea typeface="Calibri"/>
                <a:cs typeface="Calibri"/>
                <a:sym typeface="Calibri"/>
              </a:rPr>
              <a:t> – </a:t>
            </a:r>
            <a:r>
              <a:rPr lang="en-US" sz="2600" dirty="0" err="1">
                <a:solidFill>
                  <a:srgbClr val="000000"/>
                </a:solidFill>
                <a:latin typeface="Calibri"/>
                <a:ea typeface="Calibri"/>
                <a:cs typeface="Calibri"/>
                <a:sym typeface="Calibri"/>
              </a:rPr>
              <a:t>posebno</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ako</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dolaze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iz</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ugroženih</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područja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npr</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ruraln</a:t>
            </a:r>
            <a:r>
              <a:rPr lang="sr-Latn-RS" sz="2600" dirty="0">
                <a:solidFill>
                  <a:srgbClr val="000000"/>
                </a:solidFill>
                <a:latin typeface="Calibri"/>
                <a:ea typeface="Calibri"/>
                <a:cs typeface="Calibri"/>
                <a:sym typeface="Calibri"/>
              </a:rPr>
              <a:t>ih</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područja</a:t>
            </a:r>
            <a:r>
              <a:rPr lang="en-US" sz="2600" dirty="0">
                <a:solidFill>
                  <a:srgbClr val="000000"/>
                </a:solidFill>
                <a:latin typeface="Calibri"/>
                <a:ea typeface="Calibri"/>
                <a:cs typeface="Calibri"/>
                <a:sym typeface="Calibri"/>
              </a:rPr>
              <a:t>).</a:t>
            </a:r>
            <a:endParaRPr dirty="0"/>
          </a:p>
        </p:txBody>
      </p:sp>
      <p:sp>
        <p:nvSpPr>
          <p:cNvPr id="268" name="Google Shape;268;p17"/>
          <p:cNvSpPr/>
          <p:nvPr/>
        </p:nvSpPr>
        <p:spPr>
          <a:xfrm>
            <a:off x="914400" y="2823507"/>
            <a:ext cx="16764000" cy="169273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2600"/>
              <a:buFont typeface="Arial"/>
              <a:buChar char="•"/>
            </a:pPr>
            <a:r>
              <a:rPr lang="en-US" sz="2600" dirty="0" err="1">
                <a:solidFill>
                  <a:srgbClr val="000000"/>
                </a:solidFill>
                <a:latin typeface="Calibri"/>
                <a:ea typeface="Calibri"/>
                <a:cs typeface="Calibri"/>
                <a:sym typeface="Calibri"/>
              </a:rPr>
              <a:t>Zahtevi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podobnosti</a:t>
            </a:r>
            <a:endParaRPr lang="sr-Latn-RS" sz="2600" dirty="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600"/>
              <a:buFont typeface="Arial"/>
              <a:buChar char="•"/>
            </a:pPr>
            <a:r>
              <a:rPr lang="en-US" sz="2600" dirty="0" err="1">
                <a:solidFill>
                  <a:srgbClr val="000000"/>
                </a:solidFill>
                <a:latin typeface="Calibri"/>
                <a:ea typeface="Calibri"/>
                <a:cs typeface="Calibri"/>
                <a:sym typeface="Calibri"/>
              </a:rPr>
              <a:t>Napeto</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takmičenje</a:t>
            </a:r>
            <a:endParaRPr lang="sr-Latn-RS" sz="2600" dirty="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600"/>
              <a:buFont typeface="Arial"/>
              <a:buChar char="•"/>
            </a:pPr>
            <a:r>
              <a:rPr lang="en-US" sz="2600" dirty="0">
                <a:solidFill>
                  <a:srgbClr val="000000"/>
                </a:solidFill>
                <a:latin typeface="Calibri"/>
                <a:ea typeface="Calibri"/>
                <a:cs typeface="Calibri"/>
                <a:sym typeface="Calibri"/>
              </a:rPr>
              <a:t>Dugi </a:t>
            </a:r>
            <a:r>
              <a:rPr lang="en-US" sz="2600" dirty="0" err="1">
                <a:solidFill>
                  <a:srgbClr val="000000"/>
                </a:solidFill>
                <a:latin typeface="Calibri"/>
                <a:ea typeface="Calibri"/>
                <a:cs typeface="Calibri"/>
                <a:sym typeface="Calibri"/>
              </a:rPr>
              <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detaljni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procesi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prijave</a:t>
            </a:r>
            <a:r>
              <a:rPr lang="en-US" sz="2600" dirty="0">
                <a:solidFill>
                  <a:srgbClr val="000000"/>
                </a:solidFill>
                <a:latin typeface="Calibri"/>
                <a:ea typeface="Calibri"/>
                <a:cs typeface="Calibri"/>
                <a:sym typeface="Calibri"/>
              </a:rPr>
              <a:t> koji </a:t>
            </a:r>
            <a:r>
              <a:rPr lang="en-US" sz="2600" dirty="0" err="1">
                <a:solidFill>
                  <a:srgbClr val="000000"/>
                </a:solidFill>
                <a:latin typeface="Calibri"/>
                <a:ea typeface="Calibri"/>
                <a:cs typeface="Calibri"/>
                <a:sym typeface="Calibri"/>
              </a:rPr>
              <a:t>mogu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trajati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dugo</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štaviše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planiranje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pisanje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predloga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može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zahtevati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spoljnu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podršku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konsultanta</a:t>
            </a:r>
            <a:r>
              <a:rPr lang="en-US" sz="2600" dirty="0">
                <a:solidFill>
                  <a:srgbClr val="000000"/>
                </a:solidFill>
                <a:latin typeface="Calibri"/>
                <a:ea typeface="Calibri"/>
                <a:cs typeface="Calibri"/>
                <a:sym typeface="Calibri"/>
              </a:rPr>
              <a:t>/</a:t>
            </a:r>
            <a:r>
              <a:rPr lang="en-US" sz="2600" dirty="0" err="1">
                <a:solidFill>
                  <a:srgbClr val="000000"/>
                </a:solidFill>
                <a:latin typeface="Calibri"/>
                <a:ea typeface="Calibri"/>
                <a:cs typeface="Calibri"/>
                <a:sym typeface="Calibri"/>
              </a:rPr>
              <a:t>stručnjaka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samim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tim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dodatne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troškove</a:t>
            </a:r>
            <a:r>
              <a:rPr lang="en-US" sz="2600" dirty="0">
                <a:solidFill>
                  <a:srgbClr val="000000"/>
                </a:solidFill>
                <a:latin typeface="Calibri"/>
                <a:ea typeface="Calibri"/>
                <a:cs typeface="Calibri"/>
                <a:sym typeface="Calibri"/>
              </a:rPr>
              <a:t>.</a:t>
            </a:r>
            <a:endParaRPr dirty="0"/>
          </a:p>
        </p:txBody>
      </p:sp>
      <p:sp>
        <p:nvSpPr>
          <p:cNvPr id="269" name="Google Shape;269;p17"/>
          <p:cNvSpPr/>
          <p:nvPr/>
        </p:nvSpPr>
        <p:spPr>
          <a:xfrm>
            <a:off x="762000" y="1714500"/>
            <a:ext cx="13944600" cy="8925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Dobiti</a:t>
            </a:r>
            <a:r>
              <a:rPr lang="en-US" sz="2600" dirty="0">
                <a:solidFill>
                  <a:srgbClr val="000000"/>
                </a:solidFill>
                <a:latin typeface="Calibri"/>
                <a:ea typeface="Calibri"/>
                <a:cs typeface="Calibri"/>
                <a:sym typeface="Calibri"/>
              </a:rPr>
              <a:t> grant </a:t>
            </a:r>
            <a:r>
              <a:rPr lang="en-US" sz="2600" dirty="0" err="1">
                <a:solidFill>
                  <a:srgbClr val="000000"/>
                </a:solidFill>
                <a:latin typeface="Calibri"/>
                <a:ea typeface="Calibri"/>
                <a:cs typeface="Calibri"/>
                <a:sym typeface="Calibri"/>
              </a:rPr>
              <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dobiti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novac</a:t>
            </a:r>
            <a:r>
              <a:rPr lang="en-US" sz="2600" dirty="0">
                <a:solidFill>
                  <a:srgbClr val="000000"/>
                </a:solidFill>
                <a:latin typeface="Calibri"/>
                <a:ea typeface="Calibri"/>
                <a:cs typeface="Calibri"/>
                <a:sym typeface="Calibri"/>
              </a:rPr>
              <a:t> bez </a:t>
            </a:r>
            <a:r>
              <a:rPr lang="en-US" sz="2600" dirty="0" err="1">
                <a:solidFill>
                  <a:srgbClr val="000000"/>
                </a:solidFill>
                <a:latin typeface="Calibri"/>
                <a:ea typeface="Calibri"/>
                <a:cs typeface="Calibri"/>
                <a:sym typeface="Calibri"/>
              </a:rPr>
              <a:t>duga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zvuči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kao</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najpoželjnija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opcija</a:t>
            </a:r>
            <a:r>
              <a:rPr lang="en-US" sz="2600" dirty="0">
                <a:solidFill>
                  <a:srgbClr val="000000"/>
                </a:solidFill>
                <a:latin typeface="Calibri"/>
                <a:ea typeface="Calibri"/>
                <a:cs typeface="Calibri"/>
                <a:sym typeface="Calibri"/>
              </a:rPr>
              <a:t>.</a:t>
            </a:r>
            <a:endParaRPr lang="sr-Latn-RS" sz="2600"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Međutim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postoje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neki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faktori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koje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treba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imati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umu</a:t>
            </a:r>
            <a:r>
              <a:rPr lang="en-US" sz="2600" dirty="0">
                <a:solidFill>
                  <a:srgbClr val="000000"/>
                </a:solidFill>
                <a:latin typeface="Calibri"/>
                <a:ea typeface="Calibri"/>
                <a:cs typeface="Calibri"/>
                <a:sym typeface="Calibri"/>
              </a:rPr>
              <a:t>:</a:t>
            </a:r>
            <a:endParaRPr dirty="0"/>
          </a:p>
        </p:txBody>
      </p:sp>
      <p:sp>
        <p:nvSpPr>
          <p:cNvPr id="270" name="Google Shape;270;p17"/>
          <p:cNvSpPr/>
          <p:nvPr/>
        </p:nvSpPr>
        <p:spPr>
          <a:xfrm>
            <a:off x="1371600" y="5871507"/>
            <a:ext cx="16306800" cy="38779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dirty="0" err="1">
                <a:solidFill>
                  <a:srgbClr val="000000"/>
                </a:solidFill>
                <a:latin typeface="Calibri"/>
                <a:ea typeface="Calibri"/>
                <a:cs typeface="Calibri"/>
                <a:sym typeface="Calibri"/>
              </a:rPr>
              <a:t>Gde</a:t>
            </a:r>
            <a:r>
              <a:rPr lang="en-US" sz="2600" b="1" dirty="0">
                <a:solidFill>
                  <a:srgbClr val="000000"/>
                </a:solidFill>
                <a:latin typeface="Calibri"/>
                <a:ea typeface="Calibri"/>
                <a:cs typeface="Calibri"/>
                <a:sym typeface="Calibri"/>
              </a:rPr>
              <a:t> </a:t>
            </a:r>
            <a:r>
              <a:rPr lang="en-US" sz="2600" b="1" dirty="0" err="1">
                <a:solidFill>
                  <a:srgbClr val="000000"/>
                </a:solidFill>
                <a:latin typeface="Calibri"/>
                <a:ea typeface="Calibri"/>
                <a:cs typeface="Calibri"/>
                <a:sym typeface="Calibri"/>
              </a:rPr>
              <a:t>tražiti</a:t>
            </a:r>
            <a:r>
              <a:rPr lang="en-US" sz="2600" b="1" dirty="0">
                <a:solidFill>
                  <a:srgbClr val="000000"/>
                </a:solidFill>
                <a:latin typeface="Calibri"/>
                <a:ea typeface="Calibri"/>
                <a:cs typeface="Calibri"/>
                <a:sym typeface="Calibri"/>
              </a:rPr>
              <a:t> </a:t>
            </a:r>
            <a:r>
              <a:rPr lang="en-US" sz="2600" b="1" dirty="0" err="1">
                <a:solidFill>
                  <a:srgbClr val="000000"/>
                </a:solidFill>
                <a:latin typeface="Calibri"/>
                <a:ea typeface="Calibri"/>
                <a:cs typeface="Calibri"/>
                <a:sym typeface="Calibri"/>
              </a:rPr>
              <a:t>ovu</a:t>
            </a:r>
            <a:r>
              <a:rPr lang="en-US" sz="2600" b="1" dirty="0">
                <a:solidFill>
                  <a:srgbClr val="000000"/>
                </a:solidFill>
                <a:latin typeface="Calibri"/>
                <a:ea typeface="Calibri"/>
                <a:cs typeface="Calibri"/>
                <a:sym typeface="Calibri"/>
              </a:rPr>
              <a:t> </a:t>
            </a:r>
            <a:r>
              <a:rPr lang="en-US" sz="2600" b="1" dirty="0" err="1">
                <a:solidFill>
                  <a:srgbClr val="000000"/>
                </a:solidFill>
                <a:latin typeface="Calibri"/>
                <a:ea typeface="Calibri"/>
                <a:cs typeface="Calibri"/>
                <a:sym typeface="Calibri"/>
              </a:rPr>
              <a:t>priliku</a:t>
            </a:r>
            <a:r>
              <a:rPr lang="en-US" sz="2600" b="1" dirty="0">
                <a:solidFill>
                  <a:srgbClr val="000000"/>
                </a:solidFill>
                <a:latin typeface="Calibri"/>
                <a:ea typeface="Calibri"/>
                <a:cs typeface="Calibri"/>
                <a:sym typeface="Calibri"/>
              </a:rPr>
              <a:t>?</a:t>
            </a:r>
            <a:endParaRPr lang="sr-Latn-RS" sz="2600" b="1" dirty="0">
              <a:solidFill>
                <a:srgbClr val="000000"/>
              </a:solidFill>
              <a:latin typeface="Calibri"/>
              <a:ea typeface="Calibri"/>
              <a:cs typeface="Calibri"/>
              <a:sym typeface="Calibri"/>
            </a:endParaRPr>
          </a:p>
          <a:p>
            <a:pPr marL="0" marR="0" lvl="0" indent="0" algn="just" rtl="0">
              <a:spcBef>
                <a:spcPts val="0"/>
              </a:spcBef>
              <a:spcAft>
                <a:spcPts val="0"/>
              </a:spcAft>
              <a:buNone/>
            </a:pPr>
            <a:r>
              <a:rPr lang="sr-Latn-RS" sz="2600" dirty="0">
                <a:latin typeface="Calibri"/>
                <a:ea typeface="Calibri"/>
                <a:cs typeface="Calibri"/>
                <a:sym typeface="Calibri"/>
              </a:rPr>
              <a:t>W</a:t>
            </a:r>
            <a:r>
              <a:rPr lang="en-US" sz="2600" dirty="0" err="1">
                <a:solidFill>
                  <a:srgbClr val="000000"/>
                </a:solidFill>
                <a:latin typeface="Calibri"/>
                <a:ea typeface="Calibri"/>
                <a:cs typeface="Calibri"/>
                <a:sym typeface="Calibri"/>
              </a:rPr>
              <a:t>Egate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platforma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uvedena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prethodnom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slajdu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predstavlja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praktičan</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alat</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a:t>
            </a:r>
            <a:r>
              <a:rPr lang="en-US" sz="2600" dirty="0">
                <a:solidFill>
                  <a:srgbClr val="000000"/>
                </a:solidFill>
                <a:latin typeface="Calibri"/>
                <a:ea typeface="Calibri"/>
                <a:cs typeface="Calibri"/>
                <a:sym typeface="Calibri"/>
              </a:rPr>
              <a:t> za </a:t>
            </a:r>
            <a:r>
              <a:rPr lang="en-US" sz="2600" dirty="0" err="1">
                <a:solidFill>
                  <a:srgbClr val="000000"/>
                </a:solidFill>
                <a:latin typeface="Calibri"/>
                <a:ea typeface="Calibri"/>
                <a:cs typeface="Calibri"/>
                <a:sym typeface="Calibri"/>
              </a:rPr>
              <a:t>praćenje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konkretnih</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mogućnosti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grantova</a:t>
            </a:r>
            <a:r>
              <a:rPr lang="en-US" sz="2600" dirty="0">
                <a:solidFill>
                  <a:srgbClr val="000000"/>
                </a:solidFill>
                <a:latin typeface="Calibri"/>
                <a:ea typeface="Calibri"/>
                <a:cs typeface="Calibri"/>
                <a:sym typeface="Calibri"/>
              </a:rPr>
              <a:t> za </a:t>
            </a:r>
            <a:r>
              <a:rPr lang="en-US" sz="2600" dirty="0" err="1">
                <a:solidFill>
                  <a:srgbClr val="000000"/>
                </a:solidFill>
                <a:latin typeface="Calibri"/>
                <a:ea typeface="Calibri"/>
                <a:cs typeface="Calibri"/>
                <a:sym typeface="Calibri"/>
              </a:rPr>
              <a:t>žene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nacionalnom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nivou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Informacije</a:t>
            </a:r>
            <a:r>
              <a:rPr lang="en-US" sz="2600" dirty="0">
                <a:solidFill>
                  <a:srgbClr val="000000"/>
                </a:solidFill>
                <a:latin typeface="Calibri"/>
                <a:ea typeface="Calibri"/>
                <a:cs typeface="Calibri"/>
                <a:sym typeface="Calibri"/>
              </a:rPr>
              <a:t> se </a:t>
            </a:r>
            <a:r>
              <a:rPr lang="en-US" sz="2600" dirty="0" err="1">
                <a:solidFill>
                  <a:srgbClr val="000000"/>
                </a:solidFill>
                <a:latin typeface="Calibri"/>
                <a:ea typeface="Calibri"/>
                <a:cs typeface="Calibri"/>
                <a:sym typeface="Calibri"/>
              </a:rPr>
              <a:t>mogu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filtrirati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prema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zemlji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ključnim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rečima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sledećim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vezama</a:t>
            </a:r>
            <a:r>
              <a:rPr lang="en-US" sz="2600" dirty="0">
                <a:solidFill>
                  <a:srgbClr val="000000"/>
                </a:solidFill>
                <a:latin typeface="Calibri"/>
                <a:ea typeface="Calibri"/>
                <a:cs typeface="Calibri"/>
                <a:sym typeface="Calibri"/>
              </a:rPr>
              <a:t>:</a:t>
            </a:r>
            <a:endParaRPr sz="2600" dirty="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sr-Latn-RS" sz="2600" dirty="0">
                <a:solidFill>
                  <a:srgbClr val="000000"/>
                </a:solidFill>
                <a:latin typeface="Calibri"/>
                <a:ea typeface="Calibri"/>
                <a:cs typeface="Calibri"/>
                <a:sym typeface="Calibri"/>
              </a:rPr>
              <a:t>sekcija </a:t>
            </a:r>
            <a:r>
              <a:rPr lang="en-US" sz="2600" dirty="0">
                <a:solidFill>
                  <a:srgbClr val="000000"/>
                </a:solidFill>
                <a:latin typeface="Calibri"/>
                <a:ea typeface="Calibri"/>
                <a:cs typeface="Calibri"/>
                <a:sym typeface="Calibri"/>
              </a:rPr>
              <a:t>“</a:t>
            </a:r>
            <a:r>
              <a:rPr lang="en-US" sz="2600" dirty="0" err="1">
                <a:solidFill>
                  <a:srgbClr val="000000"/>
                </a:solidFill>
                <a:latin typeface="Calibri"/>
                <a:ea typeface="Calibri"/>
                <a:cs typeface="Calibri"/>
                <a:sym typeface="Calibri"/>
              </a:rPr>
              <a:t>Finan</a:t>
            </a:r>
            <a:r>
              <a:rPr lang="sr-Latn-RS" sz="2600" dirty="0">
                <a:solidFill>
                  <a:srgbClr val="000000"/>
                </a:solidFill>
                <a:latin typeface="Calibri"/>
                <a:ea typeface="Calibri"/>
                <a:cs typeface="Calibri"/>
                <a:sym typeface="Calibri"/>
              </a:rPr>
              <a:t>siranje i obezbeđivanje novca</a:t>
            </a:r>
            <a:r>
              <a:rPr lang="en-US" sz="2600" dirty="0">
                <a:solidFill>
                  <a:srgbClr val="000000"/>
                </a:solidFill>
                <a:latin typeface="Calibri"/>
                <a:ea typeface="Calibri"/>
                <a:cs typeface="Calibri"/>
                <a:sym typeface="Calibri"/>
              </a:rPr>
              <a:t>” </a:t>
            </a:r>
            <a:r>
              <a:rPr lang="sr-Latn-RS" sz="2600" dirty="0">
                <a:solidFill>
                  <a:srgbClr val="000000"/>
                </a:solidFill>
                <a:latin typeface="Calibri"/>
                <a:ea typeface="Calibri"/>
                <a:cs typeface="Calibri"/>
                <a:sym typeface="Calibri"/>
              </a:rPr>
              <a:t>         </a:t>
            </a:r>
            <a:r>
              <a:rPr lang="en-US" sz="2600" dirty="0">
                <a:solidFill>
                  <a:srgbClr val="000000"/>
                </a:solidFill>
                <a:latin typeface="Calibri"/>
                <a:ea typeface="Calibri"/>
                <a:cs typeface="Calibri"/>
                <a:sym typeface="Calibri"/>
              </a:rPr>
              <a:t>	</a:t>
            </a:r>
            <a:r>
              <a:rPr lang="en-US" sz="2600"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en-US" sz="2600" u="sng" dirty="0" err="1">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wegate.eu</a:t>
            </a:r>
            <a:r>
              <a:rPr lang="en-US" sz="2600"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/start/financing-funding</a:t>
            </a:r>
            <a:r>
              <a:rPr lang="en-US" sz="2600" dirty="0">
                <a:solidFill>
                  <a:srgbClr val="000000"/>
                </a:solidFill>
                <a:latin typeface="Calibri"/>
                <a:ea typeface="Calibri"/>
                <a:cs typeface="Calibri"/>
                <a:sym typeface="Calibri"/>
              </a:rPr>
              <a:t> </a:t>
            </a:r>
            <a:endParaRPr dirty="0"/>
          </a:p>
          <a:p>
            <a:pPr marL="457200" marR="0" lvl="0" indent="-368300" algn="just" rtl="0">
              <a:spcBef>
                <a:spcPts val="0"/>
              </a:spcBef>
              <a:spcAft>
                <a:spcPts val="0"/>
              </a:spcAft>
              <a:buClr>
                <a:schemeClr val="dk1"/>
              </a:buClr>
              <a:buSzPts val="1400"/>
              <a:buFont typeface="Arial"/>
              <a:buNone/>
            </a:pPr>
            <a:endParaRPr sz="1400" dirty="0">
              <a:solidFill>
                <a:srgbClr val="000000"/>
              </a:solidFill>
              <a:latin typeface="Calibri"/>
              <a:ea typeface="Calibri"/>
              <a:cs typeface="Calibri"/>
              <a:sym typeface="Calibri"/>
            </a:endParaRPr>
          </a:p>
          <a:p>
            <a:pPr marL="457200" marR="0" lvl="0" indent="-457200" algn="just" rtl="0">
              <a:spcBef>
                <a:spcPts val="0"/>
              </a:spcBef>
              <a:spcAft>
                <a:spcPts val="0"/>
              </a:spcAft>
              <a:buClr>
                <a:srgbClr val="000000"/>
              </a:buClr>
              <a:buSzPts val="2600"/>
              <a:buFont typeface="Arial"/>
              <a:buChar char="•"/>
            </a:pPr>
            <a:r>
              <a:rPr lang="sr-Latn-RS" sz="2600" dirty="0">
                <a:solidFill>
                  <a:srgbClr val="000000"/>
                </a:solidFill>
                <a:latin typeface="Calibri"/>
                <a:ea typeface="Calibri"/>
                <a:cs typeface="Calibri"/>
                <a:sym typeface="Calibri"/>
              </a:rPr>
              <a:t>sekcija </a:t>
            </a:r>
            <a:r>
              <a:rPr lang="en-US" sz="2600" dirty="0">
                <a:solidFill>
                  <a:srgbClr val="000000"/>
                </a:solidFill>
                <a:latin typeface="Calibri"/>
                <a:ea typeface="Calibri"/>
                <a:cs typeface="Calibri"/>
                <a:sym typeface="Calibri"/>
              </a:rPr>
              <a:t>“</a:t>
            </a:r>
            <a:r>
              <a:rPr lang="sr-Latn-RS" sz="2600" dirty="0">
                <a:solidFill>
                  <a:srgbClr val="000000"/>
                </a:solidFill>
                <a:latin typeface="Calibri"/>
                <a:ea typeface="Calibri"/>
                <a:cs typeface="Calibri"/>
                <a:sym typeface="Calibri"/>
              </a:rPr>
              <a:t>Započinjanje biznisa</a:t>
            </a:r>
            <a:r>
              <a:rPr lang="en-US" sz="2600" dirty="0">
                <a:solidFill>
                  <a:srgbClr val="000000"/>
                </a:solidFill>
                <a:latin typeface="Calibri"/>
                <a:ea typeface="Calibri"/>
                <a:cs typeface="Calibri"/>
                <a:sym typeface="Calibri"/>
              </a:rPr>
              <a:t>” </a:t>
            </a:r>
            <a:r>
              <a:rPr lang="sr-Latn-RS" sz="2600" dirty="0">
                <a:solidFill>
                  <a:srgbClr val="000000"/>
                </a:solidFill>
                <a:latin typeface="Calibri"/>
                <a:ea typeface="Calibri"/>
                <a:cs typeface="Calibri"/>
                <a:sym typeface="Calibri"/>
              </a:rPr>
              <a:t>  </a:t>
            </a:r>
            <a:r>
              <a:rPr lang="en-US" sz="2600" dirty="0">
                <a:solidFill>
                  <a:srgbClr val="000000"/>
                </a:solidFill>
                <a:latin typeface="Calibri"/>
                <a:ea typeface="Calibri"/>
                <a:cs typeface="Calibri"/>
                <a:sym typeface="Calibri"/>
              </a:rPr>
              <a:t> 			</a:t>
            </a:r>
            <a:r>
              <a:rPr lang="en-US" sz="2600" u="sng"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en-US" sz="2600" u="sng" dirty="0" err="1">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wegate.eu</a:t>
            </a:r>
            <a:r>
              <a:rPr lang="en-US" sz="2600" u="sng"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/start/starting-business</a:t>
            </a:r>
            <a:r>
              <a:rPr lang="en-US" sz="2600" dirty="0">
                <a:solidFill>
                  <a:srgbClr val="000000"/>
                </a:solidFill>
                <a:latin typeface="Calibri"/>
                <a:ea typeface="Calibri"/>
                <a:cs typeface="Calibri"/>
                <a:sym typeface="Calibri"/>
              </a:rPr>
              <a:t> </a:t>
            </a:r>
            <a:endParaRPr dirty="0"/>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2400" dirty="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p:nvPr/>
        </p:nvSpPr>
        <p:spPr>
          <a:xfrm>
            <a:off x="609600" y="571500"/>
            <a:ext cx="149352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en-US" sz="4000" b="1" dirty="0" err="1">
                <a:solidFill>
                  <a:srgbClr val="FD4FB4"/>
                </a:solidFill>
                <a:latin typeface="Calibri"/>
                <a:ea typeface="Calibri"/>
                <a:cs typeface="Calibri"/>
                <a:sym typeface="Calibri"/>
              </a:rPr>
              <a:t>Alternativ</a:t>
            </a:r>
            <a:r>
              <a:rPr lang="sr-Latn-RS" sz="4000" b="1" dirty="0">
                <a:solidFill>
                  <a:srgbClr val="FD4FB4"/>
                </a:solidFill>
                <a:latin typeface="Calibri"/>
                <a:ea typeface="Calibri"/>
                <a:cs typeface="Calibri"/>
                <a:sym typeface="Calibri"/>
              </a:rPr>
              <a:t>na sredstva za kreditiranje</a:t>
            </a:r>
            <a:r>
              <a:rPr lang="en-US" sz="4000" b="1" dirty="0">
                <a:solidFill>
                  <a:srgbClr val="FD4FB4"/>
                </a:solidFill>
                <a:latin typeface="Calibri"/>
                <a:ea typeface="Calibri"/>
                <a:cs typeface="Calibri"/>
                <a:sym typeface="Calibri"/>
              </a:rPr>
              <a:t> – </a:t>
            </a:r>
            <a:r>
              <a:rPr lang="en-US" sz="4000" b="1" i="1" dirty="0">
                <a:solidFill>
                  <a:srgbClr val="FD4FB4"/>
                </a:solidFill>
                <a:latin typeface="Calibri"/>
                <a:ea typeface="Calibri"/>
                <a:cs typeface="Calibri"/>
                <a:sym typeface="Calibri"/>
              </a:rPr>
              <a:t>EU Grant</a:t>
            </a:r>
            <a:r>
              <a:rPr lang="sr-Latn-RS" sz="4000" b="1" i="1" dirty="0">
                <a:solidFill>
                  <a:srgbClr val="FD4FB4"/>
                </a:solidFill>
                <a:latin typeface="Calibri"/>
                <a:ea typeface="Calibri"/>
                <a:cs typeface="Calibri"/>
                <a:sym typeface="Calibri"/>
              </a:rPr>
              <a:t>ovi</a:t>
            </a:r>
            <a:r>
              <a:rPr lang="en-US" sz="4000" b="1" i="1" dirty="0">
                <a:solidFill>
                  <a:srgbClr val="FD4FB4"/>
                </a:solidFill>
                <a:latin typeface="Calibri"/>
                <a:ea typeface="Calibri"/>
                <a:cs typeface="Calibri"/>
                <a:sym typeface="Calibri"/>
              </a:rPr>
              <a:t>, </a:t>
            </a:r>
            <a:r>
              <a:rPr lang="sr-Latn-RS" sz="4000" b="1" i="1" dirty="0">
                <a:solidFill>
                  <a:srgbClr val="FD4FB4"/>
                </a:solidFill>
                <a:latin typeface="Calibri"/>
                <a:ea typeface="Calibri"/>
                <a:cs typeface="Calibri"/>
                <a:sym typeface="Calibri"/>
              </a:rPr>
              <a:t>2 primera</a:t>
            </a:r>
            <a:endParaRPr sz="3600" b="1" i="1" dirty="0">
              <a:solidFill>
                <a:srgbClr val="FD4FB4"/>
              </a:solidFill>
              <a:latin typeface="Calibri"/>
              <a:ea typeface="Calibri"/>
              <a:cs typeface="Calibri"/>
              <a:sym typeface="Calibri"/>
            </a:endParaRPr>
          </a:p>
        </p:txBody>
      </p:sp>
      <p:sp>
        <p:nvSpPr>
          <p:cNvPr id="276" name="Google Shape;276;p18"/>
          <p:cNvSpPr/>
          <p:nvPr/>
        </p:nvSpPr>
        <p:spPr>
          <a:xfrm>
            <a:off x="609600" y="1790700"/>
            <a:ext cx="16535400" cy="2092840"/>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000000"/>
              </a:buClr>
              <a:buSzPts val="2600"/>
              <a:buFont typeface="Calibri"/>
              <a:buAutoNum type="arabicPeriod"/>
            </a:pPr>
            <a:r>
              <a:rPr lang="en-US" sz="2600" b="1" dirty="0">
                <a:solidFill>
                  <a:srgbClr val="000000"/>
                </a:solidFill>
                <a:latin typeface="Calibri"/>
                <a:ea typeface="Calibri"/>
                <a:cs typeface="Calibri"/>
                <a:sym typeface="Calibri"/>
              </a:rPr>
              <a:t>Women </a:t>
            </a:r>
            <a:r>
              <a:rPr lang="en-US" sz="2600" b="1" dirty="0" err="1">
                <a:solidFill>
                  <a:srgbClr val="000000"/>
                </a:solidFill>
                <a:latin typeface="Calibri"/>
                <a:ea typeface="Calibri"/>
                <a:cs typeface="Calibri"/>
                <a:sym typeface="Calibri"/>
              </a:rPr>
              <a:t>TechEU</a:t>
            </a:r>
            <a:endParaRPr sz="2600" b="1" dirty="0">
              <a:solidFill>
                <a:srgbClr val="000000"/>
              </a:solidFill>
              <a:latin typeface="Calibri"/>
              <a:ea typeface="Calibri"/>
              <a:cs typeface="Calibri"/>
              <a:sym typeface="Calibri"/>
            </a:endParaRPr>
          </a:p>
          <a:p>
            <a:pPr marL="0" marR="0" lvl="0" indent="0" algn="just" rtl="0">
              <a:spcBef>
                <a:spcPts val="0"/>
              </a:spcBef>
              <a:spcAft>
                <a:spcPts val="0"/>
              </a:spcAft>
              <a:buNone/>
            </a:pPr>
            <a:r>
              <a:rPr lang="en-US" sz="2600" dirty="0">
                <a:solidFill>
                  <a:srgbClr val="000000"/>
                </a:solidFill>
                <a:latin typeface="Calibri"/>
                <a:ea typeface="Calibri"/>
                <a:cs typeface="Calibri"/>
                <a:sym typeface="Calibri"/>
              </a:rPr>
              <a:t>Nova </a:t>
            </a:r>
            <a:r>
              <a:rPr lang="en-US" sz="2600" dirty="0" err="1">
                <a:solidFill>
                  <a:srgbClr val="000000"/>
                </a:solidFill>
                <a:latin typeface="Calibri"/>
                <a:ea typeface="Calibri"/>
                <a:cs typeface="Calibri"/>
                <a:sym typeface="Calibri"/>
              </a:rPr>
              <a:t>inicijativa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Evropske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unije</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koju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finansira</a:t>
            </a:r>
            <a:r>
              <a:rPr lang="en-US" sz="2600" dirty="0">
                <a:solidFill>
                  <a:srgbClr val="000000"/>
                </a:solidFill>
                <a:latin typeface="Calibri"/>
                <a:ea typeface="Calibri"/>
                <a:cs typeface="Calibri"/>
                <a:sym typeface="Calibri"/>
              </a:rPr>
              <a:t> program </a:t>
            </a:r>
            <a:r>
              <a:rPr lang="en-US" sz="2600" dirty="0" err="1">
                <a:solidFill>
                  <a:srgbClr val="000000"/>
                </a:solidFill>
                <a:latin typeface="Calibri"/>
                <a:ea typeface="Calibri"/>
                <a:cs typeface="Calibri"/>
                <a:sym typeface="Calibri"/>
              </a:rPr>
              <a:t>Horizont</a:t>
            </a:r>
            <a:r>
              <a:rPr lang="en-US" sz="2600" dirty="0">
                <a:solidFill>
                  <a:srgbClr val="000000"/>
                </a:solidFill>
                <a:latin typeface="Calibri"/>
                <a:ea typeface="Calibri"/>
                <a:cs typeface="Calibri"/>
                <a:sym typeface="Calibri"/>
              </a:rPr>
              <a:t> Evropa.</a:t>
            </a:r>
            <a:endParaRPr lang="sr-Latn-RS" sz="26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lang="sr-Latn-RS" sz="2600" dirty="0">
              <a:latin typeface="Calibri"/>
              <a:ea typeface="Calibri"/>
              <a:cs typeface="Calibri"/>
              <a:sym typeface="Calibri"/>
            </a:endParaRPr>
          </a:p>
          <a:p>
            <a:pPr marL="0" marR="0" lvl="0" indent="0" algn="just" rtl="0">
              <a:spcBef>
                <a:spcPts val="0"/>
              </a:spcBef>
              <a:spcAft>
                <a:spcPts val="0"/>
              </a:spcAft>
              <a:buNone/>
            </a:pPr>
            <a:r>
              <a:rPr lang="en-US" sz="2600" dirty="0" err="1">
                <a:solidFill>
                  <a:srgbClr val="000000"/>
                </a:solidFill>
                <a:latin typeface="Calibri"/>
                <a:ea typeface="Calibri"/>
                <a:cs typeface="Calibri"/>
                <a:sym typeface="Calibri"/>
              </a:rPr>
              <a:t>Među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svojim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nekoliko</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usluga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nudi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finansijsku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podršku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ženskoj</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kompaniji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kao</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individualni</a:t>
            </a:r>
            <a:r>
              <a:rPr lang="en-US" sz="2600" dirty="0">
                <a:solidFill>
                  <a:srgbClr val="000000"/>
                </a:solidFill>
                <a:latin typeface="Calibri"/>
                <a:ea typeface="Calibri"/>
                <a:cs typeface="Calibri"/>
                <a:sym typeface="Calibri"/>
              </a:rPr>
              <a:t> grant od 75.000 </a:t>
            </a:r>
            <a:r>
              <a:rPr lang="en-US" sz="2600" dirty="0" err="1">
                <a:solidFill>
                  <a:srgbClr val="000000"/>
                </a:solidFill>
                <a:latin typeface="Calibri"/>
                <a:ea typeface="Calibri"/>
                <a:cs typeface="Calibri"/>
                <a:sym typeface="Calibri"/>
              </a:rPr>
              <a:t>evra</a:t>
            </a:r>
            <a:r>
              <a:rPr lang="en-US" sz="2600" dirty="0">
                <a:solidFill>
                  <a:srgbClr val="000000"/>
                </a:solidFill>
                <a:latin typeface="Calibri"/>
                <a:ea typeface="Calibri"/>
                <a:cs typeface="Calibri"/>
                <a:sym typeface="Calibri"/>
              </a:rPr>
              <a:t> za </a:t>
            </a:r>
            <a:r>
              <a:rPr lang="en-US" sz="2600" dirty="0" err="1">
                <a:solidFill>
                  <a:srgbClr val="000000"/>
                </a:solidFill>
                <a:latin typeface="Calibri"/>
                <a:ea typeface="Calibri"/>
                <a:cs typeface="Calibri"/>
                <a:sym typeface="Calibri"/>
              </a:rPr>
              <a:t>podršku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početnim</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koracima</a:t>
            </a:r>
            <a:r>
              <a:rPr lang="en-US" sz="2600" dirty="0">
                <a:solidFill>
                  <a:srgbClr val="000000"/>
                </a:solidFill>
                <a:latin typeface="Calibri"/>
                <a:ea typeface="Calibri"/>
                <a:cs typeface="Calibri"/>
                <a:sym typeface="Calibri"/>
              </a:rPr>
              <a:t> u </a:t>
            </a:r>
            <a:r>
              <a:rPr lang="en-US" sz="2600" dirty="0" err="1">
                <a:solidFill>
                  <a:srgbClr val="000000"/>
                </a:solidFill>
                <a:latin typeface="Calibri"/>
                <a:ea typeface="Calibri"/>
                <a:cs typeface="Calibri"/>
                <a:sym typeface="Calibri"/>
              </a:rPr>
              <a:t>procesu</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inovacija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i</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rast</a:t>
            </a:r>
            <a:r>
              <a:rPr lang="sr-Latn-RS" sz="2600" dirty="0">
                <a:solidFill>
                  <a:srgbClr val="000000"/>
                </a:solidFill>
                <a:latin typeface="Calibri"/>
                <a:ea typeface="Calibri"/>
                <a:cs typeface="Calibri"/>
                <a:sym typeface="Calibri"/>
              </a:rPr>
              <a:t>a</a:t>
            </a:r>
            <a:r>
              <a:rPr lang="en-US" sz="2600" dirty="0">
                <a:solidFill>
                  <a:srgbClr val="000000"/>
                </a:solidFill>
                <a:latin typeface="Calibri"/>
                <a:ea typeface="Calibri"/>
                <a:cs typeface="Calibri"/>
                <a:sym typeface="Calibri"/>
              </a:rPr>
              <a:t> </a:t>
            </a:r>
            <a:r>
              <a:rPr lang="en-US" sz="2600" dirty="0" err="1">
                <a:solidFill>
                  <a:srgbClr val="000000"/>
                </a:solidFill>
                <a:latin typeface="Calibri"/>
                <a:ea typeface="Calibri"/>
                <a:cs typeface="Calibri"/>
                <a:sym typeface="Calibri"/>
              </a:rPr>
              <a:t>kompanije</a:t>
            </a:r>
            <a:r>
              <a:rPr lang="en-US" sz="2600" dirty="0">
                <a:solidFill>
                  <a:srgbClr val="000000"/>
                </a:solidFill>
                <a:latin typeface="Calibri"/>
                <a:ea typeface="Calibri"/>
                <a:cs typeface="Calibri"/>
                <a:sym typeface="Calibri"/>
              </a:rPr>
              <a:t>.</a:t>
            </a:r>
            <a:endParaRPr dirty="0"/>
          </a:p>
        </p:txBody>
      </p:sp>
      <p:pic>
        <p:nvPicPr>
          <p:cNvPr id="277" name="Google Shape;277;p18">
            <a:hlinkClick r:id="rId3"/>
          </p:cNvPr>
          <p:cNvPicPr preferRelativeResize="0"/>
          <p:nvPr/>
        </p:nvPicPr>
        <p:blipFill rotWithShape="1">
          <a:blip r:embed="rId4">
            <a:alphaModFix/>
          </a:blip>
          <a:srcRect/>
          <a:stretch/>
        </p:blipFill>
        <p:spPr>
          <a:xfrm>
            <a:off x="7543800" y="5065682"/>
            <a:ext cx="10191369" cy="3451800"/>
          </a:xfrm>
          <a:prstGeom prst="rect">
            <a:avLst/>
          </a:prstGeom>
          <a:noFill/>
          <a:ln>
            <a:noFill/>
          </a:ln>
        </p:spPr>
      </p:pic>
      <p:sp>
        <p:nvSpPr>
          <p:cNvPr id="278" name="Google Shape;278;p18"/>
          <p:cNvSpPr/>
          <p:nvPr/>
        </p:nvSpPr>
        <p:spPr>
          <a:xfrm>
            <a:off x="1069675" y="5065682"/>
            <a:ext cx="6474125" cy="341627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err="1">
                <a:solidFill>
                  <a:srgbClr val="000000"/>
                </a:solidFill>
                <a:latin typeface="Calibri"/>
                <a:ea typeface="Calibri"/>
                <a:cs typeface="Calibri"/>
                <a:sym typeface="Calibri"/>
              </a:rPr>
              <a:t>ZAHTEVI</a:t>
            </a:r>
            <a:r>
              <a:rPr lang="en-US" sz="2400" dirty="0">
                <a:solidFill>
                  <a:srgbClr val="000000"/>
                </a:solidFill>
                <a:latin typeface="Calibri"/>
                <a:ea typeface="Calibri"/>
                <a:cs typeface="Calibri"/>
                <a:sym typeface="Calibri"/>
              </a:rPr>
              <a:t> ZA </a:t>
            </a:r>
            <a:r>
              <a:rPr lang="en-US" sz="2400" dirty="0" err="1">
                <a:solidFill>
                  <a:srgbClr val="000000"/>
                </a:solidFill>
                <a:latin typeface="Calibri"/>
                <a:ea typeface="Calibri"/>
                <a:cs typeface="Calibri"/>
                <a:sym typeface="Calibri"/>
              </a:rPr>
              <a:t>PRIJAVE</a:t>
            </a:r>
            <a:endParaRPr lang="sr-Latn-RS" sz="24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lang="sr-Latn-RS" sz="2400" dirty="0">
              <a:latin typeface="Calibri"/>
              <a:ea typeface="Calibri"/>
              <a:cs typeface="Calibri"/>
              <a:sym typeface="Calibri"/>
            </a:endParaRPr>
          </a:p>
          <a:p>
            <a:pPr marL="342900" marR="0" lvl="0" indent="-342900" algn="just" rtl="0">
              <a:spcBef>
                <a:spcPts val="0"/>
              </a:spcBef>
              <a:spcAft>
                <a:spcPts val="0"/>
              </a:spcAft>
              <a:buFont typeface="Wingdings" panose="05000000000000000000" pitchFamily="2" charset="2"/>
              <a:buChar char="ü"/>
            </a:pPr>
            <a:r>
              <a:rPr lang="sr-Latn-RS" sz="2400" dirty="0">
                <a:solidFill>
                  <a:srgbClr val="000000"/>
                </a:solidFill>
                <a:latin typeface="Calibri"/>
                <a:ea typeface="Calibri"/>
                <a:cs typeface="Calibri"/>
                <a:sym typeface="Calibri"/>
              </a:rPr>
              <a:t>Da ste osoba </a:t>
            </a:r>
            <a:r>
              <a:rPr lang="en-US" sz="2400" dirty="0" err="1">
                <a:solidFill>
                  <a:srgbClr val="000000"/>
                </a:solidFill>
                <a:latin typeface="Calibri"/>
                <a:ea typeface="Calibri"/>
                <a:cs typeface="Calibri"/>
                <a:sym typeface="Calibri"/>
              </a:rPr>
              <a:t>žen</a:t>
            </a:r>
            <a:r>
              <a:rPr lang="sr-Latn-RS" sz="2400" dirty="0">
                <a:solidFill>
                  <a:srgbClr val="000000"/>
                </a:solidFill>
                <a:latin typeface="Calibri"/>
                <a:ea typeface="Calibri"/>
                <a:cs typeface="Calibri"/>
                <a:sym typeface="Calibri"/>
              </a:rPr>
              <a:t>skog pola</a:t>
            </a:r>
          </a:p>
          <a:p>
            <a:pPr marL="342900" marR="0" lvl="0" indent="-342900" algn="just" rtl="0">
              <a:spcBef>
                <a:spcPts val="0"/>
              </a:spcBef>
              <a:spcAft>
                <a:spcPts val="0"/>
              </a:spcAft>
              <a:buFont typeface="Wingdings" panose="05000000000000000000" pitchFamily="2" charset="2"/>
              <a:buChar char="ü"/>
            </a:pPr>
            <a:endParaRPr lang="sr-Latn-RS" sz="2400" dirty="0">
              <a:latin typeface="Calibri"/>
              <a:ea typeface="Calibri"/>
              <a:cs typeface="Calibri"/>
              <a:sym typeface="Calibri"/>
            </a:endParaRPr>
          </a:p>
          <a:p>
            <a:pPr marL="342900" marR="0" lvl="0" indent="-342900" algn="just" rtl="0">
              <a:spcBef>
                <a:spcPts val="0"/>
              </a:spcBef>
              <a:spcAft>
                <a:spcPts val="0"/>
              </a:spcAft>
              <a:buFont typeface="Wingdings" panose="05000000000000000000" pitchFamily="2" charset="2"/>
              <a:buChar char="ü"/>
            </a:pPr>
            <a:r>
              <a:rPr lang="sr-Latn-RS" sz="2400" dirty="0">
                <a:solidFill>
                  <a:srgbClr val="000000"/>
                </a:solidFill>
                <a:latin typeface="Calibri"/>
                <a:ea typeface="Calibri"/>
                <a:cs typeface="Calibri"/>
                <a:sym typeface="Calibri"/>
              </a:rPr>
              <a:t>Da ste </a:t>
            </a:r>
            <a:r>
              <a:rPr lang="en-US" sz="2400" dirty="0" err="1">
                <a:solidFill>
                  <a:srgbClr val="000000"/>
                </a:solidFill>
                <a:latin typeface="Calibri"/>
                <a:ea typeface="Calibri"/>
                <a:cs typeface="Calibri"/>
                <a:sym typeface="Calibri"/>
              </a:rPr>
              <a:t>osnivač</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ili</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suosnivač</a:t>
            </a:r>
            <a:r>
              <a:rPr lang="en-US" sz="2400" dirty="0">
                <a:solidFill>
                  <a:srgbClr val="000000"/>
                </a:solidFill>
                <a:latin typeface="Calibri"/>
                <a:ea typeface="Calibri"/>
                <a:cs typeface="Calibri"/>
                <a:sym typeface="Calibri"/>
              </a:rPr>
              <a:t> </a:t>
            </a:r>
            <a:r>
              <a:rPr lang="sr-Latn-RS" sz="2400" dirty="0">
                <a:solidFill>
                  <a:srgbClr val="000000"/>
                </a:solidFill>
                <a:latin typeface="Calibri"/>
                <a:ea typeface="Calibri"/>
                <a:cs typeface="Calibri"/>
                <a:sym typeface="Calibri"/>
              </a:rPr>
              <a:t>rane faze biznisa iz tehnološkog sektora</a:t>
            </a:r>
          </a:p>
          <a:p>
            <a:pPr marL="342900" marR="0" lvl="0" indent="-342900" algn="just" rtl="0">
              <a:spcBef>
                <a:spcPts val="0"/>
              </a:spcBef>
              <a:spcAft>
                <a:spcPts val="0"/>
              </a:spcAft>
              <a:buFont typeface="Wingdings" panose="05000000000000000000" pitchFamily="2" charset="2"/>
              <a:buChar char="ü"/>
            </a:pPr>
            <a:endParaRPr lang="sr-Latn-RS" sz="2400" dirty="0">
              <a:latin typeface="Calibri"/>
              <a:ea typeface="Calibri"/>
              <a:cs typeface="Calibri"/>
              <a:sym typeface="Calibri"/>
            </a:endParaRPr>
          </a:p>
          <a:p>
            <a:pPr marL="342900" marR="0" lvl="0" indent="-342900" algn="just" rtl="0">
              <a:spcBef>
                <a:spcPts val="0"/>
              </a:spcBef>
              <a:spcAft>
                <a:spcPts val="0"/>
              </a:spcAft>
              <a:buFont typeface="Wingdings" panose="05000000000000000000" pitchFamily="2" charset="2"/>
              <a:buChar char="ü"/>
            </a:pPr>
            <a:r>
              <a:rPr lang="sr-Latn-RS" sz="2400" dirty="0">
                <a:solidFill>
                  <a:srgbClr val="000000"/>
                </a:solidFill>
                <a:latin typeface="Calibri"/>
                <a:ea typeface="Calibri"/>
                <a:cs typeface="Calibri"/>
                <a:sym typeface="Calibri"/>
              </a:rPr>
              <a:t>Na poziciji ste n</a:t>
            </a:r>
            <a:r>
              <a:rPr lang="en-US" sz="2400" dirty="0" err="1">
                <a:solidFill>
                  <a:srgbClr val="000000"/>
                </a:solidFill>
                <a:latin typeface="Calibri"/>
                <a:ea typeface="Calibri"/>
                <a:cs typeface="Calibri"/>
                <a:sym typeface="Calibri"/>
              </a:rPr>
              <a:t>ajvišeg</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menadžmenta</a:t>
            </a:r>
            <a:r>
              <a:rPr lang="en-US" sz="2400" dirty="0">
                <a:solidFill>
                  <a:srgbClr val="000000"/>
                </a:solidFill>
                <a:latin typeface="Calibri"/>
                <a:ea typeface="Calibri"/>
                <a:cs typeface="Calibri"/>
                <a:sym typeface="Calibri"/>
              </a:rPr>
              <a:t> u </a:t>
            </a:r>
            <a:r>
              <a:rPr lang="en-US" sz="2400" dirty="0" err="1">
                <a:solidFill>
                  <a:srgbClr val="000000"/>
                </a:solidFill>
                <a:latin typeface="Calibri"/>
                <a:ea typeface="Calibri"/>
                <a:cs typeface="Calibri"/>
                <a:sym typeface="Calibri"/>
              </a:rPr>
              <a:t>kompaniji</a:t>
            </a:r>
            <a:endParaRPr dirty="0"/>
          </a:p>
        </p:txBody>
      </p:sp>
      <p:sp>
        <p:nvSpPr>
          <p:cNvPr id="279" name="Google Shape;279;p18"/>
          <p:cNvSpPr/>
          <p:nvPr/>
        </p:nvSpPr>
        <p:spPr>
          <a:xfrm>
            <a:off x="7543800" y="4533900"/>
            <a:ext cx="4800600"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00000"/>
                </a:solidFill>
                <a:latin typeface="Calibri"/>
                <a:ea typeface="Calibri"/>
                <a:cs typeface="Calibri"/>
                <a:sym typeface="Calibri"/>
              </a:rPr>
              <a:t>Click on the image for more info</a:t>
            </a:r>
            <a:endParaRPr sz="20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p:nvPr/>
        </p:nvSpPr>
        <p:spPr>
          <a:xfrm>
            <a:off x="609600" y="571500"/>
            <a:ext cx="149352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2.  </a:t>
            </a:r>
            <a:r>
              <a:rPr lang="en-US" sz="4000" b="1" dirty="0" err="1">
                <a:solidFill>
                  <a:srgbClr val="FD4FB4"/>
                </a:solidFill>
                <a:latin typeface="Calibri"/>
                <a:ea typeface="Calibri"/>
                <a:cs typeface="Calibri"/>
                <a:sym typeface="Calibri"/>
              </a:rPr>
              <a:t>Alternativ</a:t>
            </a:r>
            <a:r>
              <a:rPr lang="sr-Latn-RS" sz="4000" b="1" dirty="0">
                <a:solidFill>
                  <a:srgbClr val="FD4FB4"/>
                </a:solidFill>
                <a:latin typeface="Calibri"/>
                <a:ea typeface="Calibri"/>
                <a:cs typeface="Calibri"/>
                <a:sym typeface="Calibri"/>
              </a:rPr>
              <a:t>na sredstva za kreditiranje</a:t>
            </a:r>
            <a:r>
              <a:rPr lang="en-US" sz="4000" b="1" dirty="0">
                <a:solidFill>
                  <a:srgbClr val="FD4FB4"/>
                </a:solidFill>
                <a:latin typeface="Calibri"/>
                <a:ea typeface="Calibri"/>
                <a:cs typeface="Calibri"/>
                <a:sym typeface="Calibri"/>
              </a:rPr>
              <a:t> – </a:t>
            </a:r>
            <a:r>
              <a:rPr lang="en-US" sz="4000" b="1" i="1" dirty="0">
                <a:solidFill>
                  <a:srgbClr val="FD4FB4"/>
                </a:solidFill>
                <a:latin typeface="Calibri"/>
                <a:ea typeface="Calibri"/>
                <a:cs typeface="Calibri"/>
                <a:sym typeface="Calibri"/>
              </a:rPr>
              <a:t>EU Grant</a:t>
            </a:r>
            <a:r>
              <a:rPr lang="sr-Latn-RS" sz="4000" b="1" i="1" dirty="0">
                <a:solidFill>
                  <a:srgbClr val="FD4FB4"/>
                </a:solidFill>
                <a:latin typeface="Calibri"/>
                <a:ea typeface="Calibri"/>
                <a:cs typeface="Calibri"/>
                <a:sym typeface="Calibri"/>
              </a:rPr>
              <a:t>ovi</a:t>
            </a:r>
            <a:r>
              <a:rPr lang="en-US" sz="4000" b="1" i="1" dirty="0">
                <a:solidFill>
                  <a:srgbClr val="FD4FB4"/>
                </a:solidFill>
                <a:latin typeface="Calibri"/>
                <a:ea typeface="Calibri"/>
                <a:cs typeface="Calibri"/>
                <a:sym typeface="Calibri"/>
              </a:rPr>
              <a:t>, </a:t>
            </a:r>
            <a:r>
              <a:rPr lang="sr-Latn-RS" sz="4000" b="1" i="1" dirty="0">
                <a:solidFill>
                  <a:srgbClr val="FD4FB4"/>
                </a:solidFill>
                <a:latin typeface="Calibri"/>
                <a:ea typeface="Calibri"/>
                <a:cs typeface="Calibri"/>
                <a:sym typeface="Calibri"/>
              </a:rPr>
              <a:t>2 primera</a:t>
            </a:r>
            <a:endParaRPr sz="3600" b="1" i="1" dirty="0">
              <a:solidFill>
                <a:srgbClr val="FD4FB4"/>
              </a:solidFill>
              <a:latin typeface="Calibri"/>
              <a:ea typeface="Calibri"/>
              <a:cs typeface="Calibri"/>
              <a:sym typeface="Calibri"/>
            </a:endParaRPr>
          </a:p>
        </p:txBody>
      </p:sp>
      <p:sp>
        <p:nvSpPr>
          <p:cNvPr id="285" name="Google Shape;285;p19"/>
          <p:cNvSpPr/>
          <p:nvPr/>
        </p:nvSpPr>
        <p:spPr>
          <a:xfrm>
            <a:off x="609600" y="1790700"/>
            <a:ext cx="16535400" cy="40933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dirty="0">
                <a:solidFill>
                  <a:schemeClr val="dk1"/>
                </a:solidFill>
                <a:latin typeface="Calibri"/>
                <a:ea typeface="Calibri"/>
                <a:cs typeface="Calibri"/>
                <a:sym typeface="Calibri"/>
              </a:rPr>
              <a:t>2. EIC Accelerator</a:t>
            </a:r>
            <a:endParaRPr dirty="0"/>
          </a:p>
          <a:p>
            <a:pPr marL="0" marR="0" lvl="0" indent="0" algn="just" rtl="0">
              <a:spcBef>
                <a:spcPts val="0"/>
              </a:spcBef>
              <a:spcAft>
                <a:spcPts val="0"/>
              </a:spcAft>
              <a:buNone/>
            </a:pPr>
            <a:r>
              <a:rPr lang="sr-Latn-RS" sz="2600" dirty="0">
                <a:solidFill>
                  <a:schemeClr val="dk1"/>
                </a:solidFill>
                <a:latin typeface="Calibri"/>
                <a:ea typeface="Calibri"/>
                <a:cs typeface="Calibri"/>
                <a:sym typeface="Calibri"/>
              </a:rPr>
              <a:t>Inicijativa, koja je deo pilot projekta Evropskog saveta za inovacije, podržava </a:t>
            </a:r>
            <a:r>
              <a:rPr lang="sr-Latn-RS" sz="2600" b="1" dirty="0">
                <a:solidFill>
                  <a:schemeClr val="dk1"/>
                </a:solidFill>
                <a:latin typeface="Calibri"/>
                <a:ea typeface="Calibri"/>
                <a:cs typeface="Calibri"/>
                <a:sym typeface="Calibri"/>
              </a:rPr>
              <a:t>mala i srednja preduzeća sa visokim rizikom i visokim potencijalom </a:t>
            </a:r>
            <a:r>
              <a:rPr lang="sr-Latn-RS" sz="2600" dirty="0">
                <a:solidFill>
                  <a:schemeClr val="dk1"/>
                </a:solidFill>
                <a:latin typeface="Calibri"/>
                <a:ea typeface="Calibri"/>
                <a:cs typeface="Calibri"/>
                <a:sym typeface="Calibri"/>
              </a:rPr>
              <a:t>i inovatore kako bi im pomogla da razviju i iznesu na tržište nove inovativne proizvode, usluge i poslovne modele. Posebno su dobrodošli startapovi i mala i srednja preduzeća sa ženskim izvršnim direktorima. </a:t>
            </a:r>
          </a:p>
          <a:p>
            <a:pPr marL="0" marR="0" lvl="0" indent="0" algn="just" rtl="0">
              <a:spcBef>
                <a:spcPts val="0"/>
              </a:spcBef>
              <a:spcAft>
                <a:spcPts val="0"/>
              </a:spcAft>
              <a:buNone/>
            </a:pPr>
            <a:endParaRPr lang="sr-Latn-RS" sz="2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sr-Latn-RS" sz="2600" dirty="0">
                <a:solidFill>
                  <a:schemeClr val="dk1"/>
                </a:solidFill>
                <a:latin typeface="Calibri"/>
                <a:ea typeface="Calibri"/>
                <a:cs typeface="Calibri"/>
                <a:sym typeface="Calibri"/>
              </a:rPr>
              <a:t>EIC akcelerator pruža </a:t>
            </a:r>
            <a:r>
              <a:rPr lang="sr-Latn-RS" sz="2600" b="1" dirty="0">
                <a:solidFill>
                  <a:schemeClr val="dk1"/>
                </a:solidFill>
                <a:latin typeface="Calibri"/>
                <a:ea typeface="Calibri"/>
                <a:cs typeface="Calibri"/>
                <a:sym typeface="Calibri"/>
              </a:rPr>
              <a:t>mešano finansiranje </a:t>
            </a:r>
            <a:r>
              <a:rPr lang="sr-Latn-RS" sz="2600" dirty="0">
                <a:solidFill>
                  <a:schemeClr val="dk1"/>
                </a:solidFill>
                <a:latin typeface="Calibri"/>
                <a:ea typeface="Calibri"/>
                <a:cs typeface="Calibri"/>
                <a:sym typeface="Calibri"/>
              </a:rPr>
              <a:t>koje se sastoji od:</a:t>
            </a:r>
          </a:p>
          <a:p>
            <a:pPr marL="0" marR="0" lvl="0" indent="0" algn="just" rtl="0">
              <a:spcBef>
                <a:spcPts val="0"/>
              </a:spcBef>
              <a:spcAft>
                <a:spcPts val="0"/>
              </a:spcAft>
              <a:buNone/>
            </a:pPr>
            <a:endParaRPr lang="sr-Latn-RS" sz="2600" dirty="0">
              <a:solidFill>
                <a:schemeClr val="dk1"/>
              </a:solidFill>
              <a:latin typeface="Calibri"/>
              <a:ea typeface="Calibri"/>
              <a:cs typeface="Calibri"/>
              <a:sym typeface="Calibri"/>
            </a:endParaRPr>
          </a:p>
          <a:p>
            <a:pPr marL="457200" marR="0" lvl="0" indent="-457200" algn="just" rtl="0">
              <a:spcBef>
                <a:spcPts val="0"/>
              </a:spcBef>
              <a:spcAft>
                <a:spcPts val="0"/>
              </a:spcAft>
              <a:buFont typeface="Arial" panose="020B0604020202020204" pitchFamily="34" charset="0"/>
              <a:buChar char="•"/>
            </a:pPr>
            <a:r>
              <a:rPr lang="sr-Latn-RS" sz="2600" b="1" dirty="0">
                <a:solidFill>
                  <a:schemeClr val="dk1"/>
                </a:solidFill>
                <a:latin typeface="Calibri"/>
                <a:ea typeface="Calibri"/>
                <a:cs typeface="Calibri"/>
                <a:sym typeface="Calibri"/>
              </a:rPr>
              <a:t>Investicione komponente</a:t>
            </a:r>
          </a:p>
          <a:p>
            <a:pPr marL="0" marR="0" lvl="0" indent="0" algn="just" rtl="0">
              <a:spcBef>
                <a:spcPts val="0"/>
              </a:spcBef>
              <a:spcAft>
                <a:spcPts val="0"/>
              </a:spcAft>
              <a:buNone/>
            </a:pPr>
            <a:r>
              <a:rPr lang="sr-Latn-RS" sz="2600" dirty="0">
                <a:solidFill>
                  <a:schemeClr val="dk1"/>
                </a:solidFill>
                <a:latin typeface="Calibri"/>
                <a:ea typeface="Calibri"/>
                <a:cs typeface="Calibri"/>
                <a:sym typeface="Calibri"/>
              </a:rPr>
              <a:t>(direktni vlasnički ili kvazi kapital kao što su konvertibilni </a:t>
            </a:r>
          </a:p>
          <a:p>
            <a:pPr marL="0" marR="0" lvl="0" indent="0" algn="just" rtl="0">
              <a:spcBef>
                <a:spcPts val="0"/>
              </a:spcBef>
              <a:spcAft>
                <a:spcPts val="0"/>
              </a:spcAft>
              <a:buNone/>
            </a:pPr>
            <a:r>
              <a:rPr lang="sr-Latn-RS" sz="2600" dirty="0">
                <a:solidFill>
                  <a:schemeClr val="dk1"/>
                </a:solidFill>
                <a:latin typeface="Calibri"/>
                <a:ea typeface="Calibri"/>
                <a:cs typeface="Calibri"/>
                <a:sym typeface="Calibri"/>
              </a:rPr>
              <a:t>zajmovi)</a:t>
            </a:r>
          </a:p>
        </p:txBody>
      </p:sp>
      <p:sp>
        <p:nvSpPr>
          <p:cNvPr id="286" name="Google Shape;286;p19"/>
          <p:cNvSpPr/>
          <p:nvPr/>
        </p:nvSpPr>
        <p:spPr>
          <a:xfrm>
            <a:off x="1219200" y="5802005"/>
            <a:ext cx="7315200" cy="289305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404040"/>
              </a:buClr>
              <a:buSzPts val="2600"/>
              <a:buFont typeface="Arial"/>
              <a:buChar char="•"/>
            </a:pPr>
            <a:r>
              <a:rPr lang="en-US" sz="2600" b="1" dirty="0" err="1">
                <a:solidFill>
                  <a:schemeClr val="tx1"/>
                </a:solidFill>
                <a:latin typeface="Calibri"/>
                <a:ea typeface="Calibri"/>
                <a:cs typeface="Calibri"/>
                <a:sym typeface="Calibri"/>
              </a:rPr>
              <a:t>Komponent</a:t>
            </a:r>
            <a:r>
              <a:rPr lang="sr-Latn-RS" sz="2600" b="1" dirty="0">
                <a:solidFill>
                  <a:schemeClr val="tx1"/>
                </a:solidFill>
                <a:latin typeface="Calibri"/>
                <a:ea typeface="Calibri"/>
                <a:cs typeface="Calibri"/>
                <a:sym typeface="Calibri"/>
              </a:rPr>
              <a:t>e</a:t>
            </a:r>
            <a:r>
              <a:rPr lang="en-US" sz="2600" b="1" dirty="0">
                <a:solidFill>
                  <a:schemeClr val="tx1"/>
                </a:solidFill>
                <a:latin typeface="Calibri"/>
                <a:ea typeface="Calibri"/>
                <a:cs typeface="Calibri"/>
                <a:sym typeface="Calibri"/>
              </a:rPr>
              <a:t> </a:t>
            </a:r>
            <a:r>
              <a:rPr lang="en-US" sz="2600" b="1" dirty="0" err="1">
                <a:solidFill>
                  <a:schemeClr val="tx1"/>
                </a:solidFill>
                <a:latin typeface="Calibri"/>
                <a:ea typeface="Calibri"/>
                <a:cs typeface="Calibri"/>
                <a:sym typeface="Calibri"/>
              </a:rPr>
              <a:t>granta</a:t>
            </a:r>
            <a:r>
              <a:rPr lang="en-US" sz="2600" b="1" dirty="0">
                <a:solidFill>
                  <a:schemeClr val="tx1"/>
                </a:solidFill>
                <a:latin typeface="Calibri"/>
                <a:ea typeface="Calibri"/>
                <a:cs typeface="Calibri"/>
                <a:sym typeface="Calibri"/>
              </a:rPr>
              <a:t> za </a:t>
            </a:r>
            <a:r>
              <a:rPr lang="en-US" sz="2600" b="1" dirty="0" err="1">
                <a:solidFill>
                  <a:schemeClr val="tx1"/>
                </a:solidFill>
                <a:latin typeface="Calibri"/>
                <a:ea typeface="Calibri"/>
                <a:cs typeface="Calibri"/>
                <a:sym typeface="Calibri"/>
              </a:rPr>
              <a:t>nadoknadu</a:t>
            </a:r>
            <a:r>
              <a:rPr lang="en-US" sz="2600" b="1" dirty="0">
                <a:solidFill>
                  <a:schemeClr val="tx1"/>
                </a:solidFill>
                <a:latin typeface="Calibri"/>
                <a:ea typeface="Calibri"/>
                <a:cs typeface="Calibri"/>
                <a:sym typeface="Calibri"/>
              </a:rPr>
              <a:t> </a:t>
            </a:r>
            <a:r>
              <a:rPr lang="en-US" sz="2600" b="1" dirty="0" err="1">
                <a:solidFill>
                  <a:schemeClr val="tx1"/>
                </a:solidFill>
                <a:latin typeface="Calibri"/>
                <a:ea typeface="Calibri"/>
                <a:cs typeface="Calibri"/>
                <a:sym typeface="Calibri"/>
              </a:rPr>
              <a:t>prihvatljivih</a:t>
            </a:r>
            <a:r>
              <a:rPr lang="en-US" sz="2600" b="1" dirty="0">
                <a:solidFill>
                  <a:schemeClr val="tx1"/>
                </a:solidFill>
                <a:latin typeface="Calibri"/>
                <a:ea typeface="Calibri"/>
                <a:cs typeface="Calibri"/>
                <a:sym typeface="Calibri"/>
              </a:rPr>
              <a:t> </a:t>
            </a:r>
            <a:r>
              <a:rPr lang="en-US" sz="2600" b="1" dirty="0" err="1">
                <a:solidFill>
                  <a:schemeClr val="tx1"/>
                </a:solidFill>
                <a:latin typeface="Calibri"/>
                <a:ea typeface="Calibri"/>
                <a:cs typeface="Calibri"/>
                <a:sym typeface="Calibri"/>
              </a:rPr>
              <a:t>troškova</a:t>
            </a:r>
            <a:r>
              <a:rPr lang="en-US" sz="2600" b="1"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nastalih</a:t>
            </a:r>
            <a:r>
              <a:rPr lang="en-US" sz="2600" dirty="0">
                <a:solidFill>
                  <a:schemeClr val="tx1"/>
                </a:solidFill>
                <a:latin typeface="Calibri"/>
                <a:ea typeface="Calibri"/>
                <a:cs typeface="Calibri"/>
                <a:sym typeface="Calibri"/>
              </a:rPr>
              <a:t> za </a:t>
            </a:r>
            <a:r>
              <a:rPr lang="en-US" sz="2600" dirty="0" err="1">
                <a:solidFill>
                  <a:schemeClr val="tx1"/>
                </a:solidFill>
                <a:latin typeface="Calibri"/>
                <a:ea typeface="Calibri"/>
                <a:cs typeface="Calibri"/>
                <a:sym typeface="Calibri"/>
              </a:rPr>
              <a:t>inovacijske</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aktivnosti</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npr</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demonstracija</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tehnologije</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pravljenje</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prototipa</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istraživanje</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i</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razvoj</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i</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testiranje</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potrebno</a:t>
            </a:r>
            <a:r>
              <a:rPr lang="en-US" sz="2600" dirty="0">
                <a:solidFill>
                  <a:schemeClr val="tx1"/>
                </a:solidFill>
                <a:latin typeface="Calibri"/>
                <a:ea typeface="Calibri"/>
                <a:cs typeface="Calibri"/>
                <a:sym typeface="Calibri"/>
              </a:rPr>
              <a:t> da se </a:t>
            </a:r>
            <a:r>
              <a:rPr lang="en-US" sz="2600" dirty="0" err="1">
                <a:solidFill>
                  <a:schemeClr val="tx1"/>
                </a:solidFill>
                <a:latin typeface="Calibri"/>
                <a:ea typeface="Calibri"/>
                <a:cs typeface="Calibri"/>
                <a:sym typeface="Calibri"/>
              </a:rPr>
              <a:t>ispune</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regulatorni</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zahtevi</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upravljanje</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intelektualnom</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svojinom</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marketinško</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odobrenje</a:t>
            </a:r>
            <a:r>
              <a:rPr lang="en-US" sz="2600" dirty="0">
                <a:solidFill>
                  <a:schemeClr val="tx1"/>
                </a:solidFill>
                <a:latin typeface="Calibri"/>
                <a:ea typeface="Calibri"/>
                <a:cs typeface="Calibri"/>
                <a:sym typeface="Calibri"/>
              </a:rPr>
              <a:t> </a:t>
            </a:r>
            <a:r>
              <a:rPr lang="en-US" sz="2600" dirty="0" err="1">
                <a:solidFill>
                  <a:schemeClr val="tx1"/>
                </a:solidFill>
                <a:latin typeface="Calibri"/>
                <a:ea typeface="Calibri"/>
                <a:cs typeface="Calibri"/>
                <a:sym typeface="Calibri"/>
              </a:rPr>
              <a:t>itd</a:t>
            </a:r>
            <a:r>
              <a:rPr lang="en-US" sz="2600" dirty="0">
                <a:solidFill>
                  <a:schemeClr val="tx1"/>
                </a:solidFill>
                <a:latin typeface="Calibri"/>
                <a:ea typeface="Calibri"/>
                <a:cs typeface="Calibri"/>
                <a:sym typeface="Calibri"/>
              </a:rPr>
              <a:t>.</a:t>
            </a:r>
            <a:endParaRPr sz="2600" dirty="0">
              <a:solidFill>
                <a:schemeClr val="tx1"/>
              </a:solidFill>
              <a:latin typeface="Calibri"/>
              <a:ea typeface="Calibri"/>
              <a:cs typeface="Calibri"/>
              <a:sym typeface="Calibri"/>
            </a:endParaRPr>
          </a:p>
        </p:txBody>
      </p:sp>
      <p:pic>
        <p:nvPicPr>
          <p:cNvPr id="287" name="Google Shape;287;p19">
            <a:hlinkClick r:id="rId3"/>
          </p:cNvPr>
          <p:cNvPicPr preferRelativeResize="0"/>
          <p:nvPr/>
        </p:nvPicPr>
        <p:blipFill rotWithShape="1">
          <a:blip r:embed="rId4">
            <a:alphaModFix/>
          </a:blip>
          <a:srcRect/>
          <a:stretch/>
        </p:blipFill>
        <p:spPr>
          <a:xfrm>
            <a:off x="9139451" y="4286692"/>
            <a:ext cx="9144000" cy="3030625"/>
          </a:xfrm>
          <a:prstGeom prst="rect">
            <a:avLst/>
          </a:prstGeom>
          <a:noFill/>
          <a:ln>
            <a:noFill/>
          </a:ln>
        </p:spPr>
      </p:pic>
      <p:sp>
        <p:nvSpPr>
          <p:cNvPr id="288" name="Google Shape;288;p19"/>
          <p:cNvSpPr/>
          <p:nvPr/>
        </p:nvSpPr>
        <p:spPr>
          <a:xfrm>
            <a:off x="11887200" y="7505700"/>
            <a:ext cx="4800600"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000000"/>
                </a:solidFill>
                <a:latin typeface="Calibri"/>
                <a:ea typeface="Calibri"/>
                <a:cs typeface="Calibri"/>
                <a:sym typeface="Calibri"/>
              </a:rPr>
              <a:t>Click on the image for more info</a:t>
            </a:r>
            <a:endParaRPr sz="20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914400" y="638886"/>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r-Latn-RS" sz="4000" b="1" dirty="0">
                <a:solidFill>
                  <a:srgbClr val="FD4FB4"/>
                </a:solidFill>
                <a:latin typeface="Calibri"/>
                <a:ea typeface="Calibri"/>
                <a:cs typeface="Calibri"/>
                <a:sym typeface="Calibri"/>
              </a:rPr>
              <a:t>Ciljevi</a:t>
            </a:r>
            <a:endParaRPr dirty="0"/>
          </a:p>
        </p:txBody>
      </p:sp>
      <p:sp>
        <p:nvSpPr>
          <p:cNvPr id="115" name="Google Shape;115;p2"/>
          <p:cNvSpPr txBox="1"/>
          <p:nvPr/>
        </p:nvSpPr>
        <p:spPr>
          <a:xfrm>
            <a:off x="878006" y="1393388"/>
            <a:ext cx="10040186"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r-Latn-RS" sz="2800" dirty="0">
                <a:solidFill>
                  <a:schemeClr val="dk1"/>
                </a:solidFill>
                <a:latin typeface="Calibri"/>
                <a:ea typeface="Calibri"/>
                <a:cs typeface="Calibri"/>
                <a:sym typeface="Calibri"/>
              </a:rPr>
              <a:t>Na kraju ovog modula vi ćete</a:t>
            </a:r>
            <a:r>
              <a:rPr lang="en-US" sz="2800" dirty="0">
                <a:solidFill>
                  <a:schemeClr val="dk1"/>
                </a:solidFill>
                <a:latin typeface="Calibri"/>
                <a:ea typeface="Calibri"/>
                <a:cs typeface="Calibri"/>
                <a:sym typeface="Calibri"/>
              </a:rPr>
              <a:t>:</a:t>
            </a:r>
            <a:endParaRPr dirty="0"/>
          </a:p>
        </p:txBody>
      </p:sp>
      <p:sp>
        <p:nvSpPr>
          <p:cNvPr id="116" name="Google Shape;116;p2"/>
          <p:cNvSpPr txBox="1"/>
          <p:nvPr/>
        </p:nvSpPr>
        <p:spPr>
          <a:xfrm>
            <a:off x="1573823" y="2691652"/>
            <a:ext cx="11358567"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r-Latn-RS" sz="2800" b="1" dirty="0">
                <a:solidFill>
                  <a:srgbClr val="AC7BDC"/>
                </a:solidFill>
                <a:latin typeface="Calibri"/>
                <a:ea typeface="Calibri"/>
                <a:cs typeface="Calibri"/>
                <a:sym typeface="Calibri"/>
              </a:rPr>
              <a:t>Da razumete osnovne principe preduzetništva</a:t>
            </a:r>
            <a:endParaRPr sz="2800" b="1" dirty="0">
              <a:solidFill>
                <a:srgbClr val="AC7BDC"/>
              </a:solidFill>
              <a:latin typeface="Calibri"/>
              <a:ea typeface="Calibri"/>
              <a:cs typeface="Calibri"/>
              <a:sym typeface="Calibri"/>
            </a:endParaRPr>
          </a:p>
        </p:txBody>
      </p:sp>
      <p:sp>
        <p:nvSpPr>
          <p:cNvPr id="117" name="Google Shape;117;p2"/>
          <p:cNvSpPr txBox="1"/>
          <p:nvPr/>
        </p:nvSpPr>
        <p:spPr>
          <a:xfrm>
            <a:off x="1598844" y="4147101"/>
            <a:ext cx="99090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AC7BDC"/>
                </a:solidFill>
                <a:latin typeface="Calibri"/>
                <a:ea typeface="Calibri"/>
                <a:cs typeface="Calibri"/>
                <a:sym typeface="Calibri"/>
              </a:rPr>
              <a:t>Steći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sposobnosti</a:t>
            </a:r>
            <a:r>
              <a:rPr lang="en-US" sz="2800" b="1" dirty="0">
                <a:solidFill>
                  <a:srgbClr val="AC7BDC"/>
                </a:solidFill>
                <a:latin typeface="Calibri"/>
                <a:ea typeface="Calibri"/>
                <a:cs typeface="Calibri"/>
                <a:sym typeface="Calibri"/>
              </a:rPr>
              <a:t> za </a:t>
            </a:r>
            <a:r>
              <a:rPr lang="en-US" sz="2800" b="1" dirty="0" err="1">
                <a:solidFill>
                  <a:srgbClr val="AC7BDC"/>
                </a:solidFill>
                <a:latin typeface="Calibri"/>
                <a:ea typeface="Calibri"/>
                <a:cs typeface="Calibri"/>
                <a:sym typeface="Calibri"/>
              </a:rPr>
              <a:t>otkrivanje</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mogućnosti</a:t>
            </a:r>
            <a:r>
              <a:rPr lang="en-US" sz="2800" b="1" dirty="0">
                <a:solidFill>
                  <a:srgbClr val="AC7BDC"/>
                </a:solidFill>
                <a:latin typeface="Calibri"/>
                <a:ea typeface="Calibri"/>
                <a:cs typeface="Calibri"/>
                <a:sym typeface="Calibri"/>
              </a:rPr>
              <a:t> za </a:t>
            </a:r>
            <a:r>
              <a:rPr lang="en-US" sz="2800" b="1" dirty="0" err="1">
                <a:solidFill>
                  <a:srgbClr val="AC7BDC"/>
                </a:solidFill>
                <a:latin typeface="Calibri"/>
                <a:ea typeface="Calibri"/>
                <a:cs typeface="Calibri"/>
                <a:sym typeface="Calibri"/>
              </a:rPr>
              <a:t>samozapošljavanje</a:t>
            </a:r>
            <a:endParaRPr sz="2800" b="1" dirty="0">
              <a:solidFill>
                <a:srgbClr val="AC7BDC"/>
              </a:solidFill>
              <a:latin typeface="Calibri"/>
              <a:ea typeface="Calibri"/>
              <a:cs typeface="Calibri"/>
              <a:sym typeface="Calibri"/>
            </a:endParaRPr>
          </a:p>
        </p:txBody>
      </p:sp>
      <p:grpSp>
        <p:nvGrpSpPr>
          <p:cNvPr id="118" name="Google Shape;118;p2"/>
          <p:cNvGrpSpPr/>
          <p:nvPr/>
        </p:nvGrpSpPr>
        <p:grpSpPr>
          <a:xfrm>
            <a:off x="1709382" y="7283873"/>
            <a:ext cx="10482618" cy="1384954"/>
            <a:chOff x="6034526" y="1691703"/>
            <a:chExt cx="12006618" cy="1384954"/>
          </a:xfrm>
        </p:grpSpPr>
        <p:sp>
          <p:nvSpPr>
            <p:cNvPr id="119" name="Google Shape;119;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0" name="Google Shape;120;p2"/>
            <p:cNvSpPr txBox="1"/>
            <p:nvPr/>
          </p:nvSpPr>
          <p:spPr>
            <a:xfrm>
              <a:off x="6034526" y="1691703"/>
              <a:ext cx="12006618"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AC7BDC"/>
                  </a:solidFill>
                  <a:latin typeface="Calibri"/>
                  <a:ea typeface="Calibri"/>
                  <a:cs typeface="Calibri"/>
                  <a:sym typeface="Calibri"/>
                </a:rPr>
                <a:t>Potražite</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iskoristite</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alternativne</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mogućnosti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finansiranja</a:t>
              </a:r>
              <a:r>
                <a:rPr lang="en-US" sz="2800" b="1" dirty="0">
                  <a:solidFill>
                    <a:srgbClr val="AC7BDC"/>
                  </a:solidFill>
                  <a:latin typeface="Calibri"/>
                  <a:ea typeface="Calibri"/>
                  <a:cs typeface="Calibri"/>
                  <a:sym typeface="Calibri"/>
                </a:rPr>
                <a:t> u </a:t>
              </a:r>
              <a:r>
                <a:rPr lang="en-US" sz="2800" b="1" dirty="0" err="1">
                  <a:solidFill>
                    <a:srgbClr val="AC7BDC"/>
                  </a:solidFill>
                  <a:latin typeface="Calibri"/>
                  <a:ea typeface="Calibri"/>
                  <a:cs typeface="Calibri"/>
                  <a:sym typeface="Calibri"/>
                </a:rPr>
                <a:t>vezi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sa</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cro</a:t>
              </a:r>
              <a:r>
                <a:rPr lang="sr-Latn-RS" sz="2800" b="1" dirty="0">
                  <a:solidFill>
                    <a:srgbClr val="AC7BDC"/>
                  </a:solidFill>
                  <a:latin typeface="Calibri"/>
                  <a:ea typeface="Calibri"/>
                  <a:cs typeface="Calibri"/>
                  <a:sym typeface="Calibri"/>
                </a:rPr>
                <a:t>w</a:t>
              </a:r>
              <a:r>
                <a:rPr lang="en-US" sz="2800" b="1" dirty="0" err="1">
                  <a:solidFill>
                    <a:srgbClr val="AC7BDC"/>
                  </a:solidFill>
                  <a:latin typeface="Calibri"/>
                  <a:ea typeface="Calibri"/>
                  <a:cs typeface="Calibri"/>
                  <a:sym typeface="Calibri"/>
                </a:rPr>
                <a:t>dfundingom</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poslovnim</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anđelima</a:t>
              </a:r>
              <a:r>
                <a:rPr lang="en-US" sz="2800" b="1" dirty="0">
                  <a:solidFill>
                    <a:srgbClr val="AC7BDC"/>
                  </a:solidFill>
                  <a:latin typeface="Calibri"/>
                  <a:ea typeface="Calibri"/>
                  <a:cs typeface="Calibri"/>
                  <a:sym typeface="Calibri"/>
                </a:rPr>
                <a:t>, </a:t>
              </a:r>
              <a:r>
                <a:rPr lang="sr-Latn-RS" sz="2800" b="1" dirty="0">
                  <a:solidFill>
                    <a:srgbClr val="AC7BDC"/>
                  </a:solidFill>
                  <a:latin typeface="Calibri"/>
                  <a:ea typeface="Calibri"/>
                  <a:cs typeface="Calibri"/>
                  <a:sym typeface="Calibri"/>
                </a:rPr>
                <a:t>zajedničkim ulaganjima </a:t>
              </a:r>
              <a:r>
                <a:rPr lang="en-US" sz="2800" b="1" dirty="0" err="1">
                  <a:solidFill>
                    <a:srgbClr val="AC7BDC"/>
                  </a:solidFill>
                  <a:latin typeface="Calibri"/>
                  <a:ea typeface="Calibri"/>
                  <a:cs typeface="Calibri"/>
                  <a:sym typeface="Calibri"/>
                </a:rPr>
                <a:t>ili</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grantovima</a:t>
              </a:r>
              <a:endParaRPr sz="2800" b="1" dirty="0">
                <a:solidFill>
                  <a:srgbClr val="AC7BDC"/>
                </a:solidFill>
                <a:latin typeface="Calibri"/>
                <a:ea typeface="Calibri"/>
                <a:cs typeface="Calibri"/>
                <a:sym typeface="Calibri"/>
              </a:endParaRPr>
            </a:p>
          </p:txBody>
        </p:sp>
      </p:grpSp>
      <p:pic>
        <p:nvPicPr>
          <p:cNvPr id="121" name="Google Shape;121;p2"/>
          <p:cNvPicPr preferRelativeResize="0"/>
          <p:nvPr/>
        </p:nvPicPr>
        <p:blipFill rotWithShape="1">
          <a:blip r:embed="rId3">
            <a:alphaModFix/>
          </a:blip>
          <a:srcRect/>
          <a:stretch/>
        </p:blipFill>
        <p:spPr>
          <a:xfrm>
            <a:off x="878006" y="2608904"/>
            <a:ext cx="581024" cy="581024"/>
          </a:xfrm>
          <a:prstGeom prst="rect">
            <a:avLst/>
          </a:prstGeom>
          <a:noFill/>
          <a:ln>
            <a:noFill/>
          </a:ln>
        </p:spPr>
      </p:pic>
      <p:pic>
        <p:nvPicPr>
          <p:cNvPr id="122" name="Google Shape;122;p2"/>
          <p:cNvPicPr preferRelativeResize="0"/>
          <p:nvPr/>
        </p:nvPicPr>
        <p:blipFill rotWithShape="1">
          <a:blip r:embed="rId3">
            <a:alphaModFix/>
          </a:blip>
          <a:srcRect/>
          <a:stretch/>
        </p:blipFill>
        <p:spPr>
          <a:xfrm>
            <a:off x="878006" y="7260321"/>
            <a:ext cx="581024" cy="581024"/>
          </a:xfrm>
          <a:prstGeom prst="rect">
            <a:avLst/>
          </a:prstGeom>
          <a:noFill/>
          <a:ln>
            <a:noFill/>
          </a:ln>
        </p:spPr>
      </p:pic>
      <p:pic>
        <p:nvPicPr>
          <p:cNvPr id="123" name="Google Shape;123;p2"/>
          <p:cNvPicPr preferRelativeResize="0"/>
          <p:nvPr/>
        </p:nvPicPr>
        <p:blipFill rotWithShape="1">
          <a:blip r:embed="rId4">
            <a:alphaModFix/>
          </a:blip>
          <a:srcRect r="11434"/>
          <a:stretch/>
        </p:blipFill>
        <p:spPr>
          <a:xfrm>
            <a:off x="12192000" y="5219700"/>
            <a:ext cx="6282261" cy="3578414"/>
          </a:xfrm>
          <a:prstGeom prst="rect">
            <a:avLst/>
          </a:prstGeom>
          <a:noFill/>
          <a:ln>
            <a:noFill/>
          </a:ln>
        </p:spPr>
      </p:pic>
      <p:pic>
        <p:nvPicPr>
          <p:cNvPr id="124" name="Google Shape;124;p2"/>
          <p:cNvPicPr preferRelativeResize="0"/>
          <p:nvPr/>
        </p:nvPicPr>
        <p:blipFill rotWithShape="1">
          <a:blip r:embed="rId3">
            <a:alphaModFix/>
          </a:blip>
          <a:srcRect/>
          <a:stretch/>
        </p:blipFill>
        <p:spPr>
          <a:xfrm>
            <a:off x="878006" y="5602921"/>
            <a:ext cx="581024" cy="581024"/>
          </a:xfrm>
          <a:prstGeom prst="rect">
            <a:avLst/>
          </a:prstGeom>
          <a:noFill/>
          <a:ln>
            <a:noFill/>
          </a:ln>
        </p:spPr>
      </p:pic>
      <p:sp>
        <p:nvSpPr>
          <p:cNvPr id="125" name="Google Shape;125;p2"/>
          <p:cNvSpPr txBox="1"/>
          <p:nvPr/>
        </p:nvSpPr>
        <p:spPr>
          <a:xfrm>
            <a:off x="1709382" y="5576764"/>
            <a:ext cx="10711218" cy="954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AC7BDC"/>
                </a:solidFill>
                <a:latin typeface="Calibri"/>
                <a:ea typeface="Calibri"/>
                <a:cs typeface="Calibri"/>
                <a:sym typeface="Calibri"/>
              </a:rPr>
              <a:t>Steknite</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znanje</a:t>
            </a:r>
            <a:r>
              <a:rPr lang="en-US" sz="2800" b="1" dirty="0">
                <a:solidFill>
                  <a:srgbClr val="AC7BDC"/>
                </a:solidFill>
                <a:latin typeface="Calibri"/>
                <a:ea typeface="Calibri"/>
                <a:cs typeface="Calibri"/>
                <a:sym typeface="Calibri"/>
              </a:rPr>
              <a:t> o </a:t>
            </a:r>
            <a:r>
              <a:rPr lang="en-US" sz="2800" b="1" dirty="0" err="1">
                <a:solidFill>
                  <a:srgbClr val="AC7BDC"/>
                </a:solidFill>
                <a:latin typeface="Calibri"/>
                <a:ea typeface="Calibri"/>
                <a:cs typeface="Calibri"/>
                <a:sym typeface="Calibri"/>
              </a:rPr>
              <a:t>glavnim</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alternativnim</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sredstvima</a:t>
            </a:r>
            <a:r>
              <a:rPr lang="en-US" sz="2800" b="1" dirty="0">
                <a:solidFill>
                  <a:srgbClr val="AC7BDC"/>
                </a:solidFill>
                <a:latin typeface="Calibri"/>
                <a:ea typeface="Calibri"/>
                <a:cs typeface="Calibri"/>
                <a:sym typeface="Calibri"/>
              </a:rPr>
              <a:t> za </a:t>
            </a:r>
            <a:r>
              <a:rPr lang="en-US" sz="2800" b="1" dirty="0" err="1">
                <a:solidFill>
                  <a:srgbClr val="AC7BDC"/>
                </a:solidFill>
                <a:latin typeface="Calibri"/>
                <a:ea typeface="Calibri"/>
                <a:cs typeface="Calibri"/>
                <a:sym typeface="Calibri"/>
              </a:rPr>
              <a:t>kredit</a:t>
            </a:r>
            <a:r>
              <a:rPr lang="en-US" sz="2800" b="1" dirty="0">
                <a:solidFill>
                  <a:srgbClr val="AC7BDC"/>
                </a:solidFill>
                <a:latin typeface="Calibri"/>
                <a:ea typeface="Calibri"/>
                <a:cs typeface="Calibri"/>
                <a:sym typeface="Calibri"/>
              </a:rPr>
              <a:t> </a:t>
            </a:r>
            <a:r>
              <a:rPr lang="en-US" sz="2800" b="1" dirty="0" err="1">
                <a:solidFill>
                  <a:srgbClr val="AC7BDC"/>
                </a:solidFill>
                <a:latin typeface="Calibri"/>
                <a:ea typeface="Calibri"/>
                <a:cs typeface="Calibri"/>
                <a:sym typeface="Calibri"/>
              </a:rPr>
              <a:t>i</a:t>
            </a:r>
            <a:r>
              <a:rPr lang="en-US" sz="2800" b="1" dirty="0">
                <a:solidFill>
                  <a:srgbClr val="AC7BDC"/>
                </a:solidFill>
                <a:latin typeface="Calibri"/>
                <a:ea typeface="Calibri"/>
                <a:cs typeface="Calibri"/>
                <a:sym typeface="Calibri"/>
              </a:rPr>
              <a:t> </a:t>
            </a:r>
            <a:r>
              <a:rPr lang="sr-Latn-RS" sz="2800" b="1" dirty="0">
                <a:solidFill>
                  <a:srgbClr val="AC7BDC"/>
                </a:solidFill>
                <a:latin typeface="Calibri"/>
                <a:ea typeface="Calibri"/>
                <a:cs typeface="Calibri"/>
                <a:sym typeface="Calibri"/>
              </a:rPr>
              <a:t>za koji da se odlučite</a:t>
            </a:r>
            <a:endParaRPr sz="2800" b="1" dirty="0">
              <a:solidFill>
                <a:srgbClr val="AC7BDC"/>
              </a:solidFill>
              <a:latin typeface="Calibri"/>
              <a:ea typeface="Calibri"/>
              <a:cs typeface="Calibri"/>
              <a:sym typeface="Calibri"/>
            </a:endParaRPr>
          </a:p>
        </p:txBody>
      </p:sp>
      <p:pic>
        <p:nvPicPr>
          <p:cNvPr id="126" name="Google Shape;126;p2"/>
          <p:cNvPicPr preferRelativeResize="0"/>
          <p:nvPr/>
        </p:nvPicPr>
        <p:blipFill rotWithShape="1">
          <a:blip r:embed="rId3">
            <a:alphaModFix/>
          </a:blip>
          <a:srcRect/>
          <a:stretch/>
        </p:blipFill>
        <p:spPr>
          <a:xfrm>
            <a:off x="878006" y="4087786"/>
            <a:ext cx="581024" cy="5810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0"/>
          <p:cNvSpPr txBox="1"/>
          <p:nvPr/>
        </p:nvSpPr>
        <p:spPr>
          <a:xfrm>
            <a:off x="381000" y="495300"/>
            <a:ext cx="1645920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rgbClr val="FD4FB4"/>
                </a:solidFill>
                <a:latin typeface="Calibri"/>
                <a:ea typeface="Calibri"/>
                <a:cs typeface="Calibri"/>
                <a:sym typeface="Calibri"/>
              </a:rPr>
              <a:t>Baza</a:t>
            </a:r>
            <a:r>
              <a:rPr lang="en-US" sz="3200" b="1" dirty="0">
                <a:solidFill>
                  <a:srgbClr val="FD4FB4"/>
                </a:solidFill>
                <a:latin typeface="Calibri"/>
                <a:ea typeface="Calibri"/>
                <a:cs typeface="Calibri"/>
                <a:sym typeface="Calibri"/>
              </a:rPr>
              <a:t> </a:t>
            </a:r>
            <a:r>
              <a:rPr lang="en-US" sz="3200" b="1" dirty="0" err="1">
                <a:solidFill>
                  <a:srgbClr val="FD4FB4"/>
                </a:solidFill>
                <a:latin typeface="Calibri"/>
                <a:ea typeface="Calibri"/>
                <a:cs typeface="Calibri"/>
                <a:sym typeface="Calibri"/>
              </a:rPr>
              <a:t>podataka</a:t>
            </a:r>
            <a:r>
              <a:rPr lang="en-US" sz="3200" b="1" dirty="0">
                <a:solidFill>
                  <a:srgbClr val="FD4FB4"/>
                </a:solidFill>
                <a:latin typeface="Calibri"/>
                <a:ea typeface="Calibri"/>
                <a:cs typeface="Calibri"/>
                <a:sym typeface="Calibri"/>
              </a:rPr>
              <a:t> EU za </a:t>
            </a:r>
            <a:r>
              <a:rPr lang="en-US" sz="3200" b="1" dirty="0" err="1">
                <a:solidFill>
                  <a:srgbClr val="FD4FB4"/>
                </a:solidFill>
                <a:latin typeface="Calibri"/>
                <a:ea typeface="Calibri"/>
                <a:cs typeface="Calibri"/>
                <a:sym typeface="Calibri"/>
              </a:rPr>
              <a:t>traženje</a:t>
            </a:r>
            <a:r>
              <a:rPr lang="en-US" sz="3200" b="1" dirty="0">
                <a:solidFill>
                  <a:srgbClr val="FD4FB4"/>
                </a:solidFill>
                <a:latin typeface="Calibri"/>
                <a:ea typeface="Calibri"/>
                <a:cs typeface="Calibri"/>
                <a:sym typeface="Calibri"/>
              </a:rPr>
              <a:t> </a:t>
            </a:r>
            <a:r>
              <a:rPr lang="en-US" sz="3200" b="1" dirty="0" err="1">
                <a:solidFill>
                  <a:srgbClr val="FD4FB4"/>
                </a:solidFill>
                <a:latin typeface="Calibri"/>
                <a:ea typeface="Calibri"/>
                <a:cs typeface="Calibri"/>
                <a:sym typeface="Calibri"/>
              </a:rPr>
              <a:t>mogućnosti</a:t>
            </a:r>
            <a:r>
              <a:rPr lang="en-US" sz="3200" b="1" dirty="0">
                <a:solidFill>
                  <a:srgbClr val="FD4FB4"/>
                </a:solidFill>
                <a:latin typeface="Calibri"/>
                <a:ea typeface="Calibri"/>
                <a:cs typeface="Calibri"/>
                <a:sym typeface="Calibri"/>
              </a:rPr>
              <a:t> </a:t>
            </a:r>
            <a:r>
              <a:rPr lang="en-US" sz="3200" b="1" dirty="0" err="1">
                <a:solidFill>
                  <a:srgbClr val="FD4FB4"/>
                </a:solidFill>
                <a:latin typeface="Calibri"/>
                <a:ea typeface="Calibri"/>
                <a:cs typeface="Calibri"/>
                <a:sym typeface="Calibri"/>
              </a:rPr>
              <a:t>finansiranja</a:t>
            </a:r>
            <a:endParaRPr lang="sr-Latn-RS" sz="3200" b="1" dirty="0">
              <a:solidFill>
                <a:srgbClr val="FD4FB4"/>
              </a:solidFill>
              <a:latin typeface="Calibri"/>
              <a:ea typeface="Calibri"/>
              <a:cs typeface="Calibri"/>
              <a:sym typeface="Calibri"/>
            </a:endParaRPr>
          </a:p>
          <a:p>
            <a:pPr marL="0" marR="0" lvl="0" indent="0" algn="l" rtl="0">
              <a:spcBef>
                <a:spcPts val="0"/>
              </a:spcBef>
              <a:spcAft>
                <a:spcPts val="0"/>
              </a:spcAft>
              <a:buNone/>
            </a:pPr>
            <a:r>
              <a:rPr lang="en-US" sz="3200" b="1" dirty="0" err="1">
                <a:solidFill>
                  <a:srgbClr val="FD4FB4"/>
                </a:solidFill>
                <a:latin typeface="Calibri"/>
                <a:ea typeface="Calibri"/>
                <a:cs typeface="Calibri"/>
                <a:sym typeface="Calibri"/>
              </a:rPr>
              <a:t>Vaše</a:t>
            </a:r>
            <a:r>
              <a:rPr lang="en-US" sz="3200" b="1" dirty="0">
                <a:solidFill>
                  <a:srgbClr val="FD4FB4"/>
                </a:solidFill>
                <a:latin typeface="Calibri"/>
                <a:ea typeface="Calibri"/>
                <a:cs typeface="Calibri"/>
                <a:sym typeface="Calibri"/>
              </a:rPr>
              <a:t> </a:t>
            </a:r>
            <a:r>
              <a:rPr lang="en-US" sz="3200" b="1" dirty="0" err="1">
                <a:solidFill>
                  <a:srgbClr val="FD4FB4"/>
                </a:solidFill>
                <a:latin typeface="Calibri"/>
                <a:ea typeface="Calibri"/>
                <a:cs typeface="Calibri"/>
                <a:sym typeface="Calibri"/>
              </a:rPr>
              <a:t>poslovanje</a:t>
            </a:r>
            <a:r>
              <a:rPr lang="en-US" sz="3200" b="1" dirty="0">
                <a:solidFill>
                  <a:srgbClr val="FD4FB4"/>
                </a:solidFill>
                <a:latin typeface="Calibri"/>
                <a:ea typeface="Calibri"/>
                <a:cs typeface="Calibri"/>
                <a:sym typeface="Calibri"/>
              </a:rPr>
              <a:t> u </a:t>
            </a:r>
            <a:r>
              <a:rPr lang="en-US" sz="3200" b="1" dirty="0" err="1">
                <a:solidFill>
                  <a:srgbClr val="FD4FB4"/>
                </a:solidFill>
                <a:latin typeface="Calibri"/>
                <a:ea typeface="Calibri"/>
                <a:cs typeface="Calibri"/>
                <a:sym typeface="Calibri"/>
              </a:rPr>
              <a:t>Evropi</a:t>
            </a:r>
            <a:r>
              <a:rPr lang="en-US" sz="3200" b="1" dirty="0">
                <a:solidFill>
                  <a:srgbClr val="FD4FB4"/>
                </a:solidFill>
                <a:latin typeface="Calibri"/>
                <a:ea typeface="Calibri"/>
                <a:cs typeface="Calibri"/>
                <a:sym typeface="Calibri"/>
              </a:rPr>
              <a:t> - </a:t>
            </a:r>
            <a:r>
              <a:rPr lang="en-US" sz="3200" b="1" dirty="0" err="1">
                <a:solidFill>
                  <a:srgbClr val="FD4FB4"/>
                </a:solidFill>
                <a:latin typeface="Calibri"/>
                <a:ea typeface="Calibri"/>
                <a:cs typeface="Calibri"/>
                <a:sym typeface="Calibri"/>
              </a:rPr>
              <a:t>alatka</a:t>
            </a:r>
            <a:r>
              <a:rPr lang="en-US" sz="3200" b="1" dirty="0">
                <a:solidFill>
                  <a:srgbClr val="FD4FB4"/>
                </a:solidFill>
                <a:latin typeface="Calibri"/>
                <a:ea typeface="Calibri"/>
                <a:cs typeface="Calibri"/>
                <a:sym typeface="Calibri"/>
              </a:rPr>
              <a:t> „</a:t>
            </a:r>
            <a:r>
              <a:rPr lang="en-US" sz="3200" b="1" dirty="0" err="1">
                <a:solidFill>
                  <a:srgbClr val="FD4FB4"/>
                </a:solidFill>
                <a:latin typeface="Calibri"/>
                <a:ea typeface="Calibri"/>
                <a:cs typeface="Calibri"/>
                <a:sym typeface="Calibri"/>
              </a:rPr>
              <a:t>Pristup</a:t>
            </a:r>
            <a:r>
              <a:rPr lang="en-US" sz="3200" b="1" dirty="0">
                <a:solidFill>
                  <a:srgbClr val="FD4FB4"/>
                </a:solidFill>
                <a:latin typeface="Calibri"/>
                <a:ea typeface="Calibri"/>
                <a:cs typeface="Calibri"/>
                <a:sym typeface="Calibri"/>
              </a:rPr>
              <a:t> </a:t>
            </a:r>
            <a:r>
              <a:rPr lang="en-US" sz="3200" b="1" dirty="0" err="1">
                <a:solidFill>
                  <a:srgbClr val="FD4FB4"/>
                </a:solidFill>
                <a:latin typeface="Calibri"/>
                <a:ea typeface="Calibri"/>
                <a:cs typeface="Calibri"/>
                <a:sym typeface="Calibri"/>
              </a:rPr>
              <a:t>finansijama</a:t>
            </a:r>
            <a:r>
              <a:rPr lang="en-US" sz="3200" b="1" dirty="0">
                <a:solidFill>
                  <a:srgbClr val="FD4FB4"/>
                </a:solidFill>
                <a:latin typeface="Calibri"/>
                <a:ea typeface="Calibri"/>
                <a:cs typeface="Calibri"/>
                <a:sym typeface="Calibri"/>
              </a:rPr>
              <a:t>“.</a:t>
            </a:r>
            <a:endParaRPr sz="4000" b="1" dirty="0">
              <a:solidFill>
                <a:srgbClr val="FD4FB4"/>
              </a:solidFill>
              <a:latin typeface="Calibri"/>
              <a:ea typeface="Calibri"/>
              <a:cs typeface="Calibri"/>
              <a:sym typeface="Calibri"/>
            </a:endParaRPr>
          </a:p>
        </p:txBody>
      </p:sp>
      <p:grpSp>
        <p:nvGrpSpPr>
          <p:cNvPr id="294" name="Google Shape;294;p20"/>
          <p:cNvGrpSpPr/>
          <p:nvPr/>
        </p:nvGrpSpPr>
        <p:grpSpPr>
          <a:xfrm>
            <a:off x="25021" y="2859046"/>
            <a:ext cx="18289137" cy="6248400"/>
            <a:chOff x="-2275" y="2400300"/>
            <a:chExt cx="17754600" cy="6572250"/>
          </a:xfrm>
        </p:grpSpPr>
        <p:grpSp>
          <p:nvGrpSpPr>
            <p:cNvPr id="295" name="Google Shape;295;p20"/>
            <p:cNvGrpSpPr/>
            <p:nvPr/>
          </p:nvGrpSpPr>
          <p:grpSpPr>
            <a:xfrm>
              <a:off x="-2275" y="2400300"/>
              <a:ext cx="17754600" cy="6572250"/>
              <a:chOff x="0" y="2324100"/>
              <a:chExt cx="17754600" cy="6572250"/>
            </a:xfrm>
          </p:grpSpPr>
          <p:pic>
            <p:nvPicPr>
              <p:cNvPr id="296" name="Google Shape;296;p20"/>
              <p:cNvPicPr preferRelativeResize="0"/>
              <p:nvPr/>
            </p:nvPicPr>
            <p:blipFill rotWithShape="1">
              <a:blip r:embed="rId3">
                <a:alphaModFix/>
              </a:blip>
              <a:srcRect/>
              <a:stretch/>
            </p:blipFill>
            <p:spPr>
              <a:xfrm>
                <a:off x="0" y="2324100"/>
                <a:ext cx="17754600" cy="6572250"/>
              </a:xfrm>
              <a:prstGeom prst="rect">
                <a:avLst/>
              </a:prstGeom>
              <a:noFill/>
              <a:ln>
                <a:noFill/>
              </a:ln>
            </p:spPr>
          </p:pic>
          <p:sp>
            <p:nvSpPr>
              <p:cNvPr id="297" name="Google Shape;297;p20"/>
              <p:cNvSpPr/>
              <p:nvPr/>
            </p:nvSpPr>
            <p:spPr>
              <a:xfrm>
                <a:off x="9220200" y="65151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8" name="Google Shape;298;p20"/>
            <p:cNvSpPr/>
            <p:nvPr/>
          </p:nvSpPr>
          <p:spPr>
            <a:xfrm>
              <a:off x="835925" y="6743700"/>
              <a:ext cx="5791200" cy="10668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20"/>
          <p:cNvSpPr/>
          <p:nvPr/>
        </p:nvSpPr>
        <p:spPr>
          <a:xfrm>
            <a:off x="6248400" y="2258913"/>
            <a:ext cx="55803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Access to EU Finance - European Commission (europa.eu)</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p:nvPr/>
        </p:nvSpPr>
        <p:spPr>
          <a:xfrm>
            <a:off x="1169100" y="953591"/>
            <a:ext cx="3581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r-Latn-RS" sz="4000" b="1" dirty="0">
                <a:solidFill>
                  <a:srgbClr val="FD4FB4"/>
                </a:solidFill>
                <a:latin typeface="Calibri"/>
                <a:cs typeface="Calibri"/>
                <a:sym typeface="Calibri"/>
              </a:rPr>
              <a:t>Sumiranje</a:t>
            </a:r>
            <a:endParaRPr dirty="0"/>
          </a:p>
        </p:txBody>
      </p:sp>
      <p:sp>
        <p:nvSpPr>
          <p:cNvPr id="305" name="Google Shape;305;p21"/>
          <p:cNvSpPr txBox="1"/>
          <p:nvPr/>
        </p:nvSpPr>
        <p:spPr>
          <a:xfrm>
            <a:off x="1697050" y="2126650"/>
            <a:ext cx="4242000" cy="3108503"/>
          </a:xfrm>
          <a:prstGeom prst="rect">
            <a:avLst/>
          </a:prstGeom>
          <a:noFill/>
          <a:ln>
            <a:noFill/>
          </a:ln>
        </p:spPr>
        <p:txBody>
          <a:bodyPr spcFirstLastPara="1" wrap="square" lIns="91425" tIns="45700" rIns="91425" bIns="45700" anchor="t" anchorCtr="0">
            <a:spAutoFit/>
          </a:bodyPr>
          <a:lstStyle/>
          <a:p>
            <a:pPr marL="0" lvl="0" indent="0" rtl="0">
              <a:spcBef>
                <a:spcPts val="0"/>
              </a:spcBef>
              <a:spcAft>
                <a:spcPts val="0"/>
              </a:spcAft>
              <a:buClr>
                <a:schemeClr val="dk1"/>
              </a:buClr>
              <a:buSzPts val="1100"/>
              <a:buFont typeface="Arial"/>
              <a:buNone/>
            </a:pPr>
            <a:r>
              <a:rPr lang="en-US" sz="2800" dirty="0" err="1">
                <a:solidFill>
                  <a:schemeClr val="dk1"/>
                </a:solidFill>
                <a:latin typeface="Calibri"/>
                <a:ea typeface="Calibri"/>
                <a:cs typeface="Calibri"/>
                <a:sym typeface="Calibri"/>
              </a:rPr>
              <a:t>Preduzetništvo</a:t>
            </a:r>
            <a:r>
              <a:rPr lang="en-US" sz="2800" dirty="0">
                <a:solidFill>
                  <a:schemeClr val="dk1"/>
                </a:solidFill>
                <a:latin typeface="Calibri"/>
                <a:ea typeface="Calibri"/>
                <a:cs typeface="Calibri"/>
                <a:sym typeface="Calibri"/>
              </a:rPr>
              <a:t> je </a:t>
            </a:r>
            <a:r>
              <a:rPr lang="en-US" sz="2800" dirty="0" err="1">
                <a:solidFill>
                  <a:schemeClr val="dk1"/>
                </a:solidFill>
                <a:latin typeface="Calibri"/>
                <a:ea typeface="Calibri"/>
                <a:cs typeface="Calibri"/>
                <a:sym typeface="Calibri"/>
              </a:rPr>
              <a:t>sposobnost</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spremnost</a:t>
            </a:r>
            <a:r>
              <a:rPr lang="en-US" sz="2800" dirty="0">
                <a:solidFill>
                  <a:schemeClr val="dk1"/>
                </a:solidFill>
                <a:latin typeface="Calibri"/>
                <a:ea typeface="Calibri"/>
                <a:cs typeface="Calibri"/>
                <a:sym typeface="Calibri"/>
              </a:rPr>
              <a:t> da se </a:t>
            </a:r>
            <a:r>
              <a:rPr lang="en-US" sz="2800" dirty="0" err="1">
                <a:solidFill>
                  <a:schemeClr val="dk1"/>
                </a:solidFill>
                <a:latin typeface="Calibri"/>
                <a:ea typeface="Calibri"/>
                <a:cs typeface="Calibri"/>
                <a:sym typeface="Calibri"/>
              </a:rPr>
              <a:t>razvije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organizuje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vodi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poslovno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preduzeće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zajedno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bilo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kojom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njegovom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neizvesnošću</a:t>
            </a:r>
            <a:r>
              <a:rPr lang="en-US" sz="2800" dirty="0">
                <a:solidFill>
                  <a:schemeClr val="dk1"/>
                </a:solidFill>
                <a:latin typeface="Calibri"/>
                <a:ea typeface="Calibri"/>
                <a:cs typeface="Calibri"/>
                <a:sym typeface="Calibri"/>
              </a:rPr>
              <a:t> u </a:t>
            </a:r>
            <a:r>
              <a:rPr lang="en-US" sz="2800" dirty="0" err="1">
                <a:solidFill>
                  <a:schemeClr val="dk1"/>
                </a:solidFill>
                <a:latin typeface="Calibri"/>
                <a:ea typeface="Calibri"/>
                <a:cs typeface="Calibri"/>
                <a:sym typeface="Calibri"/>
              </a:rPr>
              <a:t>cilju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ostvarivanja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profita</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sp>
        <p:nvSpPr>
          <p:cNvPr id="306" name="Google Shape;306;p21"/>
          <p:cNvSpPr txBox="1"/>
          <p:nvPr/>
        </p:nvSpPr>
        <p:spPr>
          <a:xfrm>
            <a:off x="1958600" y="5621975"/>
            <a:ext cx="3980400" cy="2246729"/>
          </a:xfrm>
          <a:prstGeom prst="rect">
            <a:avLst/>
          </a:prstGeom>
          <a:noFill/>
          <a:ln>
            <a:noFill/>
          </a:ln>
        </p:spPr>
        <p:txBody>
          <a:bodyPr spcFirstLastPara="1" wrap="square" lIns="91425" tIns="45700" rIns="91425" bIns="45700" anchor="t" anchorCtr="0">
            <a:spAutoFit/>
          </a:bodyPr>
          <a:lstStyle/>
          <a:p>
            <a:pPr marL="0" lvl="0" indent="0" rtl="0">
              <a:spcBef>
                <a:spcPts val="0"/>
              </a:spcBef>
              <a:spcAft>
                <a:spcPts val="0"/>
              </a:spcAft>
              <a:buClr>
                <a:schemeClr val="dk1"/>
              </a:buClr>
              <a:buSzPts val="1100"/>
              <a:buFont typeface="Arial"/>
              <a:buNone/>
            </a:pPr>
            <a:r>
              <a:rPr lang="en-US" sz="2800" dirty="0" err="1">
                <a:solidFill>
                  <a:schemeClr val="dk1"/>
                </a:solidFill>
                <a:latin typeface="Calibri"/>
                <a:ea typeface="Calibri"/>
                <a:cs typeface="Calibri"/>
                <a:sym typeface="Calibri"/>
              </a:rPr>
              <a:t>Poslovni</a:t>
            </a:r>
            <a:r>
              <a:rPr lang="en-US" sz="2800" dirty="0">
                <a:solidFill>
                  <a:schemeClr val="dk1"/>
                </a:solidFill>
                <a:latin typeface="Calibri"/>
                <a:ea typeface="Calibri"/>
                <a:cs typeface="Calibri"/>
                <a:sym typeface="Calibri"/>
              </a:rPr>
              <a:t> plan je </a:t>
            </a:r>
            <a:r>
              <a:rPr lang="en-US" sz="2800" dirty="0" err="1">
                <a:solidFill>
                  <a:schemeClr val="dk1"/>
                </a:solidFill>
                <a:latin typeface="Calibri"/>
                <a:ea typeface="Calibri"/>
                <a:cs typeface="Calibri"/>
                <a:sym typeface="Calibri"/>
              </a:rPr>
              <a:t>dokument</a:t>
            </a:r>
            <a:r>
              <a:rPr lang="en-US" sz="2800" dirty="0">
                <a:solidFill>
                  <a:schemeClr val="dk1"/>
                </a:solidFill>
                <a:latin typeface="Calibri"/>
                <a:ea typeface="Calibri"/>
                <a:cs typeface="Calibri"/>
                <a:sym typeface="Calibri"/>
              </a:rPr>
              <a:t> koji </a:t>
            </a:r>
            <a:r>
              <a:rPr lang="en-US" sz="2800" dirty="0" err="1">
                <a:solidFill>
                  <a:schemeClr val="dk1"/>
                </a:solidFill>
                <a:latin typeface="Calibri"/>
                <a:ea typeface="Calibri"/>
                <a:cs typeface="Calibri"/>
                <a:sym typeface="Calibri"/>
              </a:rPr>
              <a:t>detaljno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definiše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ciljeve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kompanije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način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na</a:t>
            </a:r>
            <a:r>
              <a:rPr lang="en-US" sz="2800" dirty="0">
                <a:solidFill>
                  <a:schemeClr val="dk1"/>
                </a:solidFill>
                <a:latin typeface="Calibri"/>
                <a:ea typeface="Calibri"/>
                <a:cs typeface="Calibri"/>
                <a:sym typeface="Calibri"/>
              </a:rPr>
              <a:t> koji </a:t>
            </a:r>
            <a:r>
              <a:rPr lang="en-US" sz="2800" dirty="0" err="1">
                <a:solidFill>
                  <a:schemeClr val="dk1"/>
                </a:solidFill>
                <a:latin typeface="Calibri"/>
                <a:ea typeface="Calibri"/>
                <a:cs typeface="Calibri"/>
                <a:sym typeface="Calibri"/>
              </a:rPr>
              <a:t>planira</a:t>
            </a:r>
            <a:r>
              <a:rPr lang="en-US" sz="2800" dirty="0">
                <a:solidFill>
                  <a:schemeClr val="dk1"/>
                </a:solidFill>
                <a:latin typeface="Calibri"/>
                <a:ea typeface="Calibri"/>
                <a:cs typeface="Calibri"/>
                <a:sym typeface="Calibri"/>
              </a:rPr>
              <a:t> da </a:t>
            </a:r>
            <a:r>
              <a:rPr lang="en-US" sz="2800" dirty="0" err="1">
                <a:solidFill>
                  <a:schemeClr val="dk1"/>
                </a:solidFill>
                <a:latin typeface="Calibri"/>
                <a:ea typeface="Calibri"/>
                <a:cs typeface="Calibri"/>
                <a:sym typeface="Calibri"/>
              </a:rPr>
              <a:t>postigne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svoje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ciljeve</a:t>
            </a:r>
            <a:r>
              <a:rPr lang="en-US" sz="2800" dirty="0">
                <a:solidFill>
                  <a:schemeClr val="dk1"/>
                </a:solidFill>
                <a:latin typeface="Calibri"/>
                <a:ea typeface="Calibri"/>
                <a:cs typeface="Calibri"/>
                <a:sym typeface="Calibri"/>
              </a:rPr>
              <a:t>.</a:t>
            </a:r>
            <a:endParaRPr sz="2800" b="1" dirty="0">
              <a:solidFill>
                <a:schemeClr val="dk1"/>
              </a:solidFill>
              <a:latin typeface="Calibri"/>
              <a:ea typeface="Calibri"/>
              <a:cs typeface="Calibri"/>
              <a:sym typeface="Calibri"/>
            </a:endParaRPr>
          </a:p>
        </p:txBody>
      </p:sp>
      <p:sp>
        <p:nvSpPr>
          <p:cNvPr id="307" name="Google Shape;307;p21"/>
          <p:cNvSpPr txBox="1"/>
          <p:nvPr/>
        </p:nvSpPr>
        <p:spPr>
          <a:xfrm>
            <a:off x="12473796" y="2126650"/>
            <a:ext cx="5200404" cy="2862282"/>
          </a:xfrm>
          <a:prstGeom prst="rect">
            <a:avLst/>
          </a:prstGeom>
          <a:noFill/>
          <a:ln>
            <a:noFill/>
          </a:ln>
        </p:spPr>
        <p:txBody>
          <a:bodyPr spcFirstLastPara="1" wrap="square" lIns="91425" tIns="45700" rIns="91425" bIns="45700" anchor="t" anchorCtr="0">
            <a:spAutoFit/>
          </a:bodyPr>
          <a:lstStyle/>
          <a:p>
            <a:pPr marL="0" lvl="0" indent="0" rtl="0">
              <a:spcBef>
                <a:spcPts val="0"/>
              </a:spcBef>
              <a:spcAft>
                <a:spcPts val="0"/>
              </a:spcAft>
              <a:buSzPts val="1100"/>
              <a:buNone/>
            </a:pPr>
            <a:r>
              <a:rPr lang="en-US" sz="2800" dirty="0" err="1">
                <a:solidFill>
                  <a:schemeClr val="dk1"/>
                </a:solidFill>
                <a:latin typeface="Calibri"/>
                <a:ea typeface="Calibri"/>
                <a:cs typeface="Calibri"/>
                <a:sym typeface="Calibri"/>
              </a:rPr>
              <a:t>Vlasnički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kapital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uključuje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prodaju</a:t>
            </a:r>
            <a:r>
              <a:rPr lang="en-US" sz="2800" dirty="0">
                <a:solidFill>
                  <a:schemeClr val="dk1"/>
                </a:solidFill>
                <a:latin typeface="Calibri"/>
                <a:ea typeface="Calibri"/>
                <a:cs typeface="Calibri"/>
                <a:sym typeface="Calibri"/>
              </a:rPr>
              <a:t> dela </a:t>
            </a:r>
            <a:r>
              <a:rPr lang="en-US" sz="2800" dirty="0" err="1">
                <a:solidFill>
                  <a:schemeClr val="dk1"/>
                </a:solidFill>
                <a:latin typeface="Calibri"/>
                <a:ea typeface="Calibri"/>
                <a:cs typeface="Calibri"/>
                <a:sym typeface="Calibri"/>
              </a:rPr>
              <a:t>kapitala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kompanije</a:t>
            </a:r>
            <a:r>
              <a:rPr lang="en-US" sz="2800" dirty="0">
                <a:solidFill>
                  <a:schemeClr val="dk1"/>
                </a:solidFill>
                <a:latin typeface="Calibri"/>
                <a:ea typeface="Calibri"/>
                <a:cs typeface="Calibri"/>
                <a:sym typeface="Calibri"/>
              </a:rPr>
              <a:t> u </a:t>
            </a:r>
            <a:r>
              <a:rPr lang="en-US" sz="2800" dirty="0" err="1">
                <a:solidFill>
                  <a:schemeClr val="dk1"/>
                </a:solidFill>
                <a:latin typeface="Calibri"/>
                <a:ea typeface="Calibri"/>
                <a:cs typeface="Calibri"/>
                <a:sym typeface="Calibri"/>
              </a:rPr>
              <a:t>zamenu</a:t>
            </a:r>
            <a:r>
              <a:rPr lang="en-US" sz="2800" dirty="0">
                <a:solidFill>
                  <a:schemeClr val="dk1"/>
                </a:solidFill>
                <a:latin typeface="Calibri"/>
                <a:ea typeface="Calibri"/>
                <a:cs typeface="Calibri"/>
                <a:sym typeface="Calibri"/>
              </a:rPr>
              <a:t> za </a:t>
            </a:r>
            <a:r>
              <a:rPr lang="en-US" sz="2800" dirty="0" err="1">
                <a:solidFill>
                  <a:schemeClr val="dk1"/>
                </a:solidFill>
                <a:latin typeface="Calibri"/>
                <a:ea typeface="Calibri"/>
                <a:cs typeface="Calibri"/>
                <a:sym typeface="Calibri"/>
              </a:rPr>
              <a:t>kapital</a:t>
            </a:r>
            <a:r>
              <a:rPr lang="en-US" sz="2800" dirty="0">
                <a:solidFill>
                  <a:schemeClr val="dk1"/>
                </a:solidFill>
                <a:latin typeface="Calibri"/>
                <a:ea typeface="Calibri"/>
                <a:cs typeface="Calibri"/>
                <a:sym typeface="Calibri"/>
              </a:rPr>
              <a:t>.</a:t>
            </a:r>
            <a:endParaRPr lang="sr-Latn-RS" sz="2800" dirty="0">
              <a:solidFill>
                <a:schemeClr val="dk1"/>
              </a:solidFill>
              <a:latin typeface="Calibri"/>
              <a:ea typeface="Calibri"/>
              <a:cs typeface="Calibri"/>
              <a:sym typeface="Calibri"/>
            </a:endParaRPr>
          </a:p>
          <a:p>
            <a:pPr marL="0" lvl="0" indent="0" rtl="0">
              <a:spcBef>
                <a:spcPts val="0"/>
              </a:spcBef>
              <a:spcAft>
                <a:spcPts val="0"/>
              </a:spcAft>
              <a:buSzPts val="1100"/>
              <a:buNone/>
            </a:pPr>
            <a:r>
              <a:rPr lang="en-US" sz="2800" dirty="0" err="1">
                <a:solidFill>
                  <a:schemeClr val="dk1"/>
                </a:solidFill>
                <a:latin typeface="Calibri"/>
                <a:ea typeface="Calibri"/>
                <a:cs typeface="Calibri"/>
                <a:sym typeface="Calibri"/>
              </a:rPr>
              <a:t>Finansiranje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duga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podrazumeva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pozajmljivanje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novca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vraćanje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kamatom</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
        <p:nvSpPr>
          <p:cNvPr id="308" name="Google Shape;308;p21"/>
          <p:cNvSpPr txBox="1"/>
          <p:nvPr/>
        </p:nvSpPr>
        <p:spPr>
          <a:xfrm>
            <a:off x="12958200" y="6373327"/>
            <a:ext cx="4419600" cy="2247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chemeClr val="dk1"/>
                </a:solidFill>
                <a:latin typeface="Calibri"/>
                <a:ea typeface="Calibri"/>
                <a:cs typeface="Calibri"/>
                <a:sym typeface="Calibri"/>
              </a:rPr>
              <a:t>Postoji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nekoliko</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alternativnih</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načina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kreditiranja</a:t>
            </a:r>
            <a:r>
              <a:rPr lang="en-US" sz="2800" dirty="0">
                <a:solidFill>
                  <a:schemeClr val="dk1"/>
                </a:solidFill>
                <a:latin typeface="Calibri"/>
                <a:ea typeface="Calibri"/>
                <a:cs typeface="Calibri"/>
                <a:sym typeface="Calibri"/>
              </a:rPr>
              <a:t>. Da </a:t>
            </a:r>
            <a:r>
              <a:rPr lang="en-US" sz="2800" dirty="0" err="1">
                <a:solidFill>
                  <a:schemeClr val="dk1"/>
                </a:solidFill>
                <a:latin typeface="Calibri"/>
                <a:ea typeface="Calibri"/>
                <a:cs typeface="Calibri"/>
                <a:sym typeface="Calibri"/>
              </a:rPr>
              <a:t>biste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izabrali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pravi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potrebno</a:t>
            </a:r>
            <a:r>
              <a:rPr lang="en-US" sz="2800" dirty="0">
                <a:solidFill>
                  <a:schemeClr val="dk1"/>
                </a:solidFill>
                <a:latin typeface="Calibri"/>
                <a:ea typeface="Calibri"/>
                <a:cs typeface="Calibri"/>
                <a:sym typeface="Calibri"/>
              </a:rPr>
              <a:t> je </a:t>
            </a:r>
            <a:r>
              <a:rPr lang="en-US" sz="2800" dirty="0" err="1">
                <a:solidFill>
                  <a:schemeClr val="dk1"/>
                </a:solidFill>
                <a:latin typeface="Calibri"/>
                <a:ea typeface="Calibri"/>
                <a:cs typeface="Calibri"/>
                <a:sym typeface="Calibri"/>
              </a:rPr>
              <a:t>proceniti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sopstvene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veštine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početne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resurse</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pic>
        <p:nvPicPr>
          <p:cNvPr id="309" name="Google Shape;309;p21"/>
          <p:cNvPicPr preferRelativeResize="0"/>
          <p:nvPr/>
        </p:nvPicPr>
        <p:blipFill rotWithShape="1">
          <a:blip r:embed="rId3">
            <a:alphaModFix/>
          </a:blip>
          <a:srcRect/>
          <a:stretch/>
        </p:blipFill>
        <p:spPr>
          <a:xfrm>
            <a:off x="866768" y="2126659"/>
            <a:ext cx="581024" cy="581024"/>
          </a:xfrm>
          <a:prstGeom prst="rect">
            <a:avLst/>
          </a:prstGeom>
          <a:noFill/>
          <a:ln>
            <a:noFill/>
          </a:ln>
        </p:spPr>
      </p:pic>
      <p:pic>
        <p:nvPicPr>
          <p:cNvPr id="310" name="Google Shape;310;p21"/>
          <p:cNvPicPr preferRelativeResize="0"/>
          <p:nvPr/>
        </p:nvPicPr>
        <p:blipFill rotWithShape="1">
          <a:blip r:embed="rId3">
            <a:alphaModFix/>
          </a:blip>
          <a:srcRect/>
          <a:stretch/>
        </p:blipFill>
        <p:spPr>
          <a:xfrm>
            <a:off x="866775" y="5792302"/>
            <a:ext cx="581024" cy="581024"/>
          </a:xfrm>
          <a:prstGeom prst="rect">
            <a:avLst/>
          </a:prstGeom>
          <a:noFill/>
          <a:ln>
            <a:noFill/>
          </a:ln>
        </p:spPr>
      </p:pic>
      <p:pic>
        <p:nvPicPr>
          <p:cNvPr id="311" name="Google Shape;311;p21"/>
          <p:cNvPicPr preferRelativeResize="0"/>
          <p:nvPr/>
        </p:nvPicPr>
        <p:blipFill rotWithShape="1">
          <a:blip r:embed="rId3">
            <a:alphaModFix/>
          </a:blip>
          <a:srcRect/>
          <a:stretch/>
        </p:blipFill>
        <p:spPr>
          <a:xfrm>
            <a:off x="11787044" y="1852388"/>
            <a:ext cx="581024" cy="581024"/>
          </a:xfrm>
          <a:prstGeom prst="rect">
            <a:avLst/>
          </a:prstGeom>
          <a:noFill/>
          <a:ln>
            <a:noFill/>
          </a:ln>
        </p:spPr>
      </p:pic>
      <p:pic>
        <p:nvPicPr>
          <p:cNvPr id="312" name="Google Shape;312;p21"/>
          <p:cNvPicPr preferRelativeResize="0"/>
          <p:nvPr/>
        </p:nvPicPr>
        <p:blipFill rotWithShape="1">
          <a:blip r:embed="rId3">
            <a:alphaModFix/>
          </a:blip>
          <a:srcRect/>
          <a:stretch/>
        </p:blipFill>
        <p:spPr>
          <a:xfrm>
            <a:off x="12077556" y="6113252"/>
            <a:ext cx="581024" cy="581024"/>
          </a:xfrm>
          <a:prstGeom prst="rect">
            <a:avLst/>
          </a:prstGeom>
          <a:noFill/>
          <a:ln>
            <a:noFill/>
          </a:ln>
        </p:spPr>
      </p:pic>
      <p:pic>
        <p:nvPicPr>
          <p:cNvPr id="313" name="Google Shape;313;p21"/>
          <p:cNvPicPr preferRelativeResize="0"/>
          <p:nvPr/>
        </p:nvPicPr>
        <p:blipFill rotWithShape="1">
          <a:blip r:embed="rId4">
            <a:alphaModFix/>
          </a:blip>
          <a:srcRect/>
          <a:stretch/>
        </p:blipFill>
        <p:spPr>
          <a:xfrm>
            <a:off x="6674038" y="3114200"/>
            <a:ext cx="4939927" cy="2678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p:nvPr/>
        </p:nvSpPr>
        <p:spPr>
          <a:xfrm>
            <a:off x="5298900" y="5171950"/>
            <a:ext cx="7690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D4FB4"/>
              </a:buClr>
              <a:buSzPts val="8000"/>
              <a:buFont typeface="Helvetica Neue"/>
              <a:buNone/>
            </a:pPr>
            <a:r>
              <a:rPr lang="sr-Latn-RS" sz="8000" b="1" dirty="0">
                <a:solidFill>
                  <a:srgbClr val="FD4FB4"/>
                </a:solidFill>
                <a:latin typeface="Helvetica Neue"/>
                <a:ea typeface="Helvetica Neue"/>
                <a:cs typeface="Helvetica Neue"/>
                <a:sym typeface="Helvetica Neue"/>
              </a:rPr>
              <a:t>Hvala</a:t>
            </a:r>
            <a:r>
              <a:rPr lang="en-US" sz="8000" b="1" dirty="0">
                <a:solidFill>
                  <a:srgbClr val="FD4FB4"/>
                </a:solidFill>
                <a:latin typeface="Helvetica Neue"/>
                <a:ea typeface="Helvetica Neue"/>
                <a:cs typeface="Helvetica Neue"/>
                <a:sym typeface="Helvetica Neue"/>
              </a:rPr>
              <a:t>!</a:t>
            </a:r>
            <a:endParaRPr sz="8000" b="1" i="0" u="none" strike="noStrike" cap="none" dirty="0">
              <a:solidFill>
                <a:srgbClr val="FD4FB4"/>
              </a:solidFill>
              <a:latin typeface="Helvetica Neue"/>
              <a:ea typeface="Helvetica Neue"/>
              <a:cs typeface="Helvetica Neue"/>
              <a:sym typeface="Helvetica Neue"/>
            </a:endParaRPr>
          </a:p>
        </p:txBody>
      </p:sp>
      <p:sp>
        <p:nvSpPr>
          <p:cNvPr id="319" name="Google Shape;319;p22"/>
          <p:cNvSpPr txBox="1"/>
          <p:nvPr/>
        </p:nvSpPr>
        <p:spPr>
          <a:xfrm>
            <a:off x="4343400" y="6853084"/>
            <a:ext cx="9166200" cy="769500"/>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dirty="0">
                <a:solidFill>
                  <a:schemeClr val="dk1"/>
                </a:solidFill>
                <a:latin typeface="Calibri"/>
                <a:ea typeface="Calibri"/>
                <a:cs typeface="Calibri"/>
                <a:sym typeface="Calibri"/>
              </a:rPr>
              <a:t>Partner</a:t>
            </a:r>
            <a:r>
              <a:rPr lang="sr-Latn-RS" sz="4400" b="1">
                <a:solidFill>
                  <a:schemeClr val="dk1"/>
                </a:solidFill>
                <a:latin typeface="Calibri"/>
                <a:ea typeface="Calibri"/>
                <a:cs typeface="Calibri"/>
                <a:sym typeface="Calibri"/>
              </a:rPr>
              <a:t>i</a:t>
            </a:r>
            <a:r>
              <a:rPr lang="en-US" sz="4400" b="1">
                <a:solidFill>
                  <a:schemeClr val="dk1"/>
                </a:solidFill>
                <a:latin typeface="Calibri"/>
                <a:ea typeface="Calibri"/>
                <a:cs typeface="Calibri"/>
                <a:sym typeface="Calibri"/>
              </a:rPr>
              <a:t>: </a:t>
            </a:r>
            <a:r>
              <a:rPr lang="en-US" sz="4400">
                <a:solidFill>
                  <a:schemeClr val="dk1"/>
                </a:solidFill>
                <a:latin typeface="Calibri"/>
                <a:ea typeface="Calibri"/>
                <a:cs typeface="Calibri"/>
                <a:sym typeface="Calibri"/>
              </a:rPr>
              <a:t>CDI &amp; </a:t>
            </a:r>
            <a:r>
              <a:rPr lang="en-US" sz="4400" dirty="0" err="1">
                <a:solidFill>
                  <a:schemeClr val="dk1"/>
                </a:solidFill>
                <a:latin typeface="Calibri"/>
                <a:ea typeface="Calibri"/>
                <a:cs typeface="Calibri"/>
                <a:sym typeface="Calibri"/>
              </a:rPr>
              <a:t>IHF</a:t>
            </a: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p:nvPr/>
        </p:nvSpPr>
        <p:spPr>
          <a:xfrm>
            <a:off x="914400" y="495300"/>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r-Latn-RS" sz="4000" b="1" dirty="0">
                <a:solidFill>
                  <a:srgbClr val="FD4FB4"/>
                </a:solidFill>
                <a:latin typeface="Helvetica Neue"/>
                <a:ea typeface="Helvetica Neue"/>
                <a:cs typeface="Helvetica Neue"/>
                <a:sym typeface="Helvetica Neue"/>
              </a:rPr>
              <a:t>Sadržaj</a:t>
            </a:r>
            <a:endParaRPr dirty="0"/>
          </a:p>
        </p:txBody>
      </p:sp>
      <p:sp>
        <p:nvSpPr>
          <p:cNvPr id="132" name="Google Shape;132;p3"/>
          <p:cNvSpPr txBox="1"/>
          <p:nvPr/>
        </p:nvSpPr>
        <p:spPr>
          <a:xfrm>
            <a:off x="2166222" y="1943428"/>
            <a:ext cx="903086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r-Latn-RS" sz="2800" b="1" dirty="0">
                <a:solidFill>
                  <a:srgbClr val="AC7BDC"/>
                </a:solidFill>
                <a:latin typeface="Helvetica Neue"/>
                <a:ea typeface="Helvetica Neue"/>
                <a:cs typeface="Helvetica Neue"/>
                <a:sym typeface="Helvetica Neue"/>
              </a:rPr>
              <a:t>Nastavna jedinica</a:t>
            </a:r>
            <a:r>
              <a:rPr lang="en-US" sz="2800" b="1" dirty="0">
                <a:solidFill>
                  <a:srgbClr val="AC7BDC"/>
                </a:solidFill>
                <a:latin typeface="Helvetica Neue"/>
                <a:ea typeface="Helvetica Neue"/>
                <a:cs typeface="Helvetica Neue"/>
                <a:sym typeface="Helvetica Neue"/>
              </a:rPr>
              <a:t> 1 – </a:t>
            </a:r>
            <a:r>
              <a:rPr lang="sr-Latn-RS" sz="2800" b="1" dirty="0">
                <a:solidFill>
                  <a:srgbClr val="AC7BDC"/>
                </a:solidFill>
                <a:latin typeface="Helvetica Neue"/>
                <a:ea typeface="Helvetica Neue"/>
                <a:cs typeface="Helvetica Neue"/>
                <a:sym typeface="Helvetica Neue"/>
              </a:rPr>
              <a:t>Finansijska pismenost</a:t>
            </a:r>
            <a:endParaRPr sz="2800" b="1" dirty="0">
              <a:solidFill>
                <a:srgbClr val="AC7BDC"/>
              </a:solidFill>
              <a:latin typeface="Helvetica Neue"/>
              <a:ea typeface="Helvetica Neue"/>
              <a:cs typeface="Helvetica Neue"/>
              <a:sym typeface="Helvetica Neue"/>
            </a:endParaRPr>
          </a:p>
        </p:txBody>
      </p:sp>
      <p:sp>
        <p:nvSpPr>
          <p:cNvPr id="133" name="Google Shape;133;p3"/>
          <p:cNvSpPr txBox="1"/>
          <p:nvPr/>
        </p:nvSpPr>
        <p:spPr>
          <a:xfrm>
            <a:off x="2667000" y="6265089"/>
            <a:ext cx="113412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Helvetica Neue"/>
              <a:ea typeface="Helvetica Neue"/>
              <a:cs typeface="Helvetica Neue"/>
              <a:sym typeface="Helvetica Neue"/>
            </a:endParaRPr>
          </a:p>
        </p:txBody>
      </p:sp>
      <p:pic>
        <p:nvPicPr>
          <p:cNvPr id="134" name="Google Shape;134;p3"/>
          <p:cNvPicPr preferRelativeResize="0"/>
          <p:nvPr/>
        </p:nvPicPr>
        <p:blipFill rotWithShape="1">
          <a:blip r:embed="rId3">
            <a:alphaModFix/>
          </a:blip>
          <a:srcRect/>
          <a:stretch/>
        </p:blipFill>
        <p:spPr>
          <a:xfrm>
            <a:off x="940558" y="2098361"/>
            <a:ext cx="581024" cy="581024"/>
          </a:xfrm>
          <a:prstGeom prst="rect">
            <a:avLst/>
          </a:prstGeom>
          <a:noFill/>
          <a:ln>
            <a:noFill/>
          </a:ln>
        </p:spPr>
      </p:pic>
      <p:pic>
        <p:nvPicPr>
          <p:cNvPr id="135" name="Google Shape;135;p3"/>
          <p:cNvPicPr preferRelativeResize="0"/>
          <p:nvPr/>
        </p:nvPicPr>
        <p:blipFill rotWithShape="1">
          <a:blip r:embed="rId3">
            <a:alphaModFix/>
          </a:blip>
          <a:srcRect/>
          <a:stretch/>
        </p:blipFill>
        <p:spPr>
          <a:xfrm>
            <a:off x="940558" y="5522691"/>
            <a:ext cx="581024" cy="581024"/>
          </a:xfrm>
          <a:prstGeom prst="rect">
            <a:avLst/>
          </a:prstGeom>
          <a:noFill/>
          <a:ln>
            <a:noFill/>
          </a:ln>
        </p:spPr>
      </p:pic>
      <p:sp>
        <p:nvSpPr>
          <p:cNvPr id="136" name="Google Shape;136;p3"/>
          <p:cNvSpPr txBox="1"/>
          <p:nvPr/>
        </p:nvSpPr>
        <p:spPr>
          <a:xfrm>
            <a:off x="2166221" y="5572630"/>
            <a:ext cx="9030864"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r-Latn-RS" sz="2800" b="1" dirty="0">
                <a:solidFill>
                  <a:srgbClr val="AC7BDC"/>
                </a:solidFill>
                <a:latin typeface="Helvetica Neue"/>
                <a:ea typeface="Helvetica Neue"/>
                <a:cs typeface="Helvetica Neue"/>
                <a:sym typeface="Helvetica Neue"/>
              </a:rPr>
              <a:t>Nastavna jedinica</a:t>
            </a:r>
            <a:r>
              <a:rPr lang="en-US" sz="2800" b="1" dirty="0">
                <a:solidFill>
                  <a:srgbClr val="AC7BDC"/>
                </a:solidFill>
                <a:latin typeface="Helvetica Neue"/>
                <a:ea typeface="Helvetica Neue"/>
                <a:cs typeface="Helvetica Neue"/>
                <a:sym typeface="Helvetica Neue"/>
              </a:rPr>
              <a:t> 2 - </a:t>
            </a:r>
            <a:r>
              <a:rPr lang="en-US" sz="2800" b="1" dirty="0" err="1">
                <a:solidFill>
                  <a:srgbClr val="AC7BDC"/>
                </a:solidFill>
                <a:latin typeface="Helvetica Neue"/>
                <a:ea typeface="Helvetica Neue"/>
                <a:cs typeface="Helvetica Neue"/>
                <a:sym typeface="Helvetica Neue"/>
              </a:rPr>
              <a:t>Alternativn</a:t>
            </a:r>
            <a:r>
              <a:rPr lang="sr-Latn-RS" sz="2800" b="1" dirty="0">
                <a:solidFill>
                  <a:srgbClr val="AC7BDC"/>
                </a:solidFill>
                <a:latin typeface="Helvetica Neue"/>
                <a:ea typeface="Helvetica Neue"/>
                <a:cs typeface="Helvetica Neue"/>
                <a:sym typeface="Helvetica Neue"/>
              </a:rPr>
              <a:t>a</a:t>
            </a:r>
            <a:r>
              <a:rPr lang="en-US" sz="2800" b="1" dirty="0">
                <a:solidFill>
                  <a:srgbClr val="AC7BDC"/>
                </a:solidFill>
                <a:latin typeface="Helvetica Neue"/>
                <a:ea typeface="Helvetica Neue"/>
                <a:cs typeface="Helvetica Neue"/>
                <a:sym typeface="Helvetica Neue"/>
              </a:rPr>
              <a:t> </a:t>
            </a:r>
            <a:r>
              <a:rPr lang="en-US" sz="2800" b="1" dirty="0" err="1">
                <a:solidFill>
                  <a:srgbClr val="AC7BDC"/>
                </a:solidFill>
                <a:latin typeface="Helvetica Neue"/>
                <a:ea typeface="Helvetica Neue"/>
                <a:cs typeface="Helvetica Neue"/>
                <a:sym typeface="Helvetica Neue"/>
              </a:rPr>
              <a:t>sredstv</a:t>
            </a:r>
            <a:r>
              <a:rPr lang="sr-Latn-RS" sz="2800" b="1" dirty="0">
                <a:solidFill>
                  <a:srgbClr val="AC7BDC"/>
                </a:solidFill>
                <a:latin typeface="Helvetica Neue"/>
                <a:ea typeface="Helvetica Neue"/>
                <a:cs typeface="Helvetica Neue"/>
                <a:sym typeface="Helvetica Neue"/>
              </a:rPr>
              <a:t>a</a:t>
            </a:r>
            <a:r>
              <a:rPr lang="en-US" sz="2800" b="1" dirty="0">
                <a:solidFill>
                  <a:srgbClr val="AC7BDC"/>
                </a:solidFill>
                <a:latin typeface="Helvetica Neue"/>
                <a:ea typeface="Helvetica Neue"/>
                <a:cs typeface="Helvetica Neue"/>
                <a:sym typeface="Helvetica Neue"/>
              </a:rPr>
              <a:t> za </a:t>
            </a:r>
            <a:r>
              <a:rPr lang="en-US" sz="2800" b="1" dirty="0" err="1">
                <a:solidFill>
                  <a:srgbClr val="AC7BDC"/>
                </a:solidFill>
                <a:latin typeface="Helvetica Neue"/>
                <a:ea typeface="Helvetica Neue"/>
                <a:cs typeface="Helvetica Neue"/>
                <a:sym typeface="Helvetica Neue"/>
              </a:rPr>
              <a:t>kredit</a:t>
            </a:r>
            <a:endParaRPr sz="2800" b="1" dirty="0">
              <a:solidFill>
                <a:srgbClr val="AC7BDC"/>
              </a:solidFill>
              <a:latin typeface="Helvetica Neue"/>
              <a:ea typeface="Helvetica Neue"/>
              <a:cs typeface="Helvetica Neue"/>
              <a:sym typeface="Helvetica Neue"/>
            </a:endParaRPr>
          </a:p>
        </p:txBody>
      </p:sp>
      <p:sp>
        <p:nvSpPr>
          <p:cNvPr id="137" name="Google Shape;137;p3"/>
          <p:cNvSpPr/>
          <p:nvPr/>
        </p:nvSpPr>
        <p:spPr>
          <a:xfrm>
            <a:off x="2166221" y="6152300"/>
            <a:ext cx="7130179"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Se</a:t>
            </a:r>
            <a:r>
              <a:rPr lang="sr-Latn-RS" sz="2400" b="1" dirty="0">
                <a:solidFill>
                  <a:schemeClr val="dk1"/>
                </a:solidFill>
                <a:latin typeface="Calibri"/>
                <a:ea typeface="Calibri"/>
                <a:cs typeface="Calibri"/>
                <a:sym typeface="Calibri"/>
              </a:rPr>
              <a:t>kcija</a:t>
            </a:r>
            <a:r>
              <a:rPr lang="en-US" sz="2400" b="1" dirty="0">
                <a:solidFill>
                  <a:schemeClr val="dk1"/>
                </a:solidFill>
                <a:latin typeface="Calibri"/>
                <a:ea typeface="Calibri"/>
                <a:cs typeface="Calibri"/>
                <a:sym typeface="Calibri"/>
              </a:rPr>
              <a:t> 1: 	Crowdfunding</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a:t>
            </a:r>
            <a:r>
              <a:rPr lang="sr-Latn-RS" sz="2400" dirty="0">
                <a:solidFill>
                  <a:schemeClr val="dk1"/>
                </a:solidFill>
                <a:latin typeface="Calibri"/>
                <a:ea typeface="Calibri"/>
                <a:cs typeface="Calibri"/>
                <a:sym typeface="Calibri"/>
              </a:rPr>
              <a:t>kcija</a:t>
            </a:r>
            <a:r>
              <a:rPr lang="en-US" sz="2400" dirty="0">
                <a:solidFill>
                  <a:schemeClr val="dk1"/>
                </a:solidFill>
                <a:latin typeface="Calibri"/>
                <a:ea typeface="Calibri"/>
                <a:cs typeface="Calibri"/>
                <a:sym typeface="Calibri"/>
              </a:rPr>
              <a:t> 1.1:	</a:t>
            </a:r>
            <a:r>
              <a:rPr lang="sr-Latn-RS" sz="2400" dirty="0">
                <a:solidFill>
                  <a:schemeClr val="dk1"/>
                </a:solidFill>
                <a:latin typeface="Calibri"/>
                <a:ea typeface="Calibri"/>
                <a:cs typeface="Calibri"/>
                <a:sym typeface="Calibri"/>
              </a:rPr>
              <a:t>Kako započeti </a:t>
            </a:r>
            <a:r>
              <a:rPr lang="en-US" sz="2400" dirty="0">
                <a:solidFill>
                  <a:schemeClr val="dk1"/>
                </a:solidFill>
                <a:latin typeface="Calibri"/>
                <a:ea typeface="Calibri"/>
                <a:cs typeface="Calibri"/>
                <a:sym typeface="Calibri"/>
              </a:rPr>
              <a:t>crowdfunding </a:t>
            </a:r>
            <a:r>
              <a:rPr lang="sr-Latn-RS" sz="2400" dirty="0">
                <a:solidFill>
                  <a:schemeClr val="dk1"/>
                </a:solidFill>
                <a:latin typeface="Calibri"/>
                <a:ea typeface="Calibri"/>
                <a:cs typeface="Calibri"/>
                <a:sym typeface="Calibri"/>
              </a:rPr>
              <a:t>kampanju</a:t>
            </a:r>
            <a:endParaRPr dirty="0"/>
          </a:p>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Se</a:t>
            </a:r>
            <a:r>
              <a:rPr lang="sr-Latn-RS" sz="2400" b="1" dirty="0">
                <a:solidFill>
                  <a:schemeClr val="dk1"/>
                </a:solidFill>
                <a:latin typeface="Calibri"/>
                <a:ea typeface="Calibri"/>
                <a:cs typeface="Calibri"/>
                <a:sym typeface="Calibri"/>
              </a:rPr>
              <a:t>kcija</a:t>
            </a:r>
            <a:r>
              <a:rPr lang="en-US" sz="2400" b="1" dirty="0">
                <a:solidFill>
                  <a:schemeClr val="dk1"/>
                </a:solidFill>
                <a:latin typeface="Calibri"/>
                <a:ea typeface="Calibri"/>
                <a:cs typeface="Calibri"/>
                <a:sym typeface="Calibri"/>
              </a:rPr>
              <a:t> 2: 	</a:t>
            </a:r>
            <a:r>
              <a:rPr lang="sr-Latn-RS" sz="2400" b="1" dirty="0">
                <a:solidFill>
                  <a:schemeClr val="dk1"/>
                </a:solidFill>
                <a:latin typeface="Calibri"/>
                <a:ea typeface="Calibri"/>
                <a:cs typeface="Calibri"/>
                <a:sym typeface="Calibri"/>
              </a:rPr>
              <a:t>Poslovni angđeli</a:t>
            </a:r>
            <a:r>
              <a:rPr lang="en-US" sz="2400" b="1" dirty="0">
                <a:solidFill>
                  <a:schemeClr val="dk1"/>
                </a:solidFill>
                <a:latin typeface="Calibri"/>
                <a:ea typeface="Calibri"/>
                <a:cs typeface="Calibri"/>
                <a:sym typeface="Calibri"/>
              </a:rPr>
              <a:t> &amp; </a:t>
            </a:r>
            <a:r>
              <a:rPr lang="sr-Latn-RS" sz="2400" b="1" dirty="0">
                <a:solidFill>
                  <a:schemeClr val="dk1"/>
                </a:solidFill>
                <a:latin typeface="Calibri"/>
                <a:ea typeface="Calibri"/>
                <a:cs typeface="Calibri"/>
                <a:sym typeface="Calibri"/>
              </a:rPr>
              <a:t>Zajednički ulagači</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a:t>
            </a:r>
            <a:r>
              <a:rPr lang="sr-Latn-RS" sz="2400" dirty="0">
                <a:solidFill>
                  <a:schemeClr val="dk1"/>
                </a:solidFill>
                <a:latin typeface="Calibri"/>
                <a:ea typeface="Calibri"/>
                <a:cs typeface="Calibri"/>
                <a:sym typeface="Calibri"/>
              </a:rPr>
              <a:t>kcija</a:t>
            </a:r>
            <a:r>
              <a:rPr lang="en-US" sz="2400" dirty="0">
                <a:solidFill>
                  <a:schemeClr val="dk1"/>
                </a:solidFill>
                <a:latin typeface="Calibri"/>
                <a:ea typeface="Calibri"/>
                <a:cs typeface="Calibri"/>
                <a:sym typeface="Calibri"/>
              </a:rPr>
              <a:t> 2.1: 	</a:t>
            </a:r>
            <a:r>
              <a:rPr lang="sr-Latn-RS" sz="2400" dirty="0">
                <a:solidFill>
                  <a:schemeClr val="dk1"/>
                </a:solidFill>
                <a:latin typeface="Calibri"/>
                <a:ea typeface="Calibri"/>
                <a:cs typeface="Calibri"/>
                <a:sym typeface="Calibri"/>
              </a:rPr>
              <a:t>Mreža podrške </a:t>
            </a:r>
            <a:r>
              <a:rPr lang="en-US" sz="2400" dirty="0">
                <a:solidFill>
                  <a:schemeClr val="dk1"/>
                </a:solidFill>
                <a:latin typeface="Calibri"/>
                <a:ea typeface="Calibri"/>
                <a:cs typeface="Calibri"/>
                <a:sym typeface="Calibri"/>
              </a:rPr>
              <a:t>EU</a:t>
            </a:r>
            <a:endParaRPr dirty="0"/>
          </a:p>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Se</a:t>
            </a:r>
            <a:r>
              <a:rPr lang="sr-Latn-RS" sz="2400" b="1" dirty="0">
                <a:solidFill>
                  <a:schemeClr val="dk1"/>
                </a:solidFill>
                <a:latin typeface="Calibri"/>
                <a:ea typeface="Calibri"/>
                <a:cs typeface="Calibri"/>
                <a:sym typeface="Calibri"/>
              </a:rPr>
              <a:t>kcija</a:t>
            </a:r>
            <a:r>
              <a:rPr lang="en-US" sz="2400" b="1" dirty="0">
                <a:solidFill>
                  <a:schemeClr val="dk1"/>
                </a:solidFill>
                <a:latin typeface="Calibri"/>
                <a:ea typeface="Calibri"/>
                <a:cs typeface="Calibri"/>
                <a:sym typeface="Calibri"/>
              </a:rPr>
              <a:t> 3: </a:t>
            </a:r>
            <a:r>
              <a:rPr lang="en-US" sz="2400" dirty="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Grant</a:t>
            </a:r>
            <a:r>
              <a:rPr lang="sr-Latn-RS" sz="2400" b="1" dirty="0">
                <a:solidFill>
                  <a:schemeClr val="dk1"/>
                </a:solidFill>
                <a:latin typeface="Calibri"/>
                <a:ea typeface="Calibri"/>
                <a:cs typeface="Calibri"/>
                <a:sym typeface="Calibri"/>
              </a:rPr>
              <a:t>ovi</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a:t>
            </a:r>
            <a:r>
              <a:rPr lang="sr-Latn-RS" sz="2400" dirty="0">
                <a:solidFill>
                  <a:schemeClr val="dk1"/>
                </a:solidFill>
                <a:latin typeface="Calibri"/>
                <a:ea typeface="Calibri"/>
                <a:cs typeface="Calibri"/>
                <a:sym typeface="Calibri"/>
              </a:rPr>
              <a:t>kcija</a:t>
            </a:r>
            <a:r>
              <a:rPr lang="en-US" sz="2400" dirty="0">
                <a:solidFill>
                  <a:schemeClr val="dk1"/>
                </a:solidFill>
                <a:latin typeface="Calibri"/>
                <a:ea typeface="Calibri"/>
                <a:cs typeface="Calibri"/>
                <a:sym typeface="Calibri"/>
              </a:rPr>
              <a:t> 3.1:	EU grant</a:t>
            </a:r>
            <a:r>
              <a:rPr lang="sr-Latn-RS" sz="2400" dirty="0">
                <a:solidFill>
                  <a:schemeClr val="dk1"/>
                </a:solidFill>
                <a:latin typeface="Calibri"/>
                <a:ea typeface="Calibri"/>
                <a:cs typeface="Calibri"/>
                <a:sym typeface="Calibri"/>
              </a:rPr>
              <a:t>ovi</a:t>
            </a:r>
            <a:r>
              <a:rPr lang="en-US" sz="2400" dirty="0">
                <a:solidFill>
                  <a:schemeClr val="dk1"/>
                </a:solidFill>
                <a:latin typeface="Calibri"/>
                <a:ea typeface="Calibri"/>
                <a:cs typeface="Calibri"/>
                <a:sym typeface="Calibri"/>
              </a:rPr>
              <a:t>, </a:t>
            </a:r>
            <a:r>
              <a:rPr lang="sr-Latn-RS" sz="2400" dirty="0">
                <a:solidFill>
                  <a:schemeClr val="dk1"/>
                </a:solidFill>
                <a:latin typeface="Calibri"/>
                <a:ea typeface="Calibri"/>
                <a:cs typeface="Calibri"/>
                <a:sym typeface="Calibri"/>
              </a:rPr>
              <a:t>dva primera</a:t>
            </a:r>
            <a:endParaRPr sz="2400" dirty="0">
              <a:solidFill>
                <a:schemeClr val="dk1"/>
              </a:solidFill>
              <a:latin typeface="Calibri"/>
              <a:ea typeface="Calibri"/>
              <a:cs typeface="Calibri"/>
              <a:sym typeface="Calibri"/>
            </a:endParaRPr>
          </a:p>
        </p:txBody>
      </p:sp>
      <p:sp>
        <p:nvSpPr>
          <p:cNvPr id="138" name="Google Shape;138;p3"/>
          <p:cNvSpPr txBox="1"/>
          <p:nvPr/>
        </p:nvSpPr>
        <p:spPr>
          <a:xfrm>
            <a:off x="2166221" y="2517849"/>
            <a:ext cx="8449840"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Se</a:t>
            </a:r>
            <a:r>
              <a:rPr lang="sr-Latn-RS" sz="2400" b="1" dirty="0">
                <a:solidFill>
                  <a:schemeClr val="dk1"/>
                </a:solidFill>
                <a:latin typeface="Calibri"/>
                <a:ea typeface="Calibri"/>
                <a:cs typeface="Calibri"/>
                <a:sym typeface="Calibri"/>
              </a:rPr>
              <a:t>kcija</a:t>
            </a:r>
            <a:r>
              <a:rPr lang="en-US" sz="2400" b="1" dirty="0">
                <a:solidFill>
                  <a:schemeClr val="dk1"/>
                </a:solidFill>
                <a:latin typeface="Calibri"/>
                <a:ea typeface="Calibri"/>
                <a:cs typeface="Calibri"/>
                <a:sym typeface="Calibri"/>
              </a:rPr>
              <a:t> 1:	</a:t>
            </a:r>
            <a:r>
              <a:rPr lang="sr-Latn-RS" sz="2400" b="1" dirty="0">
                <a:solidFill>
                  <a:schemeClr val="dk1"/>
                </a:solidFill>
                <a:latin typeface="Calibri"/>
                <a:ea typeface="Calibri"/>
                <a:cs typeface="Calibri"/>
                <a:sym typeface="Calibri"/>
              </a:rPr>
              <a:t>Uloga i struktura preduzetništva</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a:t>
            </a:r>
            <a:r>
              <a:rPr lang="sr-Latn-RS" sz="2400" dirty="0">
                <a:solidFill>
                  <a:schemeClr val="dk1"/>
                </a:solidFill>
                <a:latin typeface="Calibri"/>
                <a:ea typeface="Calibri"/>
                <a:cs typeface="Calibri"/>
                <a:sym typeface="Calibri"/>
              </a:rPr>
              <a:t>kcija</a:t>
            </a:r>
            <a:r>
              <a:rPr lang="en-US" sz="2400" dirty="0">
                <a:solidFill>
                  <a:schemeClr val="dk1"/>
                </a:solidFill>
                <a:latin typeface="Calibri"/>
                <a:ea typeface="Calibri"/>
                <a:cs typeface="Calibri"/>
                <a:sym typeface="Calibri"/>
              </a:rPr>
              <a:t> 1.1: 	</a:t>
            </a:r>
            <a:r>
              <a:rPr lang="sr-Latn-RS" sz="2400" dirty="0">
                <a:solidFill>
                  <a:schemeClr val="dk1"/>
                </a:solidFill>
                <a:latin typeface="Calibri"/>
                <a:ea typeface="Calibri"/>
                <a:cs typeface="Calibri"/>
                <a:sym typeface="Calibri"/>
              </a:rPr>
              <a:t>Odabir poslovne ideje</a:t>
            </a: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Se</a:t>
            </a:r>
            <a:r>
              <a:rPr lang="sr-Latn-RS" sz="2400" b="1" dirty="0">
                <a:solidFill>
                  <a:schemeClr val="dk1"/>
                </a:solidFill>
                <a:latin typeface="Calibri"/>
                <a:ea typeface="Calibri"/>
                <a:cs typeface="Calibri"/>
                <a:sym typeface="Calibri"/>
              </a:rPr>
              <a:t>kcija</a:t>
            </a:r>
            <a:r>
              <a:rPr lang="en-US" sz="2400" b="1" dirty="0">
                <a:solidFill>
                  <a:schemeClr val="dk1"/>
                </a:solidFill>
                <a:latin typeface="Calibri"/>
                <a:ea typeface="Calibri"/>
                <a:cs typeface="Calibri"/>
                <a:sym typeface="Calibri"/>
              </a:rPr>
              <a:t> 2:</a:t>
            </a:r>
            <a:r>
              <a:rPr lang="en-US" sz="2400" dirty="0">
                <a:solidFill>
                  <a:schemeClr val="dk1"/>
                </a:solidFill>
                <a:latin typeface="Calibri"/>
                <a:ea typeface="Calibri"/>
                <a:cs typeface="Calibri"/>
                <a:sym typeface="Calibri"/>
              </a:rPr>
              <a:t> 	</a:t>
            </a:r>
            <a:r>
              <a:rPr lang="sr-Latn-RS" sz="2400" b="1" dirty="0">
                <a:solidFill>
                  <a:schemeClr val="dk1"/>
                </a:solidFill>
                <a:latin typeface="Calibri"/>
                <a:ea typeface="Calibri"/>
                <a:cs typeface="Calibri"/>
                <a:sym typeface="Calibri"/>
              </a:rPr>
              <a:t>Novac i transakcije</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a:t>
            </a:r>
            <a:r>
              <a:rPr lang="sr-Latn-RS" sz="2400" dirty="0">
                <a:solidFill>
                  <a:schemeClr val="dk1"/>
                </a:solidFill>
                <a:latin typeface="Calibri"/>
                <a:ea typeface="Calibri"/>
                <a:cs typeface="Calibri"/>
                <a:sym typeface="Calibri"/>
              </a:rPr>
              <a:t>kcija</a:t>
            </a:r>
            <a:r>
              <a:rPr lang="en-US" sz="2400" dirty="0">
                <a:solidFill>
                  <a:schemeClr val="dk1"/>
                </a:solidFill>
                <a:latin typeface="Calibri"/>
                <a:ea typeface="Calibri"/>
                <a:cs typeface="Calibri"/>
                <a:sym typeface="Calibri"/>
              </a:rPr>
              <a:t> 2.1: 	</a:t>
            </a:r>
            <a:r>
              <a:rPr lang="sr-Latn-RS" sz="2400" dirty="0">
                <a:solidFill>
                  <a:schemeClr val="dk1"/>
                </a:solidFill>
                <a:latin typeface="Calibri"/>
                <a:ea typeface="Calibri"/>
                <a:cs typeface="Calibri"/>
                <a:sym typeface="Calibri"/>
              </a:rPr>
              <a:t>Planiranje i upravljanje finansijama</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a:t>
            </a:r>
            <a:r>
              <a:rPr lang="sr-Latn-RS" sz="2400" dirty="0">
                <a:solidFill>
                  <a:schemeClr val="dk1"/>
                </a:solidFill>
                <a:latin typeface="Calibri"/>
                <a:ea typeface="Calibri"/>
                <a:cs typeface="Calibri"/>
                <a:sym typeface="Calibri"/>
              </a:rPr>
              <a:t>kcija</a:t>
            </a:r>
            <a:r>
              <a:rPr lang="en-US" sz="2400" dirty="0">
                <a:solidFill>
                  <a:schemeClr val="dk1"/>
                </a:solidFill>
                <a:latin typeface="Calibri"/>
                <a:ea typeface="Calibri"/>
                <a:cs typeface="Calibri"/>
                <a:sym typeface="Calibri"/>
              </a:rPr>
              <a:t> 2.2:      </a:t>
            </a:r>
            <a:r>
              <a:rPr lang="pl-PL" sz="2400" dirty="0">
                <a:solidFill>
                  <a:schemeClr val="dk1"/>
                </a:solidFill>
                <a:latin typeface="Calibri"/>
                <a:ea typeface="Calibri"/>
                <a:cs typeface="Calibri"/>
                <a:sym typeface="Calibri"/>
              </a:rPr>
              <a:t>Finansiranje kapitala u odnosu na finansiranje duga</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Se</a:t>
            </a:r>
            <a:r>
              <a:rPr lang="sr-Latn-RS" sz="2400" b="1" dirty="0">
                <a:solidFill>
                  <a:schemeClr val="dk1"/>
                </a:solidFill>
                <a:latin typeface="Calibri"/>
                <a:ea typeface="Calibri"/>
                <a:cs typeface="Calibri"/>
                <a:sym typeface="Calibri"/>
              </a:rPr>
              <a:t>kcija</a:t>
            </a:r>
            <a:r>
              <a:rPr lang="en-US" sz="2400" b="1" dirty="0">
                <a:solidFill>
                  <a:schemeClr val="dk1"/>
                </a:solidFill>
                <a:latin typeface="Calibri"/>
                <a:ea typeface="Calibri"/>
                <a:cs typeface="Calibri"/>
                <a:sym typeface="Calibri"/>
              </a:rPr>
              <a:t> 3:</a:t>
            </a:r>
            <a:r>
              <a:rPr lang="en-US" sz="2400" dirty="0">
                <a:solidFill>
                  <a:schemeClr val="dk1"/>
                </a:solidFill>
                <a:latin typeface="Calibri"/>
                <a:ea typeface="Calibri"/>
                <a:cs typeface="Calibri"/>
                <a:sym typeface="Calibri"/>
              </a:rPr>
              <a:t> 	</a:t>
            </a:r>
            <a:r>
              <a:rPr lang="sr-Latn-RS" sz="2400" b="1" dirty="0">
                <a:solidFill>
                  <a:schemeClr val="dk1"/>
                </a:solidFill>
                <a:latin typeface="Calibri"/>
                <a:ea typeface="Calibri"/>
                <a:cs typeface="Calibri"/>
                <a:sym typeface="Calibri"/>
              </a:rPr>
              <a:t>Rizici i nagrade</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a:t>
            </a:r>
            <a:r>
              <a:rPr lang="sr-Latn-RS" sz="2400" dirty="0">
                <a:solidFill>
                  <a:schemeClr val="dk1"/>
                </a:solidFill>
                <a:latin typeface="Calibri"/>
                <a:ea typeface="Calibri"/>
                <a:cs typeface="Calibri"/>
                <a:sym typeface="Calibri"/>
              </a:rPr>
              <a:t>kcija</a:t>
            </a:r>
            <a:r>
              <a:rPr lang="en-US" sz="2400" dirty="0">
                <a:solidFill>
                  <a:schemeClr val="dk1"/>
                </a:solidFill>
                <a:latin typeface="Calibri"/>
                <a:ea typeface="Calibri"/>
                <a:cs typeface="Calibri"/>
                <a:sym typeface="Calibri"/>
              </a:rPr>
              <a:t> 3.1:</a:t>
            </a:r>
            <a:r>
              <a:rPr lang="en-US" sz="2400" b="1" dirty="0">
                <a:solidFill>
                  <a:schemeClr val="dk1"/>
                </a:solidFill>
                <a:latin typeface="Calibri"/>
                <a:ea typeface="Calibri"/>
                <a:cs typeface="Calibri"/>
                <a:sym typeface="Calibri"/>
              </a:rPr>
              <a:t> 	</a:t>
            </a:r>
            <a:r>
              <a:rPr lang="sr-Latn-RS" sz="2400" b="1" dirty="0">
                <a:solidFill>
                  <a:schemeClr val="dk1"/>
                </a:solidFill>
                <a:latin typeface="Calibri"/>
                <a:ea typeface="Calibri"/>
                <a:cs typeface="Calibri"/>
                <a:sym typeface="Calibri"/>
              </a:rPr>
              <a:t>Finansijska sigurnosna mreža</a:t>
            </a:r>
            <a:endParaRPr sz="2400" b="1" dirty="0">
              <a:solidFill>
                <a:schemeClr val="dk1"/>
              </a:solidFill>
              <a:latin typeface="Calibri"/>
              <a:ea typeface="Calibri"/>
              <a:cs typeface="Calibri"/>
              <a:sym typeface="Calibri"/>
            </a:endParaRPr>
          </a:p>
        </p:txBody>
      </p:sp>
      <p:sp>
        <p:nvSpPr>
          <p:cNvPr id="139" name="Google Shape;139;p3"/>
          <p:cNvSpPr txBox="1"/>
          <p:nvPr/>
        </p:nvSpPr>
        <p:spPr>
          <a:xfrm>
            <a:off x="10685253" y="4214866"/>
            <a:ext cx="7467600" cy="126184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r-Latn-RS" sz="2800" b="1" dirty="0">
                <a:solidFill>
                  <a:srgbClr val="AC7BDC"/>
                </a:solidFill>
                <a:latin typeface="Helvetica Neue"/>
                <a:ea typeface="Helvetica Neue"/>
                <a:cs typeface="Helvetica Neue"/>
                <a:sym typeface="Helvetica Neue"/>
              </a:rPr>
              <a:t>Dodatni alati</a:t>
            </a:r>
            <a:endParaRPr dirty="0"/>
          </a:p>
          <a:p>
            <a:pPr marL="0" marR="0" lvl="0" indent="0" algn="just" rtl="0">
              <a:spcBef>
                <a:spcPts val="0"/>
              </a:spcBef>
              <a:spcAft>
                <a:spcPts val="0"/>
              </a:spcAft>
              <a:buNone/>
            </a:pPr>
            <a:r>
              <a:rPr lang="en-US" sz="2400" dirty="0" err="1">
                <a:solidFill>
                  <a:schemeClr val="dk1"/>
                </a:solidFill>
                <a:latin typeface="Calibri"/>
                <a:ea typeface="Calibri"/>
                <a:cs typeface="Calibri"/>
                <a:sym typeface="Calibri"/>
              </a:rPr>
              <a:t>Baza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podataka</a:t>
            </a:r>
            <a:r>
              <a:rPr lang="en-US" sz="2400" dirty="0">
                <a:solidFill>
                  <a:schemeClr val="dk1"/>
                </a:solidFill>
                <a:latin typeface="Calibri"/>
                <a:ea typeface="Calibri"/>
                <a:cs typeface="Calibri"/>
                <a:sym typeface="Calibri"/>
              </a:rPr>
              <a:t> EU za </a:t>
            </a:r>
            <a:r>
              <a:rPr lang="en-US" sz="2400" dirty="0" err="1">
                <a:solidFill>
                  <a:schemeClr val="dk1"/>
                </a:solidFill>
                <a:latin typeface="Calibri"/>
                <a:ea typeface="Calibri"/>
                <a:cs typeface="Calibri"/>
                <a:sym typeface="Calibri"/>
              </a:rPr>
              <a:t>traženje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mogućnosti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finansiranja</a:t>
            </a:r>
            <a:r>
              <a:rPr lang="en-US" sz="2400" dirty="0">
                <a:solidFill>
                  <a:schemeClr val="dk1"/>
                </a:solidFill>
                <a:latin typeface="Calibri"/>
                <a:ea typeface="Calibri"/>
                <a:cs typeface="Calibri"/>
                <a:sym typeface="Calibri"/>
              </a:rPr>
              <a:t>:</a:t>
            </a:r>
            <a:r>
              <a:rPr lang="sr-Latn-R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Vaše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poslovanje</a:t>
            </a:r>
            <a:r>
              <a:rPr lang="en-US" sz="2400" dirty="0">
                <a:solidFill>
                  <a:schemeClr val="dk1"/>
                </a:solidFill>
                <a:latin typeface="Calibri"/>
                <a:ea typeface="Calibri"/>
                <a:cs typeface="Calibri"/>
                <a:sym typeface="Calibri"/>
              </a:rPr>
              <a:t> u </a:t>
            </a:r>
            <a:r>
              <a:rPr lang="en-US" sz="2400" dirty="0" err="1">
                <a:solidFill>
                  <a:schemeClr val="dk1"/>
                </a:solidFill>
                <a:latin typeface="Calibri"/>
                <a:ea typeface="Calibri"/>
                <a:cs typeface="Calibri"/>
                <a:sym typeface="Calibri"/>
              </a:rPr>
              <a:t>Evropi</a:t>
            </a:r>
            <a:r>
              <a:rPr lang="en-US" sz="2400" dirty="0">
                <a:solidFill>
                  <a:schemeClr val="dk1"/>
                </a:solidFill>
                <a:latin typeface="Calibri"/>
                <a:ea typeface="Calibri"/>
                <a:cs typeface="Calibri"/>
                <a:sym typeface="Calibri"/>
              </a:rPr>
              <a:t> – </a:t>
            </a:r>
            <a:r>
              <a:rPr lang="en-US" sz="2400" dirty="0" err="1">
                <a:solidFill>
                  <a:schemeClr val="dk1"/>
                </a:solidFill>
                <a:latin typeface="Calibri"/>
                <a:ea typeface="Calibri"/>
                <a:cs typeface="Calibri"/>
                <a:sym typeface="Calibri"/>
              </a:rPr>
              <a:t>alat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Pristup</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finansijama</a:t>
            </a:r>
            <a:r>
              <a:rPr lang="en-US" sz="2400" dirty="0">
                <a:solidFill>
                  <a:schemeClr val="dk1"/>
                </a:solidFill>
                <a:latin typeface="Calibri"/>
                <a:ea typeface="Calibri"/>
                <a:cs typeface="Calibri"/>
                <a:sym typeface="Calibri"/>
              </a:rPr>
              <a:t>“.</a:t>
            </a:r>
            <a:endParaRPr sz="2400" i="1" dirty="0">
              <a:solidFill>
                <a:schemeClr val="dk1"/>
              </a:solidFill>
              <a:latin typeface="Calibri"/>
              <a:ea typeface="Calibri"/>
              <a:cs typeface="Calibri"/>
              <a:sym typeface="Calibri"/>
            </a:endParaRPr>
          </a:p>
        </p:txBody>
      </p:sp>
      <p:pic>
        <p:nvPicPr>
          <p:cNvPr id="140" name="Google Shape;140;p3"/>
          <p:cNvPicPr preferRelativeResize="0"/>
          <p:nvPr/>
        </p:nvPicPr>
        <p:blipFill rotWithShape="1">
          <a:blip r:embed="rId3">
            <a:alphaModFix/>
          </a:blip>
          <a:srcRect/>
          <a:stretch/>
        </p:blipFill>
        <p:spPr>
          <a:xfrm>
            <a:off x="10616061" y="3566145"/>
            <a:ext cx="581024" cy="581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533400" y="571500"/>
            <a:ext cx="138684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en-US" sz="4000" b="1" dirty="0" err="1">
                <a:solidFill>
                  <a:srgbClr val="FD4FB4"/>
                </a:solidFill>
                <a:latin typeface="Calibri"/>
                <a:ea typeface="Calibri"/>
                <a:cs typeface="Calibri"/>
                <a:sym typeface="Calibri"/>
              </a:rPr>
              <a:t>Finansijska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pismenost</a:t>
            </a:r>
            <a:r>
              <a:rPr lang="en-US" sz="4000" b="1" dirty="0">
                <a:solidFill>
                  <a:srgbClr val="FD4FB4"/>
                </a:solidFill>
                <a:latin typeface="Calibri"/>
                <a:ea typeface="Calibri"/>
                <a:cs typeface="Calibri"/>
                <a:sym typeface="Calibri"/>
              </a:rPr>
              <a:t> – </a:t>
            </a:r>
            <a:r>
              <a:rPr lang="en-US" sz="4000" b="1" dirty="0" err="1">
                <a:solidFill>
                  <a:srgbClr val="FD4FB4"/>
                </a:solidFill>
                <a:latin typeface="Calibri"/>
                <a:ea typeface="Calibri"/>
                <a:cs typeface="Calibri"/>
                <a:sym typeface="Calibri"/>
              </a:rPr>
              <a:t>Uloga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struktura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preduzetništva</a:t>
            </a:r>
            <a:endParaRPr sz="4000" b="1" i="1" dirty="0">
              <a:solidFill>
                <a:srgbClr val="FD4FB4"/>
              </a:solidFill>
              <a:latin typeface="Calibri"/>
              <a:ea typeface="Calibri"/>
              <a:cs typeface="Calibri"/>
              <a:sym typeface="Calibri"/>
            </a:endParaRPr>
          </a:p>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 </a:t>
            </a:r>
            <a:endParaRPr sz="4000" b="1" dirty="0">
              <a:solidFill>
                <a:srgbClr val="FD4FB4"/>
              </a:solidFill>
              <a:latin typeface="Calibri"/>
              <a:ea typeface="Calibri"/>
              <a:cs typeface="Calibri"/>
              <a:sym typeface="Calibri"/>
            </a:endParaRPr>
          </a:p>
        </p:txBody>
      </p:sp>
      <p:sp>
        <p:nvSpPr>
          <p:cNvPr id="146" name="Google Shape;146;p4"/>
          <p:cNvSpPr txBox="1"/>
          <p:nvPr/>
        </p:nvSpPr>
        <p:spPr>
          <a:xfrm>
            <a:off x="914400" y="1638300"/>
            <a:ext cx="13182600" cy="827914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chemeClr val="dk1"/>
                </a:solidFill>
                <a:latin typeface="Calibri"/>
                <a:ea typeface="Calibri"/>
                <a:cs typeface="Calibri"/>
                <a:sym typeface="Calibri"/>
              </a:rPr>
              <a:t>Preduzetništvo</a:t>
            </a:r>
            <a:r>
              <a:rPr lang="en-US" sz="2800" dirty="0">
                <a:solidFill>
                  <a:schemeClr val="dk1"/>
                </a:solidFill>
                <a:latin typeface="Calibri"/>
                <a:ea typeface="Calibri"/>
                <a:cs typeface="Calibri"/>
                <a:sym typeface="Calibri"/>
              </a:rPr>
              <a:t> je </a:t>
            </a:r>
            <a:r>
              <a:rPr lang="en-US" sz="2800" dirty="0" err="1">
                <a:solidFill>
                  <a:schemeClr val="dk1"/>
                </a:solidFill>
                <a:latin typeface="Calibri"/>
                <a:ea typeface="Calibri"/>
                <a:cs typeface="Calibri"/>
                <a:sym typeface="Calibri"/>
              </a:rPr>
              <a:t>sposobnost</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spremnost</a:t>
            </a:r>
            <a:r>
              <a:rPr lang="en-US" sz="2800" dirty="0">
                <a:solidFill>
                  <a:schemeClr val="dk1"/>
                </a:solidFill>
                <a:latin typeface="Calibri"/>
                <a:ea typeface="Calibri"/>
                <a:cs typeface="Calibri"/>
                <a:sym typeface="Calibri"/>
              </a:rPr>
              <a:t> da se </a:t>
            </a:r>
            <a:r>
              <a:rPr lang="en-US" sz="2800" dirty="0" err="1">
                <a:solidFill>
                  <a:schemeClr val="dk1"/>
                </a:solidFill>
                <a:latin typeface="Calibri"/>
                <a:ea typeface="Calibri"/>
                <a:cs typeface="Calibri"/>
                <a:sym typeface="Calibri"/>
              </a:rPr>
              <a:t>kreira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planira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upravlja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poslovnom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operacijom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uključujući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sve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njene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neizvesnosti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ciljem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ostvarivanja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profita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Pokretanje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novih</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preduzeća</a:t>
            </a:r>
            <a:r>
              <a:rPr lang="en-US" sz="2800" dirty="0">
                <a:solidFill>
                  <a:schemeClr val="dk1"/>
                </a:solidFill>
                <a:latin typeface="Calibri"/>
                <a:ea typeface="Calibri"/>
                <a:cs typeface="Calibri"/>
                <a:sym typeface="Calibri"/>
              </a:rPr>
              <a:t> je </a:t>
            </a:r>
            <a:r>
              <a:rPr lang="en-US" sz="2800" dirty="0" err="1">
                <a:solidFill>
                  <a:schemeClr val="dk1"/>
                </a:solidFill>
                <a:latin typeface="Calibri"/>
                <a:ea typeface="Calibri"/>
                <a:cs typeface="Calibri"/>
                <a:sym typeface="Calibri"/>
              </a:rPr>
              <a:t>najpoznatiji</a:t>
            </a:r>
            <a:r>
              <a:rPr lang="en-US" sz="2800" dirty="0">
                <a:solidFill>
                  <a:schemeClr val="dk1"/>
                </a:solidFill>
                <a:latin typeface="Calibri"/>
                <a:ea typeface="Calibri"/>
                <a:cs typeface="Calibri"/>
                <a:sym typeface="Calibri"/>
              </a:rPr>
              <a:t> primer </a:t>
            </a:r>
            <a:r>
              <a:rPr lang="en-US" sz="2800" dirty="0" err="1">
                <a:solidFill>
                  <a:schemeClr val="dk1"/>
                </a:solidFill>
                <a:latin typeface="Calibri"/>
                <a:ea typeface="Calibri"/>
                <a:cs typeface="Calibri"/>
                <a:sym typeface="Calibri"/>
              </a:rPr>
              <a:t>preduzetništva</a:t>
            </a:r>
            <a:r>
              <a:rPr lang="en-US" sz="2800" dirty="0">
                <a:solidFill>
                  <a:schemeClr val="dk1"/>
                </a:solidFill>
                <a:latin typeface="Calibri"/>
                <a:ea typeface="Calibri"/>
                <a:cs typeface="Calibri"/>
                <a:sym typeface="Calibri"/>
              </a:rPr>
              <a:t>.</a:t>
            </a:r>
            <a:endParaRPr lang="sr-Latn-RS" sz="2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4 </a:t>
            </a:r>
            <a:r>
              <a:rPr lang="en-US" sz="2800" dirty="0" err="1">
                <a:solidFill>
                  <a:schemeClr val="dk1"/>
                </a:solidFill>
                <a:latin typeface="Calibri"/>
                <a:ea typeface="Calibri"/>
                <a:cs typeface="Calibri"/>
                <a:sym typeface="Calibri"/>
              </a:rPr>
              <a:t>vrste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preduzetništva</a:t>
            </a:r>
            <a:r>
              <a:rPr lang="en-US" sz="2800" dirty="0">
                <a:solidFill>
                  <a:schemeClr val="dk1"/>
                </a:solidFill>
                <a:latin typeface="Calibri"/>
                <a:ea typeface="Calibri"/>
                <a:cs typeface="Calibri"/>
                <a:sym typeface="Calibri"/>
              </a:rPr>
              <a:t>:</a:t>
            </a:r>
            <a:endParaRPr lang="sr-Latn-RS"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sr-Latn-RS" sz="2800" dirty="0">
              <a:solidFill>
                <a:schemeClr val="dk1"/>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en-US" sz="2800" b="1" dirty="0" err="1">
                <a:solidFill>
                  <a:schemeClr val="dk1"/>
                </a:solidFill>
                <a:latin typeface="Calibri"/>
                <a:ea typeface="Calibri"/>
                <a:cs typeface="Calibri"/>
                <a:sym typeface="Calibri"/>
              </a:rPr>
              <a:t>Preduzetništvo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malih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preduzeća</a:t>
            </a:r>
            <a:endParaRPr lang="sr-Latn-RS" sz="2800" b="1" dirty="0">
              <a:solidFill>
                <a:schemeClr val="dk1"/>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en-US" sz="2800" b="1" dirty="0" err="1">
                <a:solidFill>
                  <a:schemeClr val="dk1"/>
                </a:solidFill>
                <a:latin typeface="Calibri"/>
                <a:ea typeface="Calibri"/>
                <a:cs typeface="Calibri"/>
                <a:sym typeface="Calibri"/>
              </a:rPr>
              <a:t>Skalabilno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startap</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preduzetništvo</a:t>
            </a:r>
            <a:endParaRPr lang="sr-Latn-RS" sz="2800" b="1" dirty="0">
              <a:solidFill>
                <a:schemeClr val="dk1"/>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en-US" sz="2800" b="1" dirty="0" err="1">
                <a:solidFill>
                  <a:schemeClr val="dk1"/>
                </a:solidFill>
                <a:latin typeface="Calibri"/>
                <a:ea typeface="Calibri"/>
                <a:cs typeface="Calibri"/>
                <a:sym typeface="Calibri"/>
              </a:rPr>
              <a:t>Preduzetništvo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velikih</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preduzeća</a:t>
            </a:r>
            <a:endParaRPr lang="sr-Latn-RS" sz="2800" b="1" dirty="0">
              <a:solidFill>
                <a:schemeClr val="dk1"/>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sr-Latn-RS" sz="2800" b="1" dirty="0">
                <a:solidFill>
                  <a:schemeClr val="dk1"/>
                </a:solidFill>
                <a:latin typeface="Calibri"/>
                <a:ea typeface="Calibri"/>
                <a:cs typeface="Calibri"/>
                <a:sym typeface="Calibri"/>
              </a:rPr>
              <a:t>Socijalno</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preduzetništvo</a:t>
            </a: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p:txBody>
      </p:sp>
      <p:pic>
        <p:nvPicPr>
          <p:cNvPr id="147" name="Google Shape;147;p4"/>
          <p:cNvPicPr preferRelativeResize="0"/>
          <p:nvPr/>
        </p:nvPicPr>
        <p:blipFill>
          <a:blip r:embed="rId3">
            <a:alphaModFix/>
          </a:blip>
          <a:stretch>
            <a:fillRect/>
          </a:stretch>
        </p:blipFill>
        <p:spPr>
          <a:xfrm>
            <a:off x="10588125" y="4526775"/>
            <a:ext cx="7447225" cy="293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p:nvPr/>
        </p:nvSpPr>
        <p:spPr>
          <a:xfrm>
            <a:off x="533400" y="571500"/>
            <a:ext cx="124968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en-US" sz="4000" b="1" dirty="0" err="1">
                <a:solidFill>
                  <a:srgbClr val="FD4FB4"/>
                </a:solidFill>
                <a:latin typeface="Calibri"/>
                <a:ea typeface="Calibri"/>
                <a:cs typeface="Calibri"/>
                <a:sym typeface="Calibri"/>
              </a:rPr>
              <a:t>Finansijska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pismenost</a:t>
            </a:r>
            <a:r>
              <a:rPr lang="en-US" sz="4000" b="1" dirty="0">
                <a:solidFill>
                  <a:srgbClr val="FD4FB4"/>
                </a:solidFill>
                <a:latin typeface="Calibri"/>
                <a:ea typeface="Calibri"/>
                <a:cs typeface="Calibri"/>
                <a:sym typeface="Calibri"/>
              </a:rPr>
              <a:t> – </a:t>
            </a:r>
            <a:r>
              <a:rPr lang="en-US" sz="4000" b="1" dirty="0" err="1">
                <a:solidFill>
                  <a:srgbClr val="FD4FB4"/>
                </a:solidFill>
                <a:latin typeface="Calibri"/>
                <a:ea typeface="Calibri"/>
                <a:cs typeface="Calibri"/>
                <a:sym typeface="Calibri"/>
              </a:rPr>
              <a:t>Izbor</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poslovne</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ideje</a:t>
            </a:r>
            <a:endParaRPr sz="4000" b="1" i="1" dirty="0">
              <a:solidFill>
                <a:srgbClr val="FD4FB4"/>
              </a:solidFill>
              <a:latin typeface="Calibri"/>
              <a:ea typeface="Calibri"/>
              <a:cs typeface="Calibri"/>
              <a:sym typeface="Calibri"/>
            </a:endParaRPr>
          </a:p>
          <a:p>
            <a:pPr marL="0" marR="0" lvl="0" indent="0" algn="l" rtl="0">
              <a:spcBef>
                <a:spcPts val="0"/>
              </a:spcBef>
              <a:spcAft>
                <a:spcPts val="0"/>
              </a:spcAft>
              <a:buNone/>
            </a:pPr>
            <a:endParaRPr sz="4000" b="1" dirty="0">
              <a:solidFill>
                <a:srgbClr val="FD4FB4"/>
              </a:solidFill>
              <a:latin typeface="Calibri"/>
              <a:ea typeface="Calibri"/>
              <a:cs typeface="Calibri"/>
              <a:sym typeface="Calibri"/>
            </a:endParaRPr>
          </a:p>
        </p:txBody>
      </p:sp>
      <p:sp>
        <p:nvSpPr>
          <p:cNvPr id="153" name="Google Shape;153;p5"/>
          <p:cNvSpPr/>
          <p:nvPr/>
        </p:nvSpPr>
        <p:spPr>
          <a:xfrm>
            <a:off x="1143000" y="2019300"/>
            <a:ext cx="10972800" cy="224672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000000"/>
              </a:buClr>
              <a:buSzPts val="2800"/>
              <a:buFont typeface="Arial"/>
              <a:buChar char="•"/>
            </a:pPr>
            <a:r>
              <a:rPr lang="en-US" sz="2800" dirty="0" err="1">
                <a:solidFill>
                  <a:srgbClr val="000000"/>
                </a:solidFill>
                <a:latin typeface="Calibri"/>
                <a:ea typeface="Calibri"/>
                <a:cs typeface="Calibri"/>
                <a:sym typeface="Calibri"/>
              </a:rPr>
              <a:t>Definišite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ciljeve</a:t>
            </a:r>
            <a:endParaRPr lang="sr-Latn-RS" sz="2800" dirty="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dirty="0" err="1">
                <a:solidFill>
                  <a:srgbClr val="000000"/>
                </a:solidFill>
                <a:latin typeface="Calibri"/>
                <a:ea typeface="Calibri"/>
                <a:cs typeface="Calibri"/>
                <a:sym typeface="Calibri"/>
              </a:rPr>
              <a:t>Odre</a:t>
            </a:r>
            <a:r>
              <a:rPr lang="sr-Latn-RS" sz="2800" dirty="0">
                <a:solidFill>
                  <a:srgbClr val="000000"/>
                </a:solidFill>
                <a:latin typeface="Calibri"/>
                <a:ea typeface="Calibri"/>
                <a:cs typeface="Calibri"/>
                <a:sym typeface="Calibri"/>
              </a:rPr>
              <a:t>đujete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ciljeve</a:t>
            </a:r>
            <a:r>
              <a:rPr lang="en-US" sz="2800" dirty="0">
                <a:solidFill>
                  <a:srgbClr val="000000"/>
                </a:solidFill>
                <a:latin typeface="Calibri"/>
                <a:ea typeface="Calibri"/>
                <a:cs typeface="Calibri"/>
                <a:sym typeface="Calibri"/>
              </a:rPr>
              <a:t> da </a:t>
            </a:r>
            <a:r>
              <a:rPr lang="en-US" sz="2800" dirty="0" err="1">
                <a:solidFill>
                  <a:srgbClr val="000000"/>
                </a:solidFill>
                <a:latin typeface="Calibri"/>
                <a:ea typeface="Calibri"/>
                <a:cs typeface="Calibri"/>
                <a:sym typeface="Calibri"/>
              </a:rPr>
              <a:t>biste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postigli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ciljeve</a:t>
            </a:r>
            <a:endParaRPr lang="sr-Latn-RS" sz="2800" dirty="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dirty="0" err="1">
                <a:solidFill>
                  <a:srgbClr val="000000"/>
                </a:solidFill>
                <a:latin typeface="Calibri"/>
                <a:ea typeface="Calibri"/>
                <a:cs typeface="Calibri"/>
                <a:sym typeface="Calibri"/>
              </a:rPr>
              <a:t>Procenite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resurse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donosite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odluke</a:t>
            </a:r>
            <a:endParaRPr lang="sr-Latn-RS" sz="2800" dirty="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dirty="0" err="1">
                <a:solidFill>
                  <a:srgbClr val="000000"/>
                </a:solidFill>
                <a:latin typeface="Calibri"/>
                <a:ea typeface="Calibri"/>
                <a:cs typeface="Calibri"/>
                <a:sym typeface="Calibri"/>
              </a:rPr>
              <a:t>Kreirajte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planove</a:t>
            </a:r>
            <a:r>
              <a:rPr lang="en-US" sz="2800" dirty="0">
                <a:solidFill>
                  <a:srgbClr val="000000"/>
                </a:solidFill>
                <a:latin typeface="Calibri"/>
                <a:ea typeface="Calibri"/>
                <a:cs typeface="Calibri"/>
                <a:sym typeface="Calibri"/>
              </a:rPr>
              <a:t> za </a:t>
            </a:r>
            <a:r>
              <a:rPr lang="en-US" sz="2800" dirty="0" err="1">
                <a:solidFill>
                  <a:srgbClr val="000000"/>
                </a:solidFill>
                <a:latin typeface="Calibri"/>
                <a:ea typeface="Calibri"/>
                <a:cs typeface="Calibri"/>
                <a:sym typeface="Calibri"/>
              </a:rPr>
              <a:t>vanredne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situacije</a:t>
            </a:r>
            <a:r>
              <a:rPr lang="en-US" sz="2800" dirty="0">
                <a:solidFill>
                  <a:srgbClr val="000000"/>
                </a:solidFill>
                <a:latin typeface="Calibri"/>
                <a:ea typeface="Calibri"/>
                <a:cs typeface="Calibri"/>
                <a:sym typeface="Calibri"/>
              </a:rPr>
              <a:t> za </a:t>
            </a:r>
            <a:r>
              <a:rPr lang="en-US" sz="2800" dirty="0" err="1">
                <a:solidFill>
                  <a:srgbClr val="000000"/>
                </a:solidFill>
                <a:latin typeface="Calibri"/>
                <a:ea typeface="Calibri"/>
                <a:cs typeface="Calibri"/>
                <a:sym typeface="Calibri"/>
              </a:rPr>
              <a:t>upravljanje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promenama</a:t>
            </a:r>
            <a:endParaRPr lang="sr-Latn-RS" sz="2800" dirty="0">
              <a:solidFill>
                <a:srgbClr val="000000"/>
              </a:solidFill>
              <a:latin typeface="Calibri"/>
              <a:ea typeface="Calibri"/>
              <a:cs typeface="Calibri"/>
              <a:sym typeface="Calibri"/>
            </a:endParaRPr>
          </a:p>
          <a:p>
            <a:pPr marL="571500" marR="0" lvl="0" indent="-571500" algn="l" rtl="0">
              <a:spcBef>
                <a:spcPts val="0"/>
              </a:spcBef>
              <a:spcAft>
                <a:spcPts val="0"/>
              </a:spcAft>
              <a:buClr>
                <a:srgbClr val="000000"/>
              </a:buClr>
              <a:buSzPts val="2800"/>
              <a:buFont typeface="Arial"/>
              <a:buChar char="•"/>
            </a:pPr>
            <a:r>
              <a:rPr lang="en-US" sz="2800" dirty="0" err="1">
                <a:solidFill>
                  <a:srgbClr val="000000"/>
                </a:solidFill>
                <a:latin typeface="Calibri"/>
                <a:ea typeface="Calibri"/>
                <a:cs typeface="Calibri"/>
                <a:sym typeface="Calibri"/>
              </a:rPr>
              <a:t>Racionalno</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procenite</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operativnu</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izvodljivost</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finansijsku</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održivost</a:t>
            </a:r>
            <a:endParaRPr dirty="0"/>
          </a:p>
        </p:txBody>
      </p:sp>
      <p:pic>
        <p:nvPicPr>
          <p:cNvPr id="154" name="Google Shape;154;p5"/>
          <p:cNvPicPr preferRelativeResize="0"/>
          <p:nvPr/>
        </p:nvPicPr>
        <p:blipFill rotWithShape="1">
          <a:blip r:embed="rId3">
            <a:alphaModFix/>
          </a:blip>
          <a:srcRect/>
          <a:stretch/>
        </p:blipFill>
        <p:spPr>
          <a:xfrm>
            <a:off x="10591800" y="4533900"/>
            <a:ext cx="7384688" cy="40034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p:nvPr/>
        </p:nvSpPr>
        <p:spPr>
          <a:xfrm>
            <a:off x="533400" y="571500"/>
            <a:ext cx="12496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sr-Latn-RS" sz="4000" b="1" dirty="0">
                <a:solidFill>
                  <a:srgbClr val="FD4FB4"/>
                </a:solidFill>
                <a:latin typeface="Calibri"/>
                <a:ea typeface="Calibri"/>
                <a:cs typeface="Calibri"/>
                <a:sym typeface="Calibri"/>
              </a:rPr>
              <a:t>Finansijska pismenost </a:t>
            </a:r>
            <a:r>
              <a:rPr lang="en-US" sz="4000" b="1" i="1" dirty="0">
                <a:solidFill>
                  <a:srgbClr val="FD4FB4"/>
                </a:solidFill>
                <a:latin typeface="Calibri"/>
                <a:ea typeface="Calibri"/>
                <a:cs typeface="Calibri"/>
                <a:sym typeface="Calibri"/>
              </a:rPr>
              <a:t>– </a:t>
            </a:r>
            <a:r>
              <a:rPr lang="sr-Latn-RS" sz="4000" b="1" i="1" dirty="0">
                <a:solidFill>
                  <a:srgbClr val="FD4FB4"/>
                </a:solidFill>
                <a:latin typeface="Calibri"/>
                <a:ea typeface="Calibri"/>
                <a:cs typeface="Calibri"/>
                <a:sym typeface="Calibri"/>
              </a:rPr>
              <a:t>novac i transakcije</a:t>
            </a:r>
            <a:r>
              <a:rPr lang="en-US" sz="4000" b="1" i="1" dirty="0">
                <a:solidFill>
                  <a:srgbClr val="FD4FB4"/>
                </a:solidFill>
                <a:latin typeface="Calibri"/>
                <a:ea typeface="Calibri"/>
                <a:cs typeface="Calibri"/>
                <a:sym typeface="Calibri"/>
              </a:rPr>
              <a:t> </a:t>
            </a:r>
            <a:endParaRPr sz="4000" b="1" dirty="0">
              <a:solidFill>
                <a:srgbClr val="FD4FB4"/>
              </a:solidFill>
              <a:latin typeface="Calibri"/>
              <a:ea typeface="Calibri"/>
              <a:cs typeface="Calibri"/>
              <a:sym typeface="Calibri"/>
            </a:endParaRPr>
          </a:p>
        </p:txBody>
      </p:sp>
      <p:sp>
        <p:nvSpPr>
          <p:cNvPr id="160" name="Google Shape;160;p6"/>
          <p:cNvSpPr/>
          <p:nvPr/>
        </p:nvSpPr>
        <p:spPr>
          <a:xfrm>
            <a:off x="838200" y="2552700"/>
            <a:ext cx="1676400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rgbClr val="000000"/>
                </a:solidFill>
                <a:latin typeface="Calibri"/>
                <a:ea typeface="Calibri"/>
                <a:cs typeface="Calibri"/>
                <a:sym typeface="Calibri"/>
              </a:rPr>
              <a:t>Prema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definiciji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transakcije</a:t>
            </a:r>
            <a:r>
              <a:rPr lang="en-US" sz="2800" dirty="0">
                <a:solidFill>
                  <a:srgbClr val="000000"/>
                </a:solidFill>
                <a:latin typeface="Calibri"/>
                <a:ea typeface="Calibri"/>
                <a:cs typeface="Calibri"/>
                <a:sym typeface="Calibri"/>
              </a:rPr>
              <a:t>, to je </a:t>
            </a:r>
            <a:r>
              <a:rPr lang="en-US" sz="2800" dirty="0" err="1">
                <a:solidFill>
                  <a:srgbClr val="000000"/>
                </a:solidFill>
                <a:latin typeface="Calibri"/>
                <a:ea typeface="Calibri"/>
                <a:cs typeface="Calibri"/>
                <a:sym typeface="Calibri"/>
              </a:rPr>
              <a:t>finalizovani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sporazum</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između</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prodavca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kupca</a:t>
            </a:r>
            <a:r>
              <a:rPr lang="en-US" sz="2800" dirty="0">
                <a:solidFill>
                  <a:srgbClr val="000000"/>
                </a:solidFill>
                <a:latin typeface="Calibri"/>
                <a:ea typeface="Calibri"/>
                <a:cs typeface="Calibri"/>
                <a:sym typeface="Calibri"/>
              </a:rPr>
              <a:t> za </a:t>
            </a:r>
            <a:r>
              <a:rPr lang="en-US" sz="2800" dirty="0" err="1">
                <a:solidFill>
                  <a:srgbClr val="000000"/>
                </a:solidFill>
                <a:latin typeface="Calibri"/>
                <a:ea typeface="Calibri"/>
                <a:cs typeface="Calibri"/>
                <a:sym typeface="Calibri"/>
              </a:rPr>
              <a:t>prenos</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dobara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usluga</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ili</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finansijskih</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sredstava</a:t>
            </a:r>
            <a:r>
              <a:rPr lang="en-US" sz="2800" dirty="0">
                <a:solidFill>
                  <a:srgbClr val="000000"/>
                </a:solidFill>
                <a:latin typeface="Calibri"/>
                <a:ea typeface="Calibri"/>
                <a:cs typeface="Calibri"/>
                <a:sym typeface="Calibri"/>
              </a:rPr>
              <a:t> u </a:t>
            </a:r>
            <a:r>
              <a:rPr lang="en-US" sz="2800" dirty="0" err="1">
                <a:solidFill>
                  <a:srgbClr val="000000"/>
                </a:solidFill>
                <a:latin typeface="Calibri"/>
                <a:ea typeface="Calibri"/>
                <a:cs typeface="Calibri"/>
                <a:sym typeface="Calibri"/>
              </a:rPr>
              <a:t>zamenu</a:t>
            </a:r>
            <a:r>
              <a:rPr lang="en-US" sz="2800" dirty="0">
                <a:solidFill>
                  <a:srgbClr val="000000"/>
                </a:solidFill>
                <a:latin typeface="Calibri"/>
                <a:ea typeface="Calibri"/>
                <a:cs typeface="Calibri"/>
                <a:sym typeface="Calibri"/>
              </a:rPr>
              <a:t> za </a:t>
            </a:r>
            <a:r>
              <a:rPr lang="en-US" sz="2800" dirty="0" err="1">
                <a:solidFill>
                  <a:srgbClr val="000000"/>
                </a:solidFill>
                <a:latin typeface="Calibri"/>
                <a:ea typeface="Calibri"/>
                <a:cs typeface="Calibri"/>
                <a:sym typeface="Calibri"/>
              </a:rPr>
              <a:t>novac</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poznat</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kao</a:t>
            </a:r>
            <a:r>
              <a:rPr lang="en-US" sz="2800" dirty="0">
                <a:solidFill>
                  <a:srgbClr val="000000"/>
                </a:solidFill>
                <a:latin typeface="Calibri"/>
                <a:ea typeface="Calibri"/>
                <a:cs typeface="Calibri"/>
                <a:sym typeface="Calibri"/>
              </a:rPr>
              <a:t> </a:t>
            </a:r>
            <a:r>
              <a:rPr lang="en-US" sz="2800" dirty="0" err="1">
                <a:solidFill>
                  <a:srgbClr val="000000"/>
                </a:solidFill>
                <a:latin typeface="Calibri"/>
                <a:ea typeface="Calibri"/>
                <a:cs typeface="Calibri"/>
                <a:sym typeface="Calibri"/>
              </a:rPr>
              <a:t>transakcija</a:t>
            </a:r>
            <a:r>
              <a:rPr lang="en-US" sz="2800" dirty="0">
                <a:solidFill>
                  <a:srgbClr val="000000"/>
                </a:solidFill>
                <a:latin typeface="Calibri"/>
                <a:ea typeface="Calibri"/>
                <a:cs typeface="Calibri"/>
                <a:sym typeface="Calibri"/>
              </a:rPr>
              <a:t>.</a:t>
            </a:r>
            <a:endParaRPr sz="2800" b="1" dirty="0">
              <a:solidFill>
                <a:srgbClr val="000000"/>
              </a:solidFill>
              <a:latin typeface="Calibri"/>
              <a:ea typeface="Calibri"/>
              <a:cs typeface="Calibri"/>
              <a:sym typeface="Calibri"/>
            </a:endParaRPr>
          </a:p>
        </p:txBody>
      </p:sp>
      <p:sp>
        <p:nvSpPr>
          <p:cNvPr id="161" name="Google Shape;161;p6"/>
          <p:cNvSpPr/>
          <p:nvPr/>
        </p:nvSpPr>
        <p:spPr>
          <a:xfrm>
            <a:off x="2819400" y="4229100"/>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Latn-RS" sz="3600" b="1" dirty="0">
                <a:solidFill>
                  <a:schemeClr val="dk1"/>
                </a:solidFill>
                <a:latin typeface="Calibri"/>
                <a:ea typeface="Calibri"/>
                <a:cs typeface="Calibri"/>
                <a:sym typeface="Calibri"/>
              </a:rPr>
              <a:t>Transakcija u gotovini</a:t>
            </a:r>
            <a:endParaRPr dirty="0"/>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&amp;</a:t>
            </a:r>
            <a:endParaRPr dirty="0"/>
          </a:p>
          <a:p>
            <a:pPr marL="0" marR="0" lvl="0" indent="0" algn="ctr" rtl="0">
              <a:spcBef>
                <a:spcPts val="0"/>
              </a:spcBef>
              <a:spcAft>
                <a:spcPts val="0"/>
              </a:spcAft>
              <a:buNone/>
            </a:pPr>
            <a:r>
              <a:rPr lang="sr-Latn-RS" sz="3600" b="1" dirty="0">
                <a:solidFill>
                  <a:schemeClr val="dk1"/>
                </a:solidFill>
                <a:latin typeface="Calibri"/>
                <a:ea typeface="Calibri"/>
                <a:cs typeface="Calibri"/>
                <a:sym typeface="Calibri"/>
              </a:rPr>
              <a:t>Kreditna transakcija</a:t>
            </a:r>
            <a:endParaRPr sz="3600" b="1" dirty="0">
              <a:solidFill>
                <a:schemeClr val="dk1"/>
              </a:solidFill>
              <a:latin typeface="Calibri"/>
              <a:ea typeface="Calibri"/>
              <a:cs typeface="Calibri"/>
              <a:sym typeface="Calibri"/>
            </a:endParaRPr>
          </a:p>
        </p:txBody>
      </p:sp>
      <p:sp>
        <p:nvSpPr>
          <p:cNvPr id="162" name="Google Shape;162;p6"/>
          <p:cNvSpPr/>
          <p:nvPr/>
        </p:nvSpPr>
        <p:spPr>
          <a:xfrm>
            <a:off x="1593056" y="5402282"/>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1</a:t>
            </a:r>
            <a:endParaRPr/>
          </a:p>
        </p:txBody>
      </p:sp>
      <p:sp>
        <p:nvSpPr>
          <p:cNvPr id="163" name="Google Shape;163;p6"/>
          <p:cNvSpPr/>
          <p:nvPr/>
        </p:nvSpPr>
        <p:spPr>
          <a:xfrm>
            <a:off x="11049000" y="4252912"/>
            <a:ext cx="6172200" cy="3962400"/>
          </a:xfrm>
          <a:prstGeom prst="rightArrow">
            <a:avLst>
              <a:gd name="adj1" fmla="val 50000"/>
              <a:gd name="adj2" fmla="val 50000"/>
            </a:avLst>
          </a:prstGeom>
          <a:no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Interna </a:t>
            </a:r>
            <a:r>
              <a:rPr lang="sr-Latn-RS" sz="3600" b="1" dirty="0">
                <a:solidFill>
                  <a:schemeClr val="dk1"/>
                </a:solidFill>
                <a:latin typeface="Calibri"/>
                <a:ea typeface="Calibri"/>
                <a:cs typeface="Calibri"/>
                <a:sym typeface="Calibri"/>
              </a:rPr>
              <a:t>t</a:t>
            </a:r>
            <a:r>
              <a:rPr lang="en-US" sz="3600" b="1" dirty="0" err="1">
                <a:solidFill>
                  <a:schemeClr val="dk1"/>
                </a:solidFill>
                <a:latin typeface="Calibri"/>
                <a:ea typeface="Calibri"/>
                <a:cs typeface="Calibri"/>
                <a:sym typeface="Calibri"/>
              </a:rPr>
              <a:t>ransa</a:t>
            </a:r>
            <a:r>
              <a:rPr lang="sr-Latn-RS" sz="3600" b="1" dirty="0">
                <a:solidFill>
                  <a:schemeClr val="dk1"/>
                </a:solidFill>
                <a:latin typeface="Calibri"/>
                <a:ea typeface="Calibri"/>
                <a:cs typeface="Calibri"/>
                <a:sym typeface="Calibri"/>
              </a:rPr>
              <a:t>kcija</a:t>
            </a:r>
            <a:endParaRPr dirty="0"/>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&amp;</a:t>
            </a:r>
            <a:endParaRPr dirty="0"/>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E</a:t>
            </a:r>
            <a:r>
              <a:rPr lang="sr-Latn-RS" sz="3600" b="1" dirty="0">
                <a:solidFill>
                  <a:schemeClr val="dk1"/>
                </a:solidFill>
                <a:latin typeface="Calibri"/>
                <a:ea typeface="Calibri"/>
                <a:cs typeface="Calibri"/>
                <a:sym typeface="Calibri"/>
              </a:rPr>
              <a:t>ksterna t</a:t>
            </a:r>
            <a:r>
              <a:rPr lang="en-US" sz="3600" b="1" dirty="0" err="1">
                <a:solidFill>
                  <a:schemeClr val="dk1"/>
                </a:solidFill>
                <a:latin typeface="Calibri"/>
                <a:ea typeface="Calibri"/>
                <a:cs typeface="Calibri"/>
                <a:sym typeface="Calibri"/>
              </a:rPr>
              <a:t>ransa</a:t>
            </a:r>
            <a:r>
              <a:rPr lang="sr-Latn-RS" sz="3600" b="1" dirty="0">
                <a:solidFill>
                  <a:schemeClr val="dk1"/>
                </a:solidFill>
                <a:latin typeface="Calibri"/>
                <a:ea typeface="Calibri"/>
                <a:cs typeface="Calibri"/>
                <a:sym typeface="Calibri"/>
              </a:rPr>
              <a:t>kcija</a:t>
            </a:r>
            <a:endParaRPr sz="3600" b="1" dirty="0">
              <a:solidFill>
                <a:schemeClr val="dk1"/>
              </a:solidFill>
              <a:latin typeface="Calibri"/>
              <a:ea typeface="Calibri"/>
              <a:cs typeface="Calibri"/>
              <a:sym typeface="Calibri"/>
            </a:endParaRPr>
          </a:p>
        </p:txBody>
      </p:sp>
      <p:sp>
        <p:nvSpPr>
          <p:cNvPr id="164" name="Google Shape;164;p6"/>
          <p:cNvSpPr/>
          <p:nvPr/>
        </p:nvSpPr>
        <p:spPr>
          <a:xfrm>
            <a:off x="9829800" y="5426094"/>
            <a:ext cx="1614488" cy="1616036"/>
          </a:xfrm>
          <a:prstGeom prst="ellipse">
            <a:avLst/>
          </a:prstGeom>
          <a:solidFill>
            <a:srgbClr val="AC7BDC"/>
          </a:solidFill>
          <a:ln w="57150" cap="flat" cmpd="sng">
            <a:solidFill>
              <a:srgbClr val="AC7B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800" b="1">
                <a:solidFill>
                  <a:schemeClr val="lt1"/>
                </a:solidFill>
                <a:latin typeface="Calibri"/>
                <a:ea typeface="Calibri"/>
                <a:cs typeface="Calibri"/>
                <a:sym typeface="Calibri"/>
              </a:rPr>
              <a:t>2</a:t>
            </a:r>
            <a:endParaRPr sz="88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p:nvPr/>
        </p:nvSpPr>
        <p:spPr>
          <a:xfrm>
            <a:off x="533399" y="571500"/>
            <a:ext cx="1382095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en-US" sz="4000" b="1" dirty="0" err="1">
                <a:solidFill>
                  <a:srgbClr val="FD4FB4"/>
                </a:solidFill>
                <a:latin typeface="Calibri"/>
                <a:ea typeface="Calibri"/>
                <a:cs typeface="Calibri"/>
                <a:sym typeface="Calibri"/>
              </a:rPr>
              <a:t>Finansijska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pismenost</a:t>
            </a:r>
            <a:r>
              <a:rPr lang="en-US" sz="4000" b="1" dirty="0">
                <a:solidFill>
                  <a:srgbClr val="FD4FB4"/>
                </a:solidFill>
                <a:latin typeface="Calibri"/>
                <a:ea typeface="Calibri"/>
                <a:cs typeface="Calibri"/>
                <a:sym typeface="Calibri"/>
              </a:rPr>
              <a:t> – </a:t>
            </a:r>
            <a:r>
              <a:rPr lang="en-US" sz="4000" b="1" dirty="0" err="1">
                <a:solidFill>
                  <a:srgbClr val="FD4FB4"/>
                </a:solidFill>
                <a:latin typeface="Calibri"/>
                <a:ea typeface="Calibri"/>
                <a:cs typeface="Calibri"/>
                <a:sym typeface="Calibri"/>
              </a:rPr>
              <a:t>Planiranje</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upravljanje</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finansijama</a:t>
            </a:r>
            <a:endParaRPr dirty="0"/>
          </a:p>
        </p:txBody>
      </p:sp>
      <p:sp>
        <p:nvSpPr>
          <p:cNvPr id="170" name="Google Shape;170;p7"/>
          <p:cNvSpPr/>
          <p:nvPr/>
        </p:nvSpPr>
        <p:spPr>
          <a:xfrm>
            <a:off x="545910" y="1859458"/>
            <a:ext cx="16916400" cy="22467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err="1">
                <a:solidFill>
                  <a:srgbClr val="243238"/>
                </a:solidFill>
                <a:latin typeface="Calibri"/>
                <a:ea typeface="Calibri"/>
                <a:cs typeface="Calibri"/>
                <a:sym typeface="Calibri"/>
              </a:rPr>
              <a:t>Finansijsko</a:t>
            </a:r>
            <a:r>
              <a:rPr lang="en-US" sz="2800" b="1" dirty="0">
                <a:solidFill>
                  <a:srgbClr val="243238"/>
                </a:solidFill>
                <a:latin typeface="Calibri"/>
                <a:ea typeface="Calibri"/>
                <a:cs typeface="Calibri"/>
                <a:sym typeface="Calibri"/>
              </a:rPr>
              <a:t> </a:t>
            </a:r>
            <a:r>
              <a:rPr lang="en-US" sz="2800" b="1" dirty="0" err="1">
                <a:solidFill>
                  <a:srgbClr val="243238"/>
                </a:solidFill>
                <a:latin typeface="Calibri"/>
                <a:ea typeface="Calibri"/>
                <a:cs typeface="Calibri"/>
                <a:sym typeface="Calibri"/>
              </a:rPr>
              <a:t>planiranje</a:t>
            </a:r>
            <a:r>
              <a:rPr lang="en-US" sz="2800" b="1" dirty="0">
                <a:solidFill>
                  <a:srgbClr val="243238"/>
                </a:solidFill>
                <a:latin typeface="Calibri"/>
                <a:ea typeface="Calibri"/>
                <a:cs typeface="Calibri"/>
                <a:sym typeface="Calibri"/>
              </a:rPr>
              <a:t> </a:t>
            </a:r>
            <a:r>
              <a:rPr lang="en-US" sz="2800" dirty="0">
                <a:solidFill>
                  <a:srgbClr val="243238"/>
                </a:solidFill>
                <a:latin typeface="Calibri"/>
                <a:ea typeface="Calibri"/>
                <a:cs typeface="Calibri"/>
                <a:sym typeface="Calibri"/>
              </a:rPr>
              <a:t>je </a:t>
            </a:r>
            <a:r>
              <a:rPr lang="en-US" sz="2800" dirty="0" err="1">
                <a:solidFill>
                  <a:srgbClr val="243238"/>
                </a:solidFill>
                <a:latin typeface="Calibri"/>
                <a:ea typeface="Calibri"/>
                <a:cs typeface="Calibri"/>
                <a:sym typeface="Calibri"/>
              </a:rPr>
              <a:t>proces</a:t>
            </a:r>
            <a:r>
              <a:rPr lang="en-US" sz="2800" dirty="0">
                <a:solidFill>
                  <a:srgbClr val="243238"/>
                </a:solidFill>
                <a:latin typeface="Calibri"/>
                <a:ea typeface="Calibri"/>
                <a:cs typeface="Calibri"/>
                <a:sym typeface="Calibri"/>
              </a:rPr>
              <a:t>:</a:t>
            </a:r>
            <a:endParaRPr lang="sr-Latn-RS" sz="2800" dirty="0">
              <a:solidFill>
                <a:srgbClr val="243238"/>
              </a:solidFill>
              <a:latin typeface="Calibri"/>
              <a:ea typeface="Calibri"/>
              <a:cs typeface="Calibri"/>
              <a:sym typeface="Calibri"/>
            </a:endParaRPr>
          </a:p>
          <a:p>
            <a:pPr marL="0" marR="0" lvl="0" indent="0" algn="just" rtl="0">
              <a:spcBef>
                <a:spcPts val="0"/>
              </a:spcBef>
              <a:spcAft>
                <a:spcPts val="0"/>
              </a:spcAft>
              <a:buNone/>
            </a:pPr>
            <a:endParaRPr lang="sr-Latn-RS" sz="2800" dirty="0">
              <a:solidFill>
                <a:srgbClr val="243238"/>
              </a:solidFill>
              <a:latin typeface="Calibri"/>
              <a:ea typeface="Calibri"/>
              <a:cs typeface="Calibri"/>
              <a:sym typeface="Calibri"/>
            </a:endParaRPr>
          </a:p>
          <a:p>
            <a:pPr marL="0" marR="0" lvl="0" indent="0" algn="just" rtl="0">
              <a:spcBef>
                <a:spcPts val="0"/>
              </a:spcBef>
              <a:spcAft>
                <a:spcPts val="0"/>
              </a:spcAft>
              <a:buNone/>
            </a:pPr>
            <a:r>
              <a:rPr lang="en-US" sz="2800" dirty="0" err="1">
                <a:solidFill>
                  <a:srgbClr val="243238"/>
                </a:solidFill>
                <a:latin typeface="Calibri"/>
                <a:ea typeface="Calibri"/>
                <a:cs typeface="Calibri"/>
                <a:sym typeface="Calibri"/>
              </a:rPr>
              <a:t>Procena</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potrebnog</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kapitala</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i</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određivanje</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njegove</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konkurencije</a:t>
            </a:r>
            <a:endParaRPr lang="sr-Latn-RS" sz="2800" dirty="0">
              <a:solidFill>
                <a:srgbClr val="243238"/>
              </a:solidFill>
              <a:latin typeface="Calibri"/>
              <a:ea typeface="Calibri"/>
              <a:cs typeface="Calibri"/>
              <a:sym typeface="Calibri"/>
            </a:endParaRPr>
          </a:p>
          <a:p>
            <a:pPr marL="0" marR="0" lvl="0" indent="0" algn="just" rtl="0">
              <a:spcBef>
                <a:spcPts val="0"/>
              </a:spcBef>
              <a:spcAft>
                <a:spcPts val="0"/>
              </a:spcAft>
              <a:buNone/>
            </a:pPr>
            <a:endParaRPr lang="sr-Latn-RS" sz="2800" dirty="0">
              <a:solidFill>
                <a:srgbClr val="243238"/>
              </a:solidFill>
              <a:latin typeface="Calibri"/>
              <a:ea typeface="Calibri"/>
              <a:cs typeface="Calibri"/>
              <a:sym typeface="Calibri"/>
            </a:endParaRPr>
          </a:p>
          <a:p>
            <a:pPr marL="0" marR="0" lvl="0" indent="0" algn="just" rtl="0">
              <a:spcBef>
                <a:spcPts val="0"/>
              </a:spcBef>
              <a:spcAft>
                <a:spcPts val="0"/>
              </a:spcAft>
              <a:buNone/>
            </a:pPr>
            <a:r>
              <a:rPr lang="en-US" sz="2800" dirty="0" err="1">
                <a:solidFill>
                  <a:srgbClr val="243238"/>
                </a:solidFill>
                <a:latin typeface="Calibri"/>
                <a:ea typeface="Calibri"/>
                <a:cs typeface="Calibri"/>
                <a:sym typeface="Calibri"/>
              </a:rPr>
              <a:t>Uokvirivanje</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finansijskih</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politika</a:t>
            </a:r>
            <a:r>
              <a:rPr lang="en-US" sz="2800" dirty="0">
                <a:solidFill>
                  <a:srgbClr val="243238"/>
                </a:solidFill>
                <a:latin typeface="Calibri"/>
                <a:ea typeface="Calibri"/>
                <a:cs typeface="Calibri"/>
                <a:sym typeface="Calibri"/>
              </a:rPr>
              <a:t> u </a:t>
            </a:r>
            <a:r>
              <a:rPr lang="en-US" sz="2800" dirty="0" err="1">
                <a:solidFill>
                  <a:srgbClr val="243238"/>
                </a:solidFill>
                <a:latin typeface="Calibri"/>
                <a:ea typeface="Calibri"/>
                <a:cs typeface="Calibri"/>
                <a:sym typeface="Calibri"/>
              </a:rPr>
              <a:t>vezi</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sa</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nabavkom</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ulaganjem</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i</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administracijom</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sredstava</a:t>
            </a:r>
            <a:r>
              <a:rPr lang="en-US" sz="2800" dirty="0">
                <a:solidFill>
                  <a:srgbClr val="243238"/>
                </a:solidFill>
                <a:latin typeface="Calibri"/>
                <a:ea typeface="Calibri"/>
                <a:cs typeface="Calibri"/>
                <a:sym typeface="Calibri"/>
              </a:rPr>
              <a:t> </a:t>
            </a:r>
            <a:r>
              <a:rPr lang="en-US" sz="2800" dirty="0" err="1">
                <a:solidFill>
                  <a:srgbClr val="243238"/>
                </a:solidFill>
                <a:latin typeface="Calibri"/>
                <a:ea typeface="Calibri"/>
                <a:cs typeface="Calibri"/>
                <a:sym typeface="Calibri"/>
              </a:rPr>
              <a:t>preduzeća</a:t>
            </a:r>
            <a:r>
              <a:rPr lang="en-US" sz="2800" dirty="0">
                <a:solidFill>
                  <a:srgbClr val="243238"/>
                </a:solidFill>
                <a:latin typeface="Calibri"/>
                <a:ea typeface="Calibri"/>
                <a:cs typeface="Calibri"/>
                <a:sym typeface="Calibri"/>
              </a:rPr>
              <a:t>.</a:t>
            </a:r>
            <a:endParaRPr dirty="0"/>
          </a:p>
        </p:txBody>
      </p:sp>
      <p:pic>
        <p:nvPicPr>
          <p:cNvPr id="171" name="Google Shape;171;p7"/>
          <p:cNvPicPr preferRelativeResize="0"/>
          <p:nvPr/>
        </p:nvPicPr>
        <p:blipFill rotWithShape="1">
          <a:blip r:embed="rId3">
            <a:alphaModFix/>
          </a:blip>
          <a:srcRect/>
          <a:stretch/>
        </p:blipFill>
        <p:spPr>
          <a:xfrm>
            <a:off x="5257800" y="4686299"/>
            <a:ext cx="7239000" cy="37728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533400" y="571500"/>
            <a:ext cx="137160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en-US" sz="4000" b="1" dirty="0" err="1">
                <a:solidFill>
                  <a:srgbClr val="FD4FB4"/>
                </a:solidFill>
                <a:latin typeface="Calibri"/>
                <a:ea typeface="Calibri"/>
                <a:cs typeface="Calibri"/>
                <a:sym typeface="Calibri"/>
              </a:rPr>
              <a:t>Finansijska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pismenost</a:t>
            </a:r>
            <a:r>
              <a:rPr lang="en-US" sz="4000" b="1" dirty="0">
                <a:solidFill>
                  <a:srgbClr val="FD4FB4"/>
                </a:solidFill>
                <a:latin typeface="Calibri"/>
                <a:ea typeface="Calibri"/>
                <a:cs typeface="Calibri"/>
                <a:sym typeface="Calibri"/>
              </a:rPr>
              <a:t> – </a:t>
            </a:r>
            <a:r>
              <a:rPr lang="en-US" sz="4000" b="1" dirty="0" err="1">
                <a:solidFill>
                  <a:srgbClr val="FD4FB4"/>
                </a:solidFill>
                <a:latin typeface="Calibri"/>
                <a:ea typeface="Calibri"/>
                <a:cs typeface="Calibri"/>
                <a:sym typeface="Calibri"/>
              </a:rPr>
              <a:t>Planiranje</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upravljanje</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finansijama</a:t>
            </a:r>
            <a:endParaRPr sz="4000" b="1" i="1" dirty="0">
              <a:solidFill>
                <a:srgbClr val="FD4FB4"/>
              </a:solidFill>
              <a:latin typeface="Calibri"/>
              <a:ea typeface="Calibri"/>
              <a:cs typeface="Calibri"/>
              <a:sym typeface="Calibri"/>
            </a:endParaRPr>
          </a:p>
        </p:txBody>
      </p:sp>
      <p:sp>
        <p:nvSpPr>
          <p:cNvPr id="177" name="Google Shape;177;p8"/>
          <p:cNvSpPr/>
          <p:nvPr/>
        </p:nvSpPr>
        <p:spPr>
          <a:xfrm>
            <a:off x="609600" y="1790700"/>
            <a:ext cx="1728489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BUD</a:t>
            </a:r>
            <a:r>
              <a:rPr lang="sr-Latn-RS" sz="2800" b="1" dirty="0">
                <a:solidFill>
                  <a:schemeClr val="dk1"/>
                </a:solidFill>
                <a:latin typeface="Calibri"/>
                <a:ea typeface="Calibri"/>
                <a:cs typeface="Calibri"/>
                <a:sym typeface="Calibri"/>
              </a:rPr>
              <a:t>Ž</a:t>
            </a:r>
            <a:r>
              <a:rPr lang="en-US" sz="2800" b="1" dirty="0">
                <a:solidFill>
                  <a:schemeClr val="dk1"/>
                </a:solidFill>
                <a:latin typeface="Calibri"/>
                <a:ea typeface="Calibri"/>
                <a:cs typeface="Calibri"/>
                <a:sym typeface="Calibri"/>
              </a:rPr>
              <a:t>ET</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Specifičnosti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vašeg</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budžeta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zavisiti</a:t>
            </a:r>
            <a:r>
              <a:rPr lang="en-US" sz="2800" dirty="0">
                <a:solidFill>
                  <a:schemeClr val="dk1"/>
                </a:solidFill>
                <a:latin typeface="Calibri"/>
                <a:ea typeface="Calibri"/>
                <a:cs typeface="Calibri"/>
                <a:sym typeface="Calibri"/>
              </a:rPr>
              <a:t> od </a:t>
            </a:r>
            <a:r>
              <a:rPr lang="en-US" sz="2800" dirty="0" err="1">
                <a:solidFill>
                  <a:schemeClr val="dk1"/>
                </a:solidFill>
                <a:latin typeface="Calibri"/>
                <a:ea typeface="Calibri"/>
                <a:cs typeface="Calibri"/>
                <a:sym typeface="Calibri"/>
              </a:rPr>
              <a:t>vaše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lične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finansijske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situacije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ciljeva</a:t>
            </a:r>
            <a:r>
              <a:rPr lang="en-US" sz="2800" dirty="0">
                <a:solidFill>
                  <a:schemeClr val="dk1"/>
                </a:solidFill>
                <a:latin typeface="Calibri"/>
                <a:ea typeface="Calibri"/>
                <a:cs typeface="Calibri"/>
                <a:sym typeface="Calibri"/>
              </a:rPr>
              <a:t>.</a:t>
            </a:r>
            <a:endParaRPr lang="sr-Latn-RS"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sr-Latn-RS"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U </a:t>
            </a:r>
            <a:r>
              <a:rPr lang="en-US" sz="2800" dirty="0" err="1">
                <a:solidFill>
                  <a:schemeClr val="dk1"/>
                </a:solidFill>
                <a:latin typeface="Calibri"/>
                <a:ea typeface="Calibri"/>
                <a:cs typeface="Calibri"/>
                <a:sym typeface="Calibri"/>
              </a:rPr>
              <a:t>većini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slučajeva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koraci</a:t>
            </a:r>
            <a:r>
              <a:rPr lang="en-US" sz="2800" dirty="0">
                <a:solidFill>
                  <a:schemeClr val="dk1"/>
                </a:solidFill>
                <a:latin typeface="Calibri"/>
                <a:ea typeface="Calibri"/>
                <a:cs typeface="Calibri"/>
                <a:sym typeface="Calibri"/>
              </a:rPr>
              <a:t> za </a:t>
            </a:r>
            <a:r>
              <a:rPr lang="en-US" sz="2800" dirty="0" err="1">
                <a:solidFill>
                  <a:schemeClr val="dk1"/>
                </a:solidFill>
                <a:latin typeface="Calibri"/>
                <a:ea typeface="Calibri"/>
                <a:cs typeface="Calibri"/>
                <a:sym typeface="Calibri"/>
              </a:rPr>
              <a:t>kreiranje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budžeta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isti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Možete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napraviti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budžet</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prateći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sedam</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jednostavnih</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koraka</a:t>
            </a:r>
            <a:r>
              <a:rPr lang="en-US" sz="2800" dirty="0">
                <a:solidFill>
                  <a:schemeClr val="dk1"/>
                </a:solidFill>
                <a:latin typeface="Calibri"/>
                <a:ea typeface="Calibri"/>
                <a:cs typeface="Calibri"/>
                <a:sym typeface="Calibri"/>
              </a:rPr>
              <a:t>.</a:t>
            </a:r>
            <a:endParaRPr dirty="0"/>
          </a:p>
        </p:txBody>
      </p:sp>
      <p:pic>
        <p:nvPicPr>
          <p:cNvPr id="178" name="Google Shape;178;p8"/>
          <p:cNvPicPr preferRelativeResize="0"/>
          <p:nvPr/>
        </p:nvPicPr>
        <p:blipFill rotWithShape="1">
          <a:blip r:embed="rId3">
            <a:alphaModFix/>
          </a:blip>
          <a:srcRect/>
          <a:stretch/>
        </p:blipFill>
        <p:spPr>
          <a:xfrm>
            <a:off x="5443182" y="4531155"/>
            <a:ext cx="7620000" cy="4016594"/>
          </a:xfrm>
          <a:prstGeom prst="rect">
            <a:avLst/>
          </a:prstGeom>
          <a:noFill/>
          <a:ln>
            <a:noFill/>
          </a:ln>
        </p:spPr>
      </p:pic>
      <p:sp>
        <p:nvSpPr>
          <p:cNvPr id="179" name="Google Shape;179;p8"/>
          <p:cNvSpPr txBox="1"/>
          <p:nvPr/>
        </p:nvSpPr>
        <p:spPr>
          <a:xfrm>
            <a:off x="14249400" y="5753100"/>
            <a:ext cx="2743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https://www.investopedia.com/terms/b/budget.asp</a:t>
            </a:r>
            <a:endParaRPr sz="1800" b="1">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p:nvPr/>
        </p:nvSpPr>
        <p:spPr>
          <a:xfrm>
            <a:off x="533399" y="571500"/>
            <a:ext cx="1366567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D4FB4"/>
                </a:solidFill>
                <a:latin typeface="Calibri"/>
                <a:ea typeface="Calibri"/>
                <a:cs typeface="Calibri"/>
                <a:sym typeface="Calibri"/>
              </a:rPr>
              <a:t>1. </a:t>
            </a:r>
            <a:r>
              <a:rPr lang="en-US" sz="4000" b="1" dirty="0" err="1">
                <a:solidFill>
                  <a:srgbClr val="FD4FB4"/>
                </a:solidFill>
                <a:latin typeface="Calibri"/>
                <a:ea typeface="Calibri"/>
                <a:cs typeface="Calibri"/>
                <a:sym typeface="Calibri"/>
              </a:rPr>
              <a:t>Finansijska</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pismenost</a:t>
            </a:r>
            <a:r>
              <a:rPr lang="en-US" sz="4000" b="1" dirty="0">
                <a:solidFill>
                  <a:srgbClr val="FD4FB4"/>
                </a:solidFill>
                <a:latin typeface="Calibri"/>
                <a:ea typeface="Calibri"/>
                <a:cs typeface="Calibri"/>
                <a:sym typeface="Calibri"/>
              </a:rPr>
              <a:t> – </a:t>
            </a:r>
            <a:r>
              <a:rPr lang="en-US" sz="4000" b="1" dirty="0" err="1">
                <a:solidFill>
                  <a:srgbClr val="FD4FB4"/>
                </a:solidFill>
                <a:latin typeface="Calibri"/>
                <a:ea typeface="Calibri"/>
                <a:cs typeface="Calibri"/>
                <a:sym typeface="Calibri"/>
              </a:rPr>
              <a:t>Planiranje</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i</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upravljanje</a:t>
            </a:r>
            <a:r>
              <a:rPr lang="en-US" sz="4000" b="1" dirty="0">
                <a:solidFill>
                  <a:srgbClr val="FD4FB4"/>
                </a:solidFill>
                <a:latin typeface="Calibri"/>
                <a:ea typeface="Calibri"/>
                <a:cs typeface="Calibri"/>
                <a:sym typeface="Calibri"/>
              </a:rPr>
              <a:t> </a:t>
            </a:r>
            <a:r>
              <a:rPr lang="en-US" sz="4000" b="1" dirty="0" err="1">
                <a:solidFill>
                  <a:srgbClr val="FD4FB4"/>
                </a:solidFill>
                <a:latin typeface="Calibri"/>
                <a:ea typeface="Calibri"/>
                <a:cs typeface="Calibri"/>
                <a:sym typeface="Calibri"/>
              </a:rPr>
              <a:t>finansijama</a:t>
            </a:r>
            <a:endParaRPr sz="4000" b="1" i="1" dirty="0">
              <a:solidFill>
                <a:srgbClr val="FD4FB4"/>
              </a:solidFill>
              <a:latin typeface="Calibri"/>
              <a:ea typeface="Calibri"/>
              <a:cs typeface="Calibri"/>
              <a:sym typeface="Calibri"/>
            </a:endParaRPr>
          </a:p>
        </p:txBody>
      </p:sp>
      <p:sp>
        <p:nvSpPr>
          <p:cNvPr id="185" name="Google Shape;185;p9"/>
          <p:cNvSpPr/>
          <p:nvPr/>
        </p:nvSpPr>
        <p:spPr>
          <a:xfrm>
            <a:off x="609600" y="1790700"/>
            <a:ext cx="129540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Arial"/>
                <a:ea typeface="Arial"/>
                <a:cs typeface="Arial"/>
                <a:sym typeface="Arial"/>
              </a:rPr>
              <a:t>Tabela</a:t>
            </a:r>
            <a:r>
              <a:rPr lang="en-US" sz="2400" b="1" dirty="0">
                <a:solidFill>
                  <a:schemeClr val="dk1"/>
                </a:solidFill>
                <a:latin typeface="Arial"/>
                <a:ea typeface="Arial"/>
                <a:cs typeface="Arial"/>
                <a:sym typeface="Arial"/>
              </a:rPr>
              <a:t> u </a:t>
            </a:r>
            <a:r>
              <a:rPr lang="en-US" sz="2400" b="1" dirty="0" err="1">
                <a:solidFill>
                  <a:schemeClr val="dk1"/>
                </a:solidFill>
                <a:latin typeface="Arial"/>
                <a:ea typeface="Arial"/>
                <a:cs typeface="Arial"/>
                <a:sym typeface="Arial"/>
              </a:rPr>
              <a:t>nastavku</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sumira</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neke</a:t>
            </a:r>
            <a:r>
              <a:rPr lang="en-US" sz="2400" b="1" dirty="0">
                <a:solidFill>
                  <a:schemeClr val="dk1"/>
                </a:solidFill>
                <a:latin typeface="Arial"/>
                <a:ea typeface="Arial"/>
                <a:cs typeface="Arial"/>
                <a:sym typeface="Arial"/>
              </a:rPr>
              <a:t> od </a:t>
            </a:r>
            <a:r>
              <a:rPr lang="en-US" sz="2400" b="1" dirty="0" err="1">
                <a:solidFill>
                  <a:schemeClr val="dk1"/>
                </a:solidFill>
                <a:latin typeface="Arial"/>
                <a:ea typeface="Arial"/>
                <a:cs typeface="Arial"/>
                <a:sym typeface="Arial"/>
              </a:rPr>
              <a:t>ključnih</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razlika</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između</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štednje</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i</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ulaganja</a:t>
            </a:r>
            <a:endParaRPr sz="2800" dirty="0">
              <a:solidFill>
                <a:srgbClr val="000000"/>
              </a:solidFill>
              <a:latin typeface="Calibri"/>
              <a:ea typeface="Calibri"/>
              <a:cs typeface="Calibri"/>
              <a:sym typeface="Calibri"/>
            </a:endParaRPr>
          </a:p>
        </p:txBody>
      </p:sp>
      <p:pic>
        <p:nvPicPr>
          <p:cNvPr id="186" name="Google Shape;186;p9"/>
          <p:cNvPicPr preferRelativeResize="0"/>
          <p:nvPr/>
        </p:nvPicPr>
        <p:blipFill rotWithShape="1">
          <a:blip r:embed="rId3">
            <a:alphaModFix/>
          </a:blip>
          <a:srcRect/>
          <a:stretch/>
        </p:blipFill>
        <p:spPr>
          <a:xfrm>
            <a:off x="3733800" y="2651976"/>
            <a:ext cx="11224302" cy="5813048"/>
          </a:xfrm>
          <a:prstGeom prst="rect">
            <a:avLst/>
          </a:prstGeom>
          <a:noFill/>
          <a:ln>
            <a:noFill/>
          </a:ln>
        </p:spPr>
      </p:pic>
      <p:sp>
        <p:nvSpPr>
          <p:cNvPr id="187" name="Google Shape;187;p9"/>
          <p:cNvSpPr txBox="1"/>
          <p:nvPr/>
        </p:nvSpPr>
        <p:spPr>
          <a:xfrm>
            <a:off x="15339102" y="4838700"/>
            <a:ext cx="2743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https://www.bankrate.com/investing/saving-vs-investing/</a:t>
            </a:r>
            <a:endParaRPr sz="1800" b="1">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2078</Words>
  <Application>Microsoft Office PowerPoint</Application>
  <PresentationFormat>Custom</PresentationFormat>
  <Paragraphs>237</Paragraphs>
  <Slides>22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Helvetica Neue</vt:lpstr>
      <vt:lpstr>Wingdings</vt:lpstr>
      <vt:lpstr>Calibri</vt:lpstr>
      <vt:lpstr>Arial</vt:lpstr>
      <vt:lpstr>Noto Sans Symbols</vt:lpstr>
      <vt:lpstr>Office Theme</vt:lpstr>
      <vt:lpstr>Diseño personalizado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Marijana Božić</cp:lastModifiedBy>
  <cp:revision>34</cp:revision>
  <dcterms:created xsi:type="dcterms:W3CDTF">2022-02-24T12:49:48Z</dcterms:created>
  <dcterms:modified xsi:type="dcterms:W3CDTF">2023-02-08T10:04:32Z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