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62" r:id="rId3"/>
  </p:sldMasterIdLst>
  <p:notesMasterIdLst>
    <p:notesMasterId r:id="rId2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18288000" cy="10287000"/>
  <p:notesSz cx="18288000" cy="10287000"/>
  <p:embeddedFontLst>
    <p:embeddedFont>
      <p:font typeface="Helvetica Neue" panose="020B060402020202020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XneYciGwDShEzE3ptnzIsEHuD2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7B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F5C7AF-9B0F-4E0D-9C11-2F6CE36D9D76}">
  <a:tblStyle styleId="{1FF5C7AF-9B0F-4E0D-9C11-2F6CE36D9D7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4660"/>
  </p:normalViewPr>
  <p:slideViewPr>
    <p:cSldViewPr snapToGrid="0">
      <p:cViewPr varScale="1">
        <p:scale>
          <a:sx n="46" d="100"/>
          <a:sy n="46" d="100"/>
        </p:scale>
        <p:origin x="798" y="6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customschemas.google.com/relationships/presentationmetadata" Target="metadata"/><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5: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5: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15</a:t>
            </a:fld>
            <a:endParaRPr>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1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2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2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74"/>
        <p:cNvGrpSpPr/>
        <p:nvPr/>
      </p:nvGrpSpPr>
      <p:grpSpPr>
        <a:xfrm>
          <a:off x="0" y="0"/>
          <a:ext cx="0" cy="0"/>
          <a:chOff x="0" y="0"/>
          <a:chExt cx="0" cy="0"/>
        </a:xfrm>
      </p:grpSpPr>
      <p:sp>
        <p:nvSpPr>
          <p:cNvPr id="75" name="Google Shape;75;p3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36"/>
          <p:cNvSpPr>
            <a:spLocks noGrp="1"/>
          </p:cNvSpPr>
          <p:nvPr>
            <p:ph type="pic" idx="2"/>
          </p:nvPr>
        </p:nvSpPr>
        <p:spPr>
          <a:xfrm>
            <a:off x="7775575" y="1481138"/>
            <a:ext cx="9258300" cy="7310437"/>
          </a:xfrm>
          <a:prstGeom prst="rect">
            <a:avLst/>
          </a:prstGeom>
          <a:noFill/>
          <a:ln>
            <a:noFill/>
          </a:ln>
        </p:spPr>
      </p:sp>
      <p:sp>
        <p:nvSpPr>
          <p:cNvPr id="77" name="Google Shape;77;p36"/>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8" name="Google Shape;78;p3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3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3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1"/>
        <p:cNvGrpSpPr/>
        <p:nvPr/>
      </p:nvGrpSpPr>
      <p:grpSpPr>
        <a:xfrm>
          <a:off x="0" y="0"/>
          <a:ext cx="0" cy="0"/>
          <a:chOff x="0" y="0"/>
          <a:chExt cx="0" cy="0"/>
        </a:xfrm>
      </p:grpSpPr>
      <p:sp>
        <p:nvSpPr>
          <p:cNvPr id="82" name="Google Shape;82;p37"/>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37"/>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3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3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3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87"/>
        <p:cNvGrpSpPr/>
        <p:nvPr/>
      </p:nvGrpSpPr>
      <p:grpSpPr>
        <a:xfrm>
          <a:off x="0" y="0"/>
          <a:ext cx="0" cy="0"/>
          <a:chOff x="0" y="0"/>
          <a:chExt cx="0" cy="0"/>
        </a:xfrm>
      </p:grpSpPr>
      <p:sp>
        <p:nvSpPr>
          <p:cNvPr id="88" name="Google Shape;88;p38"/>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38"/>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3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3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3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0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4"/>
        <p:cNvGrpSpPr/>
        <p:nvPr/>
      </p:nvGrpSpPr>
      <p:grpSpPr>
        <a:xfrm>
          <a:off x="0" y="0"/>
          <a:ext cx="0" cy="0"/>
          <a:chOff x="0" y="0"/>
          <a:chExt cx="0" cy="0"/>
        </a:xfrm>
      </p:grpSpPr>
      <p:sp>
        <p:nvSpPr>
          <p:cNvPr id="25" name="Google Shape;25;p2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2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2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8"/>
        <p:cNvGrpSpPr/>
        <p:nvPr/>
      </p:nvGrpSpPr>
      <p:grpSpPr>
        <a:xfrm>
          <a:off x="0" y="0"/>
          <a:ext cx="0" cy="0"/>
          <a:chOff x="0" y="0"/>
          <a:chExt cx="0" cy="0"/>
        </a:xfrm>
      </p:grpSpPr>
      <p:sp>
        <p:nvSpPr>
          <p:cNvPr id="29" name="Google Shape;29;p27"/>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27"/>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1" name="Google Shape;31;p2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2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2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34"/>
        <p:cNvGrpSpPr/>
        <p:nvPr/>
      </p:nvGrpSpPr>
      <p:grpSpPr>
        <a:xfrm>
          <a:off x="0" y="0"/>
          <a:ext cx="0" cy="0"/>
          <a:chOff x="0" y="0"/>
          <a:chExt cx="0" cy="0"/>
        </a:xfrm>
      </p:grpSpPr>
      <p:sp>
        <p:nvSpPr>
          <p:cNvPr id="35" name="Google Shape;35;p30"/>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3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3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3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39"/>
        <p:cNvGrpSpPr/>
        <p:nvPr/>
      </p:nvGrpSpPr>
      <p:grpSpPr>
        <a:xfrm>
          <a:off x="0" y="0"/>
          <a:ext cx="0" cy="0"/>
          <a:chOff x="0" y="0"/>
          <a:chExt cx="0" cy="0"/>
        </a:xfrm>
      </p:grpSpPr>
      <p:sp>
        <p:nvSpPr>
          <p:cNvPr id="40" name="Google Shape;40;p31"/>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31"/>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3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3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3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5"/>
        <p:cNvGrpSpPr/>
        <p:nvPr/>
      </p:nvGrpSpPr>
      <p:grpSpPr>
        <a:xfrm>
          <a:off x="0" y="0"/>
          <a:ext cx="0" cy="0"/>
          <a:chOff x="0" y="0"/>
          <a:chExt cx="0" cy="0"/>
        </a:xfrm>
      </p:grpSpPr>
      <p:sp>
        <p:nvSpPr>
          <p:cNvPr id="46" name="Google Shape;46;p32"/>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32"/>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8" name="Google Shape;48;p3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3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3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1"/>
        <p:cNvGrpSpPr/>
        <p:nvPr/>
      </p:nvGrpSpPr>
      <p:grpSpPr>
        <a:xfrm>
          <a:off x="0" y="0"/>
          <a:ext cx="0" cy="0"/>
          <a:chOff x="0" y="0"/>
          <a:chExt cx="0" cy="0"/>
        </a:xfrm>
      </p:grpSpPr>
      <p:sp>
        <p:nvSpPr>
          <p:cNvPr id="52" name="Google Shape;52;p33"/>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33"/>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33"/>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3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3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3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34"/>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1" name="Google Shape;61;p34"/>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34"/>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3" name="Google Shape;63;p34"/>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3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3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3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7"/>
        <p:cNvGrpSpPr/>
        <p:nvPr/>
      </p:nvGrpSpPr>
      <p:grpSpPr>
        <a:xfrm>
          <a:off x="0" y="0"/>
          <a:ext cx="0" cy="0"/>
          <a:chOff x="0" y="0"/>
          <a:chExt cx="0" cy="0"/>
        </a:xfrm>
      </p:grpSpPr>
      <p:sp>
        <p:nvSpPr>
          <p:cNvPr id="68" name="Google Shape;68;p3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35"/>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Google Shape;70;p35"/>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1" name="Google Shape;71;p3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3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3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p:nvPr/>
        </p:nvSpPr>
        <p:spPr>
          <a:xfrm>
            <a:off x="379" y="8907009"/>
            <a:ext cx="18287365" cy="1381125"/>
          </a:xfrm>
          <a:custGeom>
            <a:avLst/>
            <a:gdLst/>
            <a:ahLst/>
            <a:cxnLst/>
            <a:rect l="l" t="t" r="r" b="b"/>
            <a:pathLst>
              <a:path w="18287365" h="1381125" extrusionOk="0">
                <a:moveTo>
                  <a:pt x="18287242" y="1381125"/>
                </a:moveTo>
                <a:lnTo>
                  <a:pt x="0" y="1381125"/>
                </a:lnTo>
                <a:lnTo>
                  <a:pt x="0" y="0"/>
                </a:lnTo>
                <a:lnTo>
                  <a:pt x="18287242" y="0"/>
                </a:lnTo>
                <a:lnTo>
                  <a:pt x="18287242" y="1381125"/>
                </a:lnTo>
                <a:close/>
              </a:path>
            </a:pathLst>
          </a:custGeom>
          <a:solidFill>
            <a:srgbClr val="AB79D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 name="Google Shape;11;p23"/>
          <p:cNvPicPr preferRelativeResize="0"/>
          <p:nvPr/>
        </p:nvPicPr>
        <p:blipFill rotWithShape="1">
          <a:blip r:embed="rId3">
            <a:alphaModFix/>
          </a:blip>
          <a:srcRect/>
          <a:stretch/>
        </p:blipFill>
        <p:spPr>
          <a:xfrm>
            <a:off x="1057881" y="9265523"/>
            <a:ext cx="3152774" cy="666749"/>
          </a:xfrm>
          <a:prstGeom prst="rect">
            <a:avLst/>
          </a:prstGeom>
          <a:noFill/>
          <a:ln>
            <a:noFill/>
          </a:ln>
        </p:spPr>
      </p:pic>
      <p:pic>
        <p:nvPicPr>
          <p:cNvPr id="12" name="Google Shape;12;p23"/>
          <p:cNvPicPr preferRelativeResize="0"/>
          <p:nvPr/>
        </p:nvPicPr>
        <p:blipFill rotWithShape="1">
          <a:blip r:embed="rId4">
            <a:alphaModFix/>
          </a:blip>
          <a:srcRect/>
          <a:stretch/>
        </p:blipFill>
        <p:spPr>
          <a:xfrm>
            <a:off x="4876800" y="723900"/>
            <a:ext cx="8039099" cy="4524374"/>
          </a:xfrm>
          <a:prstGeom prst="rect">
            <a:avLst/>
          </a:prstGeom>
          <a:noFill/>
          <a:ln>
            <a:noFill/>
          </a:ln>
        </p:spPr>
      </p:pic>
      <p:pic>
        <p:nvPicPr>
          <p:cNvPr id="13" name="Google Shape;13;p23"/>
          <p:cNvPicPr preferRelativeResize="0"/>
          <p:nvPr/>
        </p:nvPicPr>
        <p:blipFill rotWithShape="1">
          <a:blip r:embed="rId5">
            <a:alphaModFix/>
          </a:blip>
          <a:srcRect/>
          <a:stretch/>
        </p:blipFill>
        <p:spPr>
          <a:xfrm>
            <a:off x="451137" y="8007589"/>
            <a:ext cx="581024" cy="581024"/>
          </a:xfrm>
          <a:prstGeom prst="rect">
            <a:avLst/>
          </a:prstGeom>
          <a:noFill/>
          <a:ln>
            <a:noFill/>
          </a:ln>
        </p:spPr>
      </p:pic>
      <p:pic>
        <p:nvPicPr>
          <p:cNvPr id="14" name="Google Shape;14;p23"/>
          <p:cNvPicPr preferRelativeResize="0"/>
          <p:nvPr/>
        </p:nvPicPr>
        <p:blipFill rotWithShape="1">
          <a:blip r:embed="rId5">
            <a:alphaModFix/>
          </a:blip>
          <a:srcRect/>
          <a:stretch/>
        </p:blipFill>
        <p:spPr>
          <a:xfrm>
            <a:off x="451137" y="7355968"/>
            <a:ext cx="581024" cy="581024"/>
          </a:xfrm>
          <a:prstGeom prst="rect">
            <a:avLst/>
          </a:prstGeom>
          <a:noFill/>
          <a:ln>
            <a:noFill/>
          </a:ln>
        </p:spPr>
      </p:pic>
      <p:pic>
        <p:nvPicPr>
          <p:cNvPr id="15" name="Google Shape;15;p23"/>
          <p:cNvPicPr preferRelativeResize="0"/>
          <p:nvPr/>
        </p:nvPicPr>
        <p:blipFill rotWithShape="1">
          <a:blip r:embed="rId5">
            <a:alphaModFix/>
          </a:blip>
          <a:srcRect/>
          <a:stretch/>
        </p:blipFill>
        <p:spPr>
          <a:xfrm>
            <a:off x="451137" y="6710436"/>
            <a:ext cx="581024" cy="581024"/>
          </a:xfrm>
          <a:prstGeom prst="rect">
            <a:avLst/>
          </a:prstGeom>
          <a:noFill/>
          <a:ln>
            <a:noFill/>
          </a:ln>
        </p:spPr>
      </p:pic>
      <p:sp>
        <p:nvSpPr>
          <p:cNvPr id="16" name="Google Shape;16;p23"/>
          <p:cNvSpPr txBox="1"/>
          <p:nvPr/>
        </p:nvSpPr>
        <p:spPr>
          <a:xfrm>
            <a:off x="8881981" y="4530662"/>
            <a:ext cx="2093595" cy="410209"/>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2500">
                <a:solidFill>
                  <a:schemeClr val="dk1"/>
                </a:solidFill>
                <a:latin typeface="Helvetica Neue"/>
                <a:ea typeface="Helvetica Neue"/>
                <a:cs typeface="Helvetica Neue"/>
                <a:sym typeface="Helvetica Neue"/>
              </a:rPr>
              <a:t>wideproject.eu</a:t>
            </a:r>
            <a:endParaRPr/>
          </a:p>
        </p:txBody>
      </p:sp>
      <p:sp>
        <p:nvSpPr>
          <p:cNvPr id="17" name="Google Shape;17;p23"/>
          <p:cNvSpPr txBox="1"/>
          <p:nvPr/>
        </p:nvSpPr>
        <p:spPr>
          <a:xfrm>
            <a:off x="4343400" y="9334500"/>
            <a:ext cx="12801600" cy="505523"/>
          </a:xfrm>
          <a:prstGeom prst="rect">
            <a:avLst/>
          </a:prstGeom>
          <a:noFill/>
          <a:ln>
            <a:noFill/>
          </a:ln>
        </p:spPr>
        <p:txBody>
          <a:bodyPr spcFirstLastPara="1" wrap="square" lIns="91425" tIns="45700" rIns="91425" bIns="45700" anchor="t" anchorCtr="0">
            <a:spAutoFit/>
          </a:bodyPr>
          <a:lstStyle/>
          <a:p>
            <a:pPr marL="12700" marR="0" lvl="0" indent="0" algn="just" rtl="0">
              <a:lnSpc>
                <a:spcPct val="100875"/>
              </a:lnSpc>
              <a:spcBef>
                <a:spcPts val="0"/>
              </a:spcBef>
              <a:spcAft>
                <a:spcPts val="0"/>
              </a:spcAft>
              <a:buNone/>
            </a:pPr>
            <a:r>
              <a:rPr lang="en-US" sz="16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25"/>
          <p:cNvSpPr/>
          <p:nvPr/>
        </p:nvSpPr>
        <p:spPr>
          <a:xfrm>
            <a:off x="379" y="8907009"/>
            <a:ext cx="18287365" cy="1381125"/>
          </a:xfrm>
          <a:custGeom>
            <a:avLst/>
            <a:gdLst/>
            <a:ahLst/>
            <a:cxnLst/>
            <a:rect l="l" t="t" r="r" b="b"/>
            <a:pathLst>
              <a:path w="18287365" h="1381125" extrusionOk="0">
                <a:moveTo>
                  <a:pt x="18287242" y="1381125"/>
                </a:moveTo>
                <a:lnTo>
                  <a:pt x="0" y="1381125"/>
                </a:lnTo>
                <a:lnTo>
                  <a:pt x="0" y="0"/>
                </a:lnTo>
                <a:lnTo>
                  <a:pt x="18287242" y="0"/>
                </a:lnTo>
                <a:lnTo>
                  <a:pt x="18287242" y="1381125"/>
                </a:lnTo>
                <a:close/>
              </a:path>
            </a:pathLst>
          </a:custGeom>
          <a:solidFill>
            <a:srgbClr val="AB79D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1" name="Google Shape;21;p25"/>
          <p:cNvPicPr preferRelativeResize="0"/>
          <p:nvPr/>
        </p:nvPicPr>
        <p:blipFill rotWithShape="1">
          <a:blip r:embed="rId13">
            <a:alphaModFix/>
          </a:blip>
          <a:srcRect/>
          <a:stretch/>
        </p:blipFill>
        <p:spPr>
          <a:xfrm>
            <a:off x="1057881" y="9265523"/>
            <a:ext cx="3152774" cy="666749"/>
          </a:xfrm>
          <a:prstGeom prst="rect">
            <a:avLst/>
          </a:prstGeom>
          <a:noFill/>
          <a:ln>
            <a:noFill/>
          </a:ln>
        </p:spPr>
      </p:pic>
      <p:pic>
        <p:nvPicPr>
          <p:cNvPr id="22" name="Google Shape;22;p25"/>
          <p:cNvPicPr preferRelativeResize="0"/>
          <p:nvPr/>
        </p:nvPicPr>
        <p:blipFill rotWithShape="1">
          <a:blip r:embed="rId14">
            <a:alphaModFix/>
          </a:blip>
          <a:srcRect/>
          <a:stretch/>
        </p:blipFill>
        <p:spPr>
          <a:xfrm>
            <a:off x="14325600" y="190500"/>
            <a:ext cx="3789133" cy="2194867"/>
          </a:xfrm>
          <a:prstGeom prst="rect">
            <a:avLst/>
          </a:prstGeom>
          <a:noFill/>
          <a:ln>
            <a:noFill/>
          </a:ln>
        </p:spPr>
      </p:pic>
      <p:sp>
        <p:nvSpPr>
          <p:cNvPr id="23" name="Google Shape;23;p25"/>
          <p:cNvSpPr txBox="1"/>
          <p:nvPr/>
        </p:nvSpPr>
        <p:spPr>
          <a:xfrm>
            <a:off x="4343400" y="9334500"/>
            <a:ext cx="12801600" cy="505523"/>
          </a:xfrm>
          <a:prstGeom prst="rect">
            <a:avLst/>
          </a:prstGeom>
          <a:noFill/>
          <a:ln>
            <a:noFill/>
          </a:ln>
        </p:spPr>
        <p:txBody>
          <a:bodyPr spcFirstLastPara="1" wrap="square" lIns="91425" tIns="45700" rIns="91425" bIns="45700" anchor="t" anchorCtr="0">
            <a:spAutoFit/>
          </a:bodyPr>
          <a:lstStyle/>
          <a:p>
            <a:pPr marL="12700" marR="0" lvl="0" indent="0" algn="just" rtl="0">
              <a:lnSpc>
                <a:spcPct val="100875"/>
              </a:lnSpc>
              <a:spcBef>
                <a:spcPts val="0"/>
              </a:spcBef>
              <a:spcAft>
                <a:spcPts val="0"/>
              </a:spcAft>
              <a:buNone/>
            </a:pPr>
            <a:r>
              <a:rPr lang="en-US" sz="16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Google Shape;94;p28"/>
          <p:cNvSpPr/>
          <p:nvPr/>
        </p:nvSpPr>
        <p:spPr>
          <a:xfrm>
            <a:off x="379" y="8907009"/>
            <a:ext cx="18287365" cy="1381125"/>
          </a:xfrm>
          <a:custGeom>
            <a:avLst/>
            <a:gdLst/>
            <a:ahLst/>
            <a:cxnLst/>
            <a:rect l="l" t="t" r="r" b="b"/>
            <a:pathLst>
              <a:path w="18287365" h="1381125" extrusionOk="0">
                <a:moveTo>
                  <a:pt x="18287242" y="1381125"/>
                </a:moveTo>
                <a:lnTo>
                  <a:pt x="0" y="1381125"/>
                </a:lnTo>
                <a:lnTo>
                  <a:pt x="0" y="0"/>
                </a:lnTo>
                <a:lnTo>
                  <a:pt x="18287242" y="0"/>
                </a:lnTo>
                <a:lnTo>
                  <a:pt x="18287242" y="1381125"/>
                </a:lnTo>
                <a:close/>
              </a:path>
            </a:pathLst>
          </a:custGeom>
          <a:solidFill>
            <a:srgbClr val="AB79D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5" name="Google Shape;95;p28"/>
          <p:cNvPicPr preferRelativeResize="0"/>
          <p:nvPr/>
        </p:nvPicPr>
        <p:blipFill rotWithShape="1">
          <a:blip r:embed="rId3">
            <a:alphaModFix/>
          </a:blip>
          <a:srcRect/>
          <a:stretch/>
        </p:blipFill>
        <p:spPr>
          <a:xfrm>
            <a:off x="1057881" y="9265523"/>
            <a:ext cx="3152774" cy="666749"/>
          </a:xfrm>
          <a:prstGeom prst="rect">
            <a:avLst/>
          </a:prstGeom>
          <a:noFill/>
          <a:ln>
            <a:noFill/>
          </a:ln>
        </p:spPr>
      </p:pic>
      <p:pic>
        <p:nvPicPr>
          <p:cNvPr id="96" name="Google Shape;96;p28"/>
          <p:cNvPicPr preferRelativeResize="0"/>
          <p:nvPr/>
        </p:nvPicPr>
        <p:blipFill rotWithShape="1">
          <a:blip r:embed="rId4">
            <a:alphaModFix/>
          </a:blip>
          <a:srcRect/>
          <a:stretch/>
        </p:blipFill>
        <p:spPr>
          <a:xfrm>
            <a:off x="14325600" y="190500"/>
            <a:ext cx="3789133" cy="2194867"/>
          </a:xfrm>
          <a:prstGeom prst="rect">
            <a:avLst/>
          </a:prstGeom>
          <a:noFill/>
          <a:ln>
            <a:noFill/>
          </a:ln>
        </p:spPr>
      </p:pic>
      <p:pic>
        <p:nvPicPr>
          <p:cNvPr id="97" name="Google Shape;97;p28"/>
          <p:cNvPicPr preferRelativeResize="0"/>
          <p:nvPr/>
        </p:nvPicPr>
        <p:blipFill rotWithShape="1">
          <a:blip r:embed="rId5">
            <a:alphaModFix/>
          </a:blip>
          <a:srcRect/>
          <a:stretch/>
        </p:blipFill>
        <p:spPr>
          <a:xfrm>
            <a:off x="451137" y="8007589"/>
            <a:ext cx="581024" cy="581024"/>
          </a:xfrm>
          <a:prstGeom prst="rect">
            <a:avLst/>
          </a:prstGeom>
          <a:noFill/>
          <a:ln>
            <a:noFill/>
          </a:ln>
        </p:spPr>
      </p:pic>
      <p:pic>
        <p:nvPicPr>
          <p:cNvPr id="98" name="Google Shape;98;p28"/>
          <p:cNvPicPr preferRelativeResize="0"/>
          <p:nvPr/>
        </p:nvPicPr>
        <p:blipFill rotWithShape="1">
          <a:blip r:embed="rId5">
            <a:alphaModFix/>
          </a:blip>
          <a:srcRect/>
          <a:stretch/>
        </p:blipFill>
        <p:spPr>
          <a:xfrm>
            <a:off x="451137" y="7355968"/>
            <a:ext cx="581024" cy="581024"/>
          </a:xfrm>
          <a:prstGeom prst="rect">
            <a:avLst/>
          </a:prstGeom>
          <a:noFill/>
          <a:ln>
            <a:noFill/>
          </a:ln>
        </p:spPr>
      </p:pic>
      <p:pic>
        <p:nvPicPr>
          <p:cNvPr id="99" name="Google Shape;99;p28"/>
          <p:cNvPicPr preferRelativeResize="0"/>
          <p:nvPr/>
        </p:nvPicPr>
        <p:blipFill rotWithShape="1">
          <a:blip r:embed="rId5">
            <a:alphaModFix/>
          </a:blip>
          <a:srcRect/>
          <a:stretch/>
        </p:blipFill>
        <p:spPr>
          <a:xfrm>
            <a:off x="451137" y="6710436"/>
            <a:ext cx="581024" cy="581024"/>
          </a:xfrm>
          <a:prstGeom prst="rect">
            <a:avLst/>
          </a:prstGeom>
          <a:noFill/>
          <a:ln>
            <a:noFill/>
          </a:ln>
        </p:spPr>
      </p:pic>
      <p:sp>
        <p:nvSpPr>
          <p:cNvPr id="100" name="Google Shape;100;p28"/>
          <p:cNvSpPr txBox="1"/>
          <p:nvPr/>
        </p:nvSpPr>
        <p:spPr>
          <a:xfrm>
            <a:off x="4343400" y="9334500"/>
            <a:ext cx="12801600" cy="505523"/>
          </a:xfrm>
          <a:prstGeom prst="rect">
            <a:avLst/>
          </a:prstGeom>
          <a:noFill/>
          <a:ln>
            <a:noFill/>
          </a:ln>
        </p:spPr>
        <p:txBody>
          <a:bodyPr spcFirstLastPara="1" wrap="square" lIns="91425" tIns="45700" rIns="91425" bIns="45700" anchor="t" anchorCtr="0">
            <a:spAutoFit/>
          </a:bodyPr>
          <a:lstStyle/>
          <a:p>
            <a:pPr marL="12700" marR="0" lvl="0" indent="0" algn="just" rtl="0">
              <a:lnSpc>
                <a:spcPct val="100875"/>
              </a:lnSpc>
              <a:spcBef>
                <a:spcPts val="0"/>
              </a:spcBef>
              <a:spcAft>
                <a:spcPts val="0"/>
              </a:spcAft>
              <a:buNone/>
            </a:pPr>
            <a:r>
              <a:rPr lang="en-US" sz="16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https://ifundwomen.com/start-crowdfunding"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hyperlink" Target="https://sifted.eu/articles/female-angel-investors-europe/" TargetMode="External"/><Relationship Id="rId3" Type="http://schemas.openxmlformats.org/officeDocument/2006/relationships/hyperlink" Target="https://www.crunchbase.com/" TargetMode="External"/><Relationship Id="rId7" Type="http://schemas.openxmlformats.org/officeDocument/2006/relationships/hyperlink" Target="https://www.eu-startups.com/2017/12/top-40-business-angels-that-are-rocking-europe-and-help-startups-grow/"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s://fundersclub.com/" TargetMode="External"/><Relationship Id="rId11" Type="http://schemas.openxmlformats.org/officeDocument/2006/relationships/hyperlink" Target="https://wegate.eu/" TargetMode="External"/><Relationship Id="rId5" Type="http://schemas.openxmlformats.org/officeDocument/2006/relationships/hyperlink" Target="https://www.seedinvest.com/" TargetMode="External"/><Relationship Id="rId10" Type="http://schemas.openxmlformats.org/officeDocument/2006/relationships/hyperlink" Target="https://www.businessangelseurope.com/" TargetMode="External"/><Relationship Id="rId4" Type="http://schemas.openxmlformats.org/officeDocument/2006/relationships/hyperlink" Target="https://www.angellist.com/" TargetMode="External"/><Relationship Id="rId9" Type="http://schemas.openxmlformats.org/officeDocument/2006/relationships/hyperlink" Target="https://www.businessangelseurope.com/wa4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egate.eu/start/financing-funding"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hyperlink" Target="https://wegate.eu/start/starting-busines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ismea.ec.europa.eu/programmes/european-innovation-ecosystems/women-techeu_en#funding-opportunities"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hyperlink" Target="https://eic.ec.europa.eu/eic-funding-opportunities/eic-accelerator_en"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hyperlink" Target="https://europa.eu/youreurope/business/finance-funding/getting-funding/access-finance/search/en/financial-intermediaries?shs_term_node_tid_depth=795"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
          <p:cNvPicPr preferRelativeResize="0"/>
          <p:nvPr/>
        </p:nvPicPr>
        <p:blipFill rotWithShape="1">
          <a:blip r:embed="rId3">
            <a:alphaModFix/>
          </a:blip>
          <a:srcRect/>
          <a:stretch/>
        </p:blipFill>
        <p:spPr>
          <a:xfrm>
            <a:off x="451137" y="8007589"/>
            <a:ext cx="581024" cy="581024"/>
          </a:xfrm>
          <a:prstGeom prst="rect">
            <a:avLst/>
          </a:prstGeom>
          <a:noFill/>
          <a:ln>
            <a:noFill/>
          </a:ln>
        </p:spPr>
      </p:pic>
      <p:pic>
        <p:nvPicPr>
          <p:cNvPr id="107" name="Google Shape;107;p1"/>
          <p:cNvPicPr preferRelativeResize="0"/>
          <p:nvPr/>
        </p:nvPicPr>
        <p:blipFill rotWithShape="1">
          <a:blip r:embed="rId3">
            <a:alphaModFix/>
          </a:blip>
          <a:srcRect/>
          <a:stretch/>
        </p:blipFill>
        <p:spPr>
          <a:xfrm>
            <a:off x="451137" y="7355968"/>
            <a:ext cx="581024" cy="581024"/>
          </a:xfrm>
          <a:prstGeom prst="rect">
            <a:avLst/>
          </a:prstGeom>
          <a:noFill/>
          <a:ln>
            <a:noFill/>
          </a:ln>
        </p:spPr>
      </p:pic>
      <p:pic>
        <p:nvPicPr>
          <p:cNvPr id="108" name="Google Shape;108;p1"/>
          <p:cNvPicPr preferRelativeResize="0"/>
          <p:nvPr/>
        </p:nvPicPr>
        <p:blipFill rotWithShape="1">
          <a:blip r:embed="rId3">
            <a:alphaModFix/>
          </a:blip>
          <a:srcRect/>
          <a:stretch/>
        </p:blipFill>
        <p:spPr>
          <a:xfrm>
            <a:off x="451137" y="6710436"/>
            <a:ext cx="581024" cy="581024"/>
          </a:xfrm>
          <a:prstGeom prst="rect">
            <a:avLst/>
          </a:prstGeom>
          <a:noFill/>
          <a:ln>
            <a:noFill/>
          </a:ln>
        </p:spPr>
      </p:pic>
      <p:sp>
        <p:nvSpPr>
          <p:cNvPr id="109" name="Google Shape;109;p1"/>
          <p:cNvSpPr txBox="1"/>
          <p:nvPr/>
        </p:nvSpPr>
        <p:spPr>
          <a:xfrm>
            <a:off x="3238500" y="5448300"/>
            <a:ext cx="11811000" cy="2839239"/>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mk-MK" sz="4400" b="1" dirty="0" smtClean="0">
                <a:solidFill>
                  <a:schemeClr val="dk1"/>
                </a:solidFill>
                <a:latin typeface="Calibri"/>
                <a:ea typeface="Calibri"/>
                <a:cs typeface="Calibri"/>
                <a:sym typeface="Calibri"/>
              </a:rPr>
              <a:t>ПРИСТАП ДО ФИНАНСИИ</a:t>
            </a:r>
            <a:endParaRPr sz="4400" b="1" dirty="0">
              <a:solidFill>
                <a:schemeClr val="dk1"/>
              </a:solidFill>
              <a:latin typeface="Calibri"/>
              <a:ea typeface="Calibri"/>
              <a:cs typeface="Calibri"/>
              <a:sym typeface="Calibri"/>
            </a:endParaRPr>
          </a:p>
          <a:p>
            <a:pPr marL="12700" marR="0" lvl="0" indent="0" algn="ctr" rtl="0">
              <a:lnSpc>
                <a:spcPct val="100000"/>
              </a:lnSpc>
              <a:spcBef>
                <a:spcPts val="100"/>
              </a:spcBef>
              <a:spcAft>
                <a:spcPts val="0"/>
              </a:spcAft>
              <a:buNone/>
            </a:pPr>
            <a:endParaRPr sz="4400" b="1" dirty="0">
              <a:solidFill>
                <a:schemeClr val="dk1"/>
              </a:solidFill>
              <a:latin typeface="Calibri"/>
              <a:ea typeface="Calibri"/>
              <a:cs typeface="Calibri"/>
              <a:sym typeface="Calibri"/>
            </a:endParaRPr>
          </a:p>
          <a:p>
            <a:pPr marL="12700" marR="0" lvl="0" indent="0" algn="ctr" rtl="0">
              <a:lnSpc>
                <a:spcPct val="100000"/>
              </a:lnSpc>
              <a:spcBef>
                <a:spcPts val="100"/>
              </a:spcBef>
              <a:spcAft>
                <a:spcPts val="0"/>
              </a:spcAft>
              <a:buNone/>
            </a:pPr>
            <a:r>
              <a:rPr lang="mk-MK" sz="4400" dirty="0" smtClean="0">
                <a:solidFill>
                  <a:schemeClr val="dk1"/>
                </a:solidFill>
                <a:latin typeface="Calibri"/>
                <a:ea typeface="Calibri"/>
                <a:cs typeface="Calibri"/>
                <a:sym typeface="Calibri"/>
              </a:rPr>
              <a:t>Партнери</a:t>
            </a:r>
            <a:r>
              <a:rPr lang="en-US" sz="4400" dirty="0" smtClean="0">
                <a:solidFill>
                  <a:schemeClr val="dk1"/>
                </a:solidFill>
                <a:latin typeface="Calibri"/>
                <a:ea typeface="Calibri"/>
                <a:cs typeface="Calibri"/>
                <a:sym typeface="Calibri"/>
              </a:rPr>
              <a:t>: </a:t>
            </a:r>
            <a:r>
              <a:rPr lang="en-US" sz="4400" dirty="0">
                <a:solidFill>
                  <a:schemeClr val="dk1"/>
                </a:solidFill>
                <a:latin typeface="Calibri"/>
                <a:ea typeface="Calibri"/>
                <a:cs typeface="Calibri"/>
                <a:sym typeface="Calibri"/>
              </a:rPr>
              <a:t>CDI </a:t>
            </a:r>
            <a:r>
              <a:rPr lang="mk-MK" sz="4400" dirty="0" smtClean="0">
                <a:solidFill>
                  <a:schemeClr val="dk1"/>
                </a:solidFill>
                <a:latin typeface="Calibri"/>
                <a:ea typeface="Calibri"/>
                <a:cs typeface="Calibri"/>
                <a:sym typeface="Calibri"/>
              </a:rPr>
              <a:t>и</a:t>
            </a:r>
            <a:r>
              <a:rPr lang="en-US" sz="4400" dirty="0" smtClean="0">
                <a:solidFill>
                  <a:schemeClr val="dk1"/>
                </a:solidFill>
                <a:latin typeface="Calibri"/>
                <a:ea typeface="Calibri"/>
                <a:cs typeface="Calibri"/>
                <a:sym typeface="Calibri"/>
              </a:rPr>
              <a:t> </a:t>
            </a:r>
            <a:r>
              <a:rPr lang="en-US" sz="4400" dirty="0">
                <a:solidFill>
                  <a:schemeClr val="dk1"/>
                </a:solidFill>
                <a:latin typeface="Calibri"/>
                <a:ea typeface="Calibri"/>
                <a:cs typeface="Calibri"/>
                <a:sym typeface="Calibri"/>
              </a:rPr>
              <a:t>IHF</a:t>
            </a:r>
            <a:endParaRPr sz="4400" dirty="0">
              <a:solidFill>
                <a:schemeClr val="dk1"/>
              </a:solidFill>
              <a:latin typeface="Calibri"/>
              <a:ea typeface="Calibri"/>
              <a:cs typeface="Calibri"/>
              <a:sym typeface="Calibri"/>
            </a:endParaRPr>
          </a:p>
          <a:p>
            <a:pPr marL="12700" marR="0" lvl="0" indent="0" algn="l" rtl="0">
              <a:lnSpc>
                <a:spcPct val="100000"/>
              </a:lnSpc>
              <a:spcBef>
                <a:spcPts val="100"/>
              </a:spcBef>
              <a:spcAft>
                <a:spcPts val="0"/>
              </a:spcAft>
              <a:buNone/>
            </a:pPr>
            <a:endParaRPr sz="4400" b="1" dirty="0">
              <a:solidFill>
                <a:schemeClr val="dk1"/>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0"/>
          <p:cNvSpPr txBox="1"/>
          <p:nvPr/>
        </p:nvSpPr>
        <p:spPr>
          <a:xfrm>
            <a:off x="533400" y="571500"/>
            <a:ext cx="12496800" cy="1323399"/>
          </a:xfrm>
          <a:prstGeom prst="rect">
            <a:avLst/>
          </a:prstGeom>
          <a:noFill/>
          <a:ln>
            <a:noFill/>
          </a:ln>
        </p:spPr>
        <p:txBody>
          <a:bodyPr spcFirstLastPara="1" wrap="square" lIns="91425" tIns="45700" rIns="91425" bIns="45700" anchor="t" anchorCtr="0">
            <a:spAutoFit/>
          </a:bodyPr>
          <a:lstStyle/>
          <a:p>
            <a:pPr lvl="0"/>
            <a:r>
              <a:rPr lang="en-US" sz="4000" b="1" dirty="0">
                <a:solidFill>
                  <a:srgbClr val="FD4FB4"/>
                </a:solidFill>
                <a:latin typeface="Calibri"/>
                <a:ea typeface="Calibri"/>
                <a:cs typeface="Calibri"/>
                <a:sym typeface="Calibri"/>
              </a:rPr>
              <a:t>1. </a:t>
            </a:r>
            <a:r>
              <a:rPr lang="mk-MK" sz="4000" b="1" dirty="0" smtClean="0">
                <a:solidFill>
                  <a:srgbClr val="FD4FB4"/>
                </a:solidFill>
                <a:latin typeface="Calibri"/>
                <a:ea typeface="Calibri"/>
                <a:cs typeface="Calibri"/>
                <a:sym typeface="Calibri"/>
              </a:rPr>
              <a:t>Финасиска писменост </a:t>
            </a:r>
            <a:r>
              <a:rPr lang="en-US" sz="4000" b="1" i="1" dirty="0" smtClean="0">
                <a:solidFill>
                  <a:srgbClr val="FD4FB4"/>
                </a:solidFill>
                <a:latin typeface="Calibri"/>
                <a:ea typeface="Calibri"/>
                <a:cs typeface="Calibri"/>
                <a:sym typeface="Calibri"/>
              </a:rPr>
              <a:t>– </a:t>
            </a:r>
            <a:r>
              <a:rPr lang="ru-RU" sz="4000" b="1" i="1" dirty="0">
                <a:solidFill>
                  <a:srgbClr val="FD4FB4"/>
                </a:solidFill>
                <a:latin typeface="Calibri"/>
                <a:ea typeface="Calibri"/>
                <a:cs typeface="Calibri"/>
                <a:sym typeface="Calibri"/>
              </a:rPr>
              <a:t>Финансии </a:t>
            </a:r>
            <a:r>
              <a:rPr lang="ru-RU" sz="4000" b="1" i="1" dirty="0" smtClean="0">
                <a:solidFill>
                  <a:srgbClr val="FD4FB4"/>
                </a:solidFill>
                <a:latin typeface="Calibri"/>
                <a:ea typeface="Calibri"/>
                <a:cs typeface="Calibri"/>
                <a:sym typeface="Calibri"/>
              </a:rPr>
              <a:t>со </a:t>
            </a:r>
            <a:r>
              <a:rPr lang="ru-RU" sz="4000" b="1" i="1" dirty="0">
                <a:solidFill>
                  <a:srgbClr val="FD4FB4"/>
                </a:solidFill>
                <a:latin typeface="Calibri"/>
                <a:ea typeface="Calibri"/>
                <a:cs typeface="Calibri"/>
                <a:sym typeface="Calibri"/>
              </a:rPr>
              <a:t>долг </a:t>
            </a:r>
            <a:r>
              <a:rPr lang="ru-RU" sz="4000" b="1" i="1" dirty="0" smtClean="0">
                <a:solidFill>
                  <a:srgbClr val="FD4FB4"/>
                </a:solidFill>
                <a:latin typeface="Calibri"/>
                <a:ea typeface="Calibri"/>
                <a:cs typeface="Calibri"/>
                <a:sym typeface="Calibri"/>
              </a:rPr>
              <a:t>наспроти </a:t>
            </a:r>
            <a:r>
              <a:rPr lang="ru-RU" sz="4000" b="1" i="1" dirty="0">
                <a:solidFill>
                  <a:srgbClr val="FD4FB4"/>
                </a:solidFill>
                <a:latin typeface="Calibri"/>
                <a:ea typeface="Calibri"/>
                <a:cs typeface="Calibri"/>
                <a:sym typeface="Calibri"/>
              </a:rPr>
              <a:t>финансии со капитал</a:t>
            </a:r>
            <a:endParaRPr sz="4000" b="1" i="1" dirty="0">
              <a:solidFill>
                <a:srgbClr val="FD4FB4"/>
              </a:solidFill>
              <a:latin typeface="Calibri"/>
              <a:ea typeface="Calibri"/>
              <a:cs typeface="Calibri"/>
              <a:sym typeface="Calibri"/>
            </a:endParaRPr>
          </a:p>
        </p:txBody>
      </p:sp>
      <p:sp>
        <p:nvSpPr>
          <p:cNvPr id="193" name="Google Shape;193;p10"/>
          <p:cNvSpPr/>
          <p:nvPr/>
        </p:nvSpPr>
        <p:spPr>
          <a:xfrm>
            <a:off x="555008" y="1714500"/>
            <a:ext cx="13999191" cy="1138733"/>
          </a:xfrm>
          <a:prstGeom prst="rect">
            <a:avLst/>
          </a:prstGeom>
          <a:noFill/>
          <a:ln>
            <a:noFill/>
          </a:ln>
        </p:spPr>
        <p:txBody>
          <a:bodyPr spcFirstLastPara="1" wrap="square" lIns="91425" tIns="45700" rIns="91425" bIns="45700" anchor="t" anchorCtr="0">
            <a:spAutoFit/>
          </a:bodyPr>
          <a:lstStyle/>
          <a:p>
            <a:pPr lvl="0" algn="just"/>
            <a:r>
              <a:rPr lang="ru-RU" sz="2800" dirty="0">
                <a:solidFill>
                  <a:srgbClr val="1B1B1F"/>
                </a:solidFill>
                <a:latin typeface="Calibri"/>
                <a:ea typeface="Calibri"/>
                <a:cs typeface="Calibri"/>
                <a:sym typeface="Calibri"/>
              </a:rPr>
              <a:t>Компанијата ги финансира своите операции преку два различни извори.</a:t>
            </a:r>
            <a:endParaRPr sz="2400" dirty="0">
              <a:solidFill>
                <a:srgbClr val="000000"/>
              </a:solidFill>
              <a:latin typeface="Calibri"/>
              <a:ea typeface="Calibri"/>
              <a:cs typeface="Calibri"/>
              <a:sym typeface="Calibri"/>
            </a:endParaRPr>
          </a:p>
          <a:p>
            <a:pPr marL="0" marR="0" lvl="0" indent="0" algn="just" rtl="0">
              <a:spcBef>
                <a:spcPts val="0"/>
              </a:spcBef>
              <a:spcAft>
                <a:spcPts val="0"/>
              </a:spcAft>
              <a:buNone/>
            </a:pPr>
            <a:endParaRPr sz="1600" dirty="0">
              <a:solidFill>
                <a:srgbClr val="555555"/>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graphicFrame>
        <p:nvGraphicFramePr>
          <p:cNvPr id="194" name="Google Shape;194;p10"/>
          <p:cNvGraphicFramePr/>
          <p:nvPr>
            <p:extLst>
              <p:ext uri="{D42A27DB-BD31-4B8C-83A1-F6EECF244321}">
                <p14:modId xmlns:p14="http://schemas.microsoft.com/office/powerpoint/2010/main" val="4032959648"/>
              </p:ext>
            </p:extLst>
          </p:nvPr>
        </p:nvGraphicFramePr>
        <p:xfrm>
          <a:off x="533400" y="2628900"/>
          <a:ext cx="17145000" cy="3276600"/>
        </p:xfrm>
        <a:graphic>
          <a:graphicData uri="http://schemas.openxmlformats.org/drawingml/2006/table">
            <a:tbl>
              <a:tblPr firstRow="1" bandRow="1">
                <a:noFill/>
                <a:tableStyleId>{1FF5C7AF-9B0F-4E0D-9C11-2F6CE36D9D76}</a:tableStyleId>
              </a:tblPr>
              <a:tblGrid>
                <a:gridCol w="8070225">
                  <a:extLst>
                    <a:ext uri="{9D8B030D-6E8A-4147-A177-3AD203B41FA5}">
                      <a16:colId xmlns:a16="http://schemas.microsoft.com/office/drawing/2014/main" val="20000"/>
                    </a:ext>
                  </a:extLst>
                </a:gridCol>
                <a:gridCol w="9074775">
                  <a:extLst>
                    <a:ext uri="{9D8B030D-6E8A-4147-A177-3AD203B41FA5}">
                      <a16:colId xmlns:a16="http://schemas.microsoft.com/office/drawing/2014/main" val="20001"/>
                    </a:ext>
                  </a:extLst>
                </a:gridCol>
              </a:tblGrid>
              <a:tr h="435175">
                <a:tc>
                  <a:txBody>
                    <a:bodyPr/>
                    <a:lstStyle/>
                    <a:p>
                      <a:pPr marL="0" marR="0" lvl="0" indent="0" algn="ctr" rtl="0">
                        <a:spcBef>
                          <a:spcPts val="0"/>
                        </a:spcBef>
                        <a:spcAft>
                          <a:spcPts val="0"/>
                        </a:spcAft>
                        <a:buNone/>
                      </a:pPr>
                      <a:r>
                        <a:rPr lang="mk-MK" sz="2000" u="none" strike="noStrike" cap="none" dirty="0" smtClean="0">
                          <a:solidFill>
                            <a:schemeClr val="dk1"/>
                          </a:solidFill>
                        </a:rPr>
                        <a:t>ДОЛЖНИЧКО</a:t>
                      </a:r>
                      <a:r>
                        <a:rPr lang="mk-MK" sz="2000" u="none" strike="noStrike" cap="none" baseline="0" dirty="0" smtClean="0">
                          <a:solidFill>
                            <a:schemeClr val="dk1"/>
                          </a:solidFill>
                        </a:rPr>
                        <a:t> ФИНАНСИРАЊЕ</a:t>
                      </a:r>
                      <a:endParaRPr dirty="0">
                        <a:solidFill>
                          <a:schemeClr val="dk1"/>
                        </a:solidFill>
                      </a:endParaRPr>
                    </a:p>
                  </a:txBody>
                  <a:tcPr marL="91450" marR="91450" marT="45725" marB="45725" anchor="ctr">
                    <a:lnL w="12700" cap="flat" cmpd="sng">
                      <a:solidFill>
                        <a:srgbClr val="AC7BDC"/>
                      </a:solidFill>
                      <a:prstDash val="solid"/>
                      <a:round/>
                      <a:headEnd type="none" w="sm" len="sm"/>
                      <a:tailEnd type="none" w="sm" len="sm"/>
                    </a:lnL>
                    <a:lnT w="12700" cap="flat" cmpd="sng">
                      <a:solidFill>
                        <a:srgbClr val="AC7BDC"/>
                      </a:solidFill>
                      <a:prstDash val="solid"/>
                      <a:round/>
                      <a:headEnd type="none" w="sm" len="sm"/>
                      <a:tailEnd type="none" w="sm" len="sm"/>
                    </a:lnT>
                    <a:solidFill>
                      <a:srgbClr val="AC7BDC"/>
                    </a:solidFill>
                  </a:tcPr>
                </a:tc>
                <a:tc>
                  <a:txBody>
                    <a:bodyPr/>
                    <a:lstStyle/>
                    <a:p>
                      <a:pPr marL="0" marR="0" lvl="0" indent="0" algn="ctr" rtl="0">
                        <a:spcBef>
                          <a:spcPts val="0"/>
                        </a:spcBef>
                        <a:spcAft>
                          <a:spcPts val="0"/>
                        </a:spcAft>
                        <a:buNone/>
                      </a:pPr>
                      <a:r>
                        <a:rPr lang="mk-MK" sz="2000" u="none" strike="noStrike" cap="none" dirty="0" smtClean="0">
                          <a:solidFill>
                            <a:schemeClr val="dk1"/>
                          </a:solidFill>
                        </a:rPr>
                        <a:t>КАПИТАЛНО</a:t>
                      </a:r>
                      <a:r>
                        <a:rPr lang="mk-MK" sz="2000" u="none" strike="noStrike" cap="none" baseline="0" dirty="0" smtClean="0">
                          <a:solidFill>
                            <a:schemeClr val="dk1"/>
                          </a:solidFill>
                        </a:rPr>
                        <a:t> </a:t>
                      </a:r>
                      <a:r>
                        <a:rPr lang="mk-MK" sz="2000" u="none" strike="noStrike" cap="none" dirty="0" smtClean="0">
                          <a:solidFill>
                            <a:schemeClr val="dk1"/>
                          </a:solidFill>
                        </a:rPr>
                        <a:t>ФИНАНСИРАЊЕ</a:t>
                      </a:r>
                      <a:endParaRPr sz="2000" u="none" strike="noStrike" cap="none" dirty="0">
                        <a:solidFill>
                          <a:schemeClr val="dk1"/>
                        </a:solidFill>
                      </a:endParaRPr>
                    </a:p>
                  </a:txBody>
                  <a:tcPr marL="91450" marR="91450" marT="45725" marB="45725" anchor="ctr">
                    <a:lnT w="12700" cap="flat" cmpd="sng">
                      <a:solidFill>
                        <a:srgbClr val="AC7BDC"/>
                      </a:solidFill>
                      <a:prstDash val="solid"/>
                      <a:round/>
                      <a:headEnd type="none" w="sm" len="sm"/>
                      <a:tailEnd type="none" w="sm" len="sm"/>
                    </a:lnT>
                    <a:solidFill>
                      <a:srgbClr val="AC7BDC"/>
                    </a:solidFill>
                  </a:tcPr>
                </a:tc>
                <a:extLst>
                  <a:ext uri="{0D108BD9-81ED-4DB2-BD59-A6C34878D82A}">
                    <a16:rowId xmlns:a16="http://schemas.microsoft.com/office/drawing/2014/main" val="10000"/>
                  </a:ext>
                </a:extLst>
              </a:tr>
              <a:tr h="2841425">
                <a:tc>
                  <a:txBody>
                    <a:bodyPr/>
                    <a:lstStyle/>
                    <a:p>
                      <a:pPr marL="342900" marR="0" lvl="0" indent="-342900" algn="l" rtl="0">
                        <a:spcBef>
                          <a:spcPts val="0"/>
                        </a:spcBef>
                        <a:spcAft>
                          <a:spcPts val="0"/>
                        </a:spcAft>
                        <a:buClr>
                          <a:schemeClr val="dk1"/>
                        </a:buClr>
                        <a:buSzPts val="2200"/>
                        <a:buFont typeface="Noto Sans Symbols"/>
                        <a:buChar char="▪"/>
                      </a:pPr>
                      <a:r>
                        <a:rPr lang="ru-RU" sz="2200" b="1" u="none" strike="noStrike" cap="none" dirty="0" smtClean="0">
                          <a:solidFill>
                            <a:schemeClr val="dk1"/>
                          </a:solidFill>
                          <a:latin typeface="Calibri"/>
                          <a:ea typeface="Calibri"/>
                          <a:cs typeface="Calibri"/>
                          <a:sym typeface="Calibri"/>
                        </a:rPr>
                        <a:t>Конвенционален заем преку традиционален заемодавател (т.е. банка)</a:t>
                      </a:r>
                    </a:p>
                    <a:p>
                      <a:pPr marL="342900" marR="0" lvl="0" indent="-342900" algn="l" rtl="0">
                        <a:spcBef>
                          <a:spcPts val="0"/>
                        </a:spcBef>
                        <a:spcAft>
                          <a:spcPts val="0"/>
                        </a:spcAft>
                        <a:buClr>
                          <a:schemeClr val="dk1"/>
                        </a:buClr>
                        <a:buSzPts val="2200"/>
                        <a:buFont typeface="Noto Sans Symbols"/>
                        <a:buChar char="▪"/>
                      </a:pPr>
                      <a:r>
                        <a:rPr lang="ru-RU" sz="2200" b="1" u="none" strike="noStrike" cap="none" dirty="0" smtClean="0">
                          <a:solidFill>
                            <a:schemeClr val="dk1"/>
                          </a:solidFill>
                          <a:latin typeface="Calibri"/>
                          <a:ea typeface="Calibri"/>
                          <a:cs typeface="Calibri"/>
                          <a:sym typeface="Calibri"/>
                        </a:rPr>
                        <a:t>Трошоци за финансирање: каматна стапка (фиксна цена)</a:t>
                      </a:r>
                    </a:p>
                    <a:p>
                      <a:pPr marL="342900" marR="0" lvl="0" indent="-342900" algn="l" rtl="0">
                        <a:spcBef>
                          <a:spcPts val="0"/>
                        </a:spcBef>
                        <a:spcAft>
                          <a:spcPts val="0"/>
                        </a:spcAft>
                        <a:buClr>
                          <a:schemeClr val="dk1"/>
                        </a:buClr>
                        <a:buSzPts val="2200"/>
                        <a:buFont typeface="Noto Sans Symbols"/>
                        <a:buChar char="▪"/>
                      </a:pPr>
                      <a:r>
                        <a:rPr lang="ru-RU" sz="2200" b="1" u="none" strike="noStrike" cap="none" dirty="0" smtClean="0">
                          <a:solidFill>
                            <a:schemeClr val="dk1"/>
                          </a:solidFill>
                          <a:latin typeface="Calibri"/>
                          <a:ea typeface="Calibri"/>
                          <a:cs typeface="Calibri"/>
                          <a:sym typeface="Calibri"/>
                        </a:rPr>
                        <a:t>Капиталот може да се добие по пониски ефективни трошоци и брзо</a:t>
                      </a:r>
                      <a:endParaRPr dirty="0"/>
                    </a:p>
                  </a:txBody>
                  <a:tcPr marL="91450" marR="91450" marT="45725" marB="45725" anchor="ctr">
                    <a:lnL w="12700" cap="flat" cmpd="sng">
                      <a:solidFill>
                        <a:srgbClr val="AC7BDC"/>
                      </a:solidFill>
                      <a:prstDash val="solid"/>
                      <a:round/>
                      <a:headEnd type="none" w="sm" len="sm"/>
                      <a:tailEnd type="none" w="sm" len="sm"/>
                    </a:lnL>
                    <a:lnR w="12700" cap="flat" cmpd="sng">
                      <a:solidFill>
                        <a:srgbClr val="AC7BDC"/>
                      </a:solidFill>
                      <a:prstDash val="solid"/>
                      <a:round/>
                      <a:headEnd type="none" w="sm" len="sm"/>
                      <a:tailEnd type="none" w="sm" len="sm"/>
                    </a:lnR>
                    <a:lnB w="12700" cap="flat" cmpd="sng">
                      <a:solidFill>
                        <a:srgbClr val="AC7BDC"/>
                      </a:solidFill>
                      <a:prstDash val="solid"/>
                      <a:round/>
                      <a:headEnd type="none" w="sm" len="sm"/>
                      <a:tailEnd type="none" w="sm" len="sm"/>
                    </a:lnB>
                  </a:tcPr>
                </a:tc>
                <a:tc>
                  <a:txBody>
                    <a:bodyPr/>
                    <a:lstStyle/>
                    <a:p>
                      <a:pPr marL="342900" marR="0" lvl="0" indent="-342900" algn="l" rtl="0">
                        <a:spcBef>
                          <a:spcPts val="0"/>
                        </a:spcBef>
                        <a:spcAft>
                          <a:spcPts val="0"/>
                        </a:spcAft>
                        <a:buClr>
                          <a:schemeClr val="dk1"/>
                        </a:buClr>
                        <a:buSzPts val="2200"/>
                        <a:buFont typeface="Noto Sans Symbols"/>
                        <a:buChar char="▪"/>
                      </a:pPr>
                      <a:r>
                        <a:rPr lang="ru-RU" sz="2200" b="1" i="0" u="none" strike="noStrike" cap="none" dirty="0" smtClean="0">
                          <a:solidFill>
                            <a:schemeClr val="dk1"/>
                          </a:solidFill>
                          <a:latin typeface="Calibri"/>
                          <a:ea typeface="Calibri"/>
                          <a:cs typeface="Calibri"/>
                          <a:sym typeface="Calibri"/>
                        </a:rPr>
                        <a:t>Капитал во замена за капитал (% од сопственоста во бизнисот)</a:t>
                      </a:r>
                    </a:p>
                    <a:p>
                      <a:pPr marL="342900" marR="0" lvl="0" indent="-342900" algn="l" rtl="0">
                        <a:spcBef>
                          <a:spcPts val="0"/>
                        </a:spcBef>
                        <a:spcAft>
                          <a:spcPts val="0"/>
                        </a:spcAft>
                        <a:buClr>
                          <a:schemeClr val="dk1"/>
                        </a:buClr>
                        <a:buSzPts val="2200"/>
                        <a:buFont typeface="Noto Sans Symbols"/>
                        <a:buChar char="▪"/>
                      </a:pPr>
                      <a:r>
                        <a:rPr lang="ru-RU" sz="2200" b="1" i="0" u="none" strike="noStrike" cap="none" dirty="0" smtClean="0">
                          <a:solidFill>
                            <a:schemeClr val="dk1"/>
                          </a:solidFill>
                          <a:latin typeface="Calibri"/>
                          <a:ea typeface="Calibri"/>
                          <a:cs typeface="Calibri"/>
                          <a:sym typeface="Calibri"/>
                        </a:rPr>
                        <a:t>Не е потребно плаќање на долгот</a:t>
                      </a:r>
                    </a:p>
                    <a:p>
                      <a:pPr marL="342900" marR="0" lvl="0" indent="-342900" algn="l" rtl="0">
                        <a:spcBef>
                          <a:spcPts val="0"/>
                        </a:spcBef>
                        <a:spcAft>
                          <a:spcPts val="0"/>
                        </a:spcAft>
                        <a:buClr>
                          <a:schemeClr val="dk1"/>
                        </a:buClr>
                        <a:buSzPts val="2200"/>
                        <a:buFont typeface="Noto Sans Symbols"/>
                        <a:buChar char="▪"/>
                      </a:pPr>
                      <a:r>
                        <a:rPr lang="ru-RU" sz="2200" b="1" i="0" u="none" strike="noStrike" cap="none" dirty="0" smtClean="0">
                          <a:solidFill>
                            <a:schemeClr val="dk1"/>
                          </a:solidFill>
                          <a:latin typeface="Calibri"/>
                          <a:ea typeface="Calibri"/>
                          <a:cs typeface="Calibri"/>
                          <a:sym typeface="Calibri"/>
                        </a:rPr>
                        <a:t>Трошоци за финансирање: % од идните приходи</a:t>
                      </a:r>
                      <a:endParaRPr dirty="0"/>
                    </a:p>
                  </a:txBody>
                  <a:tcPr marL="91450" marR="91450" marT="45725" marB="45725" anchor="ctr">
                    <a:lnL w="12700" cap="flat" cmpd="sng">
                      <a:solidFill>
                        <a:srgbClr val="AC7BDC"/>
                      </a:solidFill>
                      <a:prstDash val="solid"/>
                      <a:round/>
                      <a:headEnd type="none" w="sm" len="sm"/>
                      <a:tailEnd type="none" w="sm" len="sm"/>
                    </a:lnL>
                    <a:lnR w="12700" cap="flat" cmpd="sng">
                      <a:solidFill>
                        <a:srgbClr val="AC7BDC"/>
                      </a:solidFill>
                      <a:prstDash val="solid"/>
                      <a:round/>
                      <a:headEnd type="none" w="sm" len="sm"/>
                      <a:tailEnd type="none" w="sm" len="sm"/>
                    </a:lnR>
                    <a:lnB w="12700" cap="flat" cmpd="sng">
                      <a:solidFill>
                        <a:srgbClr val="AC7BDC"/>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5" name="Google Shape;195;p10"/>
          <p:cNvSpPr txBox="1"/>
          <p:nvPr/>
        </p:nvSpPr>
        <p:spPr>
          <a:xfrm>
            <a:off x="1600200" y="6385798"/>
            <a:ext cx="7620000" cy="1892785"/>
          </a:xfrm>
          <a:prstGeom prst="rect">
            <a:avLst/>
          </a:prstGeom>
          <a:noFill/>
          <a:ln w="9525" cap="flat" cmpd="sng">
            <a:solidFill>
              <a:srgbClr val="AC7BD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700" dirty="0">
              <a:solidFill>
                <a:schemeClr val="dk1"/>
              </a:solidFill>
              <a:latin typeface="Calibri"/>
              <a:ea typeface="Calibri"/>
              <a:cs typeface="Calibri"/>
              <a:sym typeface="Calibri"/>
            </a:endParaRPr>
          </a:p>
          <a:p>
            <a:pPr lvl="0"/>
            <a:r>
              <a:rPr lang="ru-RU" sz="2200" dirty="0">
                <a:solidFill>
                  <a:schemeClr val="dk1"/>
                </a:solidFill>
                <a:latin typeface="Calibri"/>
                <a:ea typeface="Calibri"/>
                <a:cs typeface="Calibri"/>
                <a:sym typeface="Calibri"/>
              </a:rPr>
              <a:t>Финансирањето со долг се предлага кога</a:t>
            </a:r>
            <a:r>
              <a:rPr lang="ru-RU" sz="2200" dirty="0" smtClean="0">
                <a:solidFill>
                  <a:schemeClr val="dk1"/>
                </a:solidFill>
                <a:latin typeface="Calibri"/>
                <a:ea typeface="Calibri"/>
                <a:cs typeface="Calibri"/>
                <a:sym typeface="Calibri"/>
              </a:rPr>
              <a:t>:</a:t>
            </a:r>
          </a:p>
          <a:p>
            <a:pPr marL="457200" lvl="0" indent="-457200">
              <a:buAutoNum type="arabicPeriod"/>
            </a:pPr>
            <a:r>
              <a:rPr lang="ru-RU" sz="2200" dirty="0" smtClean="0">
                <a:solidFill>
                  <a:schemeClr val="dk1"/>
                </a:solidFill>
                <a:latin typeface="Calibri"/>
                <a:ea typeface="Calibri"/>
                <a:cs typeface="Calibri"/>
                <a:sym typeface="Calibri"/>
              </a:rPr>
              <a:t>Се </a:t>
            </a:r>
            <a:r>
              <a:rPr lang="ru-RU" sz="2200" dirty="0">
                <a:solidFill>
                  <a:schemeClr val="dk1"/>
                </a:solidFill>
                <a:latin typeface="Calibri"/>
                <a:ea typeface="Calibri"/>
                <a:cs typeface="Calibri"/>
                <a:sym typeface="Calibri"/>
              </a:rPr>
              <a:t>очекува позитивен </a:t>
            </a:r>
            <a:r>
              <a:rPr lang="ru-RU" sz="2200" dirty="0" smtClean="0">
                <a:solidFill>
                  <a:schemeClr val="dk1"/>
                </a:solidFill>
                <a:latin typeface="Calibri"/>
                <a:ea typeface="Calibri"/>
                <a:cs typeface="Calibri"/>
                <a:sym typeface="Calibri"/>
              </a:rPr>
              <a:t>принос</a:t>
            </a:r>
            <a:br>
              <a:rPr lang="ru-RU" sz="2200" dirty="0" smtClean="0">
                <a:solidFill>
                  <a:schemeClr val="dk1"/>
                </a:solidFill>
                <a:latin typeface="Calibri"/>
                <a:ea typeface="Calibri"/>
                <a:cs typeface="Calibri"/>
                <a:sym typeface="Calibri"/>
              </a:rPr>
            </a:br>
            <a:endParaRPr lang="ru-RU" sz="2200" dirty="0" smtClean="0">
              <a:solidFill>
                <a:schemeClr val="dk1"/>
              </a:solidFill>
              <a:latin typeface="Calibri"/>
              <a:ea typeface="Calibri"/>
              <a:cs typeface="Calibri"/>
              <a:sym typeface="Calibri"/>
            </a:endParaRPr>
          </a:p>
          <a:p>
            <a:pPr marL="457200" lvl="0" indent="-457200">
              <a:buAutoNum type="arabicPeriod"/>
            </a:pPr>
            <a:r>
              <a:rPr lang="ru-RU" sz="2200" dirty="0" smtClean="0">
                <a:solidFill>
                  <a:schemeClr val="dk1"/>
                </a:solidFill>
                <a:latin typeface="Calibri"/>
                <a:ea typeface="Calibri"/>
                <a:cs typeface="Calibri"/>
                <a:sym typeface="Calibri"/>
              </a:rPr>
              <a:t>Постои </a:t>
            </a:r>
            <a:r>
              <a:rPr lang="ru-RU" sz="2200" dirty="0">
                <a:solidFill>
                  <a:schemeClr val="dk1"/>
                </a:solidFill>
                <a:latin typeface="Calibri"/>
                <a:ea typeface="Calibri"/>
                <a:cs typeface="Calibri"/>
                <a:sym typeface="Calibri"/>
              </a:rPr>
              <a:t>можност да се справите со </a:t>
            </a:r>
            <a:r>
              <a:rPr lang="ru-RU" sz="2200" dirty="0" smtClean="0">
                <a:solidFill>
                  <a:schemeClr val="dk1"/>
                </a:solidFill>
                <a:latin typeface="Calibri"/>
                <a:ea typeface="Calibri"/>
                <a:cs typeface="Calibri"/>
                <a:sym typeface="Calibri"/>
              </a:rPr>
              <a:t>ризикот (</a:t>
            </a:r>
            <a:r>
              <a:rPr lang="ru-RU" sz="2200" dirty="0">
                <a:solidFill>
                  <a:schemeClr val="dk1"/>
                </a:solidFill>
                <a:latin typeface="Calibri"/>
                <a:ea typeface="Calibri"/>
                <a:cs typeface="Calibri"/>
                <a:sym typeface="Calibri"/>
              </a:rPr>
              <a:t>во случај </a:t>
            </a:r>
            <a:r>
              <a:rPr lang="ru-RU" sz="2200" dirty="0" smtClean="0">
                <a:solidFill>
                  <a:schemeClr val="dk1"/>
                </a:solidFill>
                <a:latin typeface="Calibri"/>
                <a:ea typeface="Calibri"/>
                <a:cs typeface="Calibri"/>
                <a:sym typeface="Calibri"/>
              </a:rPr>
              <a:t>на неисплаќање </a:t>
            </a:r>
            <a:r>
              <a:rPr lang="ru-RU" sz="2200" dirty="0">
                <a:solidFill>
                  <a:schemeClr val="dk1"/>
                </a:solidFill>
                <a:latin typeface="Calibri"/>
                <a:ea typeface="Calibri"/>
                <a:cs typeface="Calibri"/>
                <a:sym typeface="Calibri"/>
              </a:rPr>
              <a:t>на долгот)</a:t>
            </a:r>
            <a:endParaRPr sz="700" dirty="0">
              <a:solidFill>
                <a:schemeClr val="dk1"/>
              </a:solidFill>
              <a:latin typeface="Calibri"/>
              <a:ea typeface="Calibri"/>
              <a:cs typeface="Calibri"/>
              <a:sym typeface="Calibri"/>
            </a:endParaRPr>
          </a:p>
        </p:txBody>
      </p:sp>
      <p:cxnSp>
        <p:nvCxnSpPr>
          <p:cNvPr id="196" name="Google Shape;196;p10"/>
          <p:cNvCxnSpPr/>
          <p:nvPr/>
        </p:nvCxnSpPr>
        <p:spPr>
          <a:xfrm>
            <a:off x="13335000" y="5676900"/>
            <a:ext cx="0" cy="685800"/>
          </a:xfrm>
          <a:prstGeom prst="straightConnector1">
            <a:avLst/>
          </a:prstGeom>
          <a:noFill/>
          <a:ln w="38100" cap="flat" cmpd="sng">
            <a:solidFill>
              <a:schemeClr val="accent4"/>
            </a:solidFill>
            <a:prstDash val="solid"/>
            <a:round/>
            <a:headEnd type="none" w="sm" len="sm"/>
            <a:tailEnd type="triangle" w="med" len="med"/>
          </a:ln>
          <a:effectLst>
            <a:outerShdw blurRad="40000" dist="23000" dir="5400000" rotWithShape="0">
              <a:srgbClr val="000000">
                <a:alpha val="34901"/>
              </a:srgbClr>
            </a:outerShdw>
          </a:effectLst>
        </p:spPr>
      </p:cxnSp>
      <p:sp>
        <p:nvSpPr>
          <p:cNvPr id="197" name="Google Shape;197;p10"/>
          <p:cNvSpPr txBox="1"/>
          <p:nvPr/>
        </p:nvSpPr>
        <p:spPr>
          <a:xfrm>
            <a:off x="9855199" y="6362700"/>
            <a:ext cx="7696200" cy="1892785"/>
          </a:xfrm>
          <a:prstGeom prst="rect">
            <a:avLst/>
          </a:prstGeom>
          <a:noFill/>
          <a:ln w="9525" cap="flat" cmpd="sng">
            <a:solidFill>
              <a:srgbClr val="AC7BD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700" dirty="0">
              <a:solidFill>
                <a:schemeClr val="dk1"/>
              </a:solidFill>
              <a:latin typeface="Calibri"/>
              <a:ea typeface="Calibri"/>
              <a:cs typeface="Calibri"/>
              <a:sym typeface="Calibri"/>
            </a:endParaRPr>
          </a:p>
          <a:p>
            <a:pPr lvl="0"/>
            <a:r>
              <a:rPr lang="ru-RU" sz="2200" dirty="0" smtClean="0">
                <a:solidFill>
                  <a:schemeClr val="dk1"/>
                </a:solidFill>
                <a:latin typeface="Calibri"/>
                <a:ea typeface="Calibri"/>
                <a:cs typeface="Calibri"/>
                <a:sym typeface="Calibri"/>
              </a:rPr>
              <a:t>Капитално финансирање </a:t>
            </a:r>
            <a:r>
              <a:rPr lang="ru-RU" sz="2200" dirty="0">
                <a:solidFill>
                  <a:schemeClr val="dk1"/>
                </a:solidFill>
                <a:latin typeface="Calibri"/>
                <a:ea typeface="Calibri"/>
                <a:cs typeface="Calibri"/>
                <a:sym typeface="Calibri"/>
              </a:rPr>
              <a:t>се предлага кога</a:t>
            </a:r>
            <a:r>
              <a:rPr lang="ru-RU" sz="2200" dirty="0" smtClean="0">
                <a:solidFill>
                  <a:schemeClr val="dk1"/>
                </a:solidFill>
                <a:latin typeface="Calibri"/>
                <a:ea typeface="Calibri"/>
                <a:cs typeface="Calibri"/>
                <a:sym typeface="Calibri"/>
              </a:rPr>
              <a:t>:</a:t>
            </a:r>
          </a:p>
          <a:p>
            <a:pPr marL="457200" lvl="0" indent="-457200">
              <a:buAutoNum type="arabicPeriod"/>
            </a:pPr>
            <a:r>
              <a:rPr lang="ru-RU" sz="2200" dirty="0" smtClean="0">
                <a:solidFill>
                  <a:schemeClr val="dk1"/>
                </a:solidFill>
                <a:latin typeface="Calibri"/>
                <a:ea typeface="Calibri"/>
                <a:cs typeface="Calibri"/>
                <a:sym typeface="Calibri"/>
              </a:rPr>
              <a:t>Сте подготвени </a:t>
            </a:r>
            <a:r>
              <a:rPr lang="ru-RU" sz="2200" dirty="0">
                <a:solidFill>
                  <a:schemeClr val="dk1"/>
                </a:solidFill>
                <a:latin typeface="Calibri"/>
                <a:ea typeface="Calibri"/>
                <a:cs typeface="Calibri"/>
                <a:sym typeface="Calibri"/>
              </a:rPr>
              <a:t>да го избегнете долгот што може да му наштети на готовинскиот тек на </a:t>
            </a:r>
            <a:r>
              <a:rPr lang="ru-RU" sz="2200" dirty="0" smtClean="0">
                <a:solidFill>
                  <a:schemeClr val="dk1"/>
                </a:solidFill>
                <a:latin typeface="Calibri"/>
                <a:ea typeface="Calibri"/>
                <a:cs typeface="Calibri"/>
                <a:sym typeface="Calibri"/>
              </a:rPr>
              <a:t>компанијата</a:t>
            </a:r>
            <a:br>
              <a:rPr lang="ru-RU" sz="2200" dirty="0" smtClean="0">
                <a:solidFill>
                  <a:schemeClr val="dk1"/>
                </a:solidFill>
                <a:latin typeface="Calibri"/>
                <a:ea typeface="Calibri"/>
                <a:cs typeface="Calibri"/>
                <a:sym typeface="Calibri"/>
              </a:rPr>
            </a:br>
            <a:endParaRPr lang="ru-RU" sz="2200" dirty="0" smtClean="0">
              <a:solidFill>
                <a:schemeClr val="dk1"/>
              </a:solidFill>
              <a:latin typeface="Calibri"/>
              <a:ea typeface="Calibri"/>
              <a:cs typeface="Calibri"/>
              <a:sym typeface="Calibri"/>
            </a:endParaRPr>
          </a:p>
          <a:p>
            <a:pPr marL="457200" lvl="0" indent="-457200">
              <a:buAutoNum type="arabicPeriod"/>
            </a:pPr>
            <a:r>
              <a:rPr lang="ru-RU" sz="2200" dirty="0" smtClean="0">
                <a:solidFill>
                  <a:schemeClr val="dk1"/>
                </a:solidFill>
                <a:latin typeface="Calibri"/>
                <a:ea typeface="Calibri"/>
                <a:cs typeface="Calibri"/>
                <a:sym typeface="Calibri"/>
              </a:rPr>
              <a:t>Бизнисот </a:t>
            </a:r>
            <a:r>
              <a:rPr lang="ru-RU" sz="2200" dirty="0">
                <a:solidFill>
                  <a:schemeClr val="dk1"/>
                </a:solidFill>
                <a:latin typeface="Calibri"/>
                <a:ea typeface="Calibri"/>
                <a:cs typeface="Calibri"/>
                <a:sym typeface="Calibri"/>
              </a:rPr>
              <a:t>се уште не е профитабилен или е старт-ап</a:t>
            </a:r>
            <a:endParaRPr sz="700" dirty="0">
              <a:solidFill>
                <a:schemeClr val="dk1"/>
              </a:solidFill>
              <a:latin typeface="Calibri"/>
              <a:ea typeface="Calibri"/>
              <a:cs typeface="Calibri"/>
              <a:sym typeface="Calibri"/>
            </a:endParaRPr>
          </a:p>
        </p:txBody>
      </p:sp>
      <p:cxnSp>
        <p:nvCxnSpPr>
          <p:cNvPr id="198" name="Google Shape;198;p10"/>
          <p:cNvCxnSpPr/>
          <p:nvPr/>
        </p:nvCxnSpPr>
        <p:spPr>
          <a:xfrm>
            <a:off x="4724400" y="5829300"/>
            <a:ext cx="0" cy="533400"/>
          </a:xfrm>
          <a:prstGeom prst="straightConnector1">
            <a:avLst/>
          </a:prstGeom>
          <a:noFill/>
          <a:ln w="38100" cap="flat" cmpd="sng">
            <a:solidFill>
              <a:schemeClr val="accent4"/>
            </a:solidFill>
            <a:prstDash val="solid"/>
            <a:round/>
            <a:headEnd type="none" w="sm" len="sm"/>
            <a:tailEnd type="triangle" w="med" len="med"/>
          </a:ln>
          <a:effectLst>
            <a:outerShdw blurRad="40000" dist="23000" dir="5400000" rotWithShape="0">
              <a:srgbClr val="000000">
                <a:alpha val="34901"/>
              </a:srgbClr>
            </a:outerShdw>
          </a:effec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1"/>
          <p:cNvSpPr txBox="1"/>
          <p:nvPr/>
        </p:nvSpPr>
        <p:spPr>
          <a:xfrm>
            <a:off x="533400" y="571500"/>
            <a:ext cx="12496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1. </a:t>
            </a:r>
            <a:r>
              <a:rPr lang="mk-MK" sz="4000" b="1" dirty="0" smtClean="0">
                <a:solidFill>
                  <a:srgbClr val="FD4FB4"/>
                </a:solidFill>
                <a:latin typeface="Calibri"/>
                <a:ea typeface="Calibri"/>
                <a:cs typeface="Calibri"/>
                <a:sym typeface="Calibri"/>
              </a:rPr>
              <a:t>Финасиска писменост</a:t>
            </a:r>
            <a:r>
              <a:rPr lang="en-US" sz="4000" b="1" dirty="0" smtClean="0">
                <a:solidFill>
                  <a:srgbClr val="FD4FB4"/>
                </a:solidFill>
                <a:latin typeface="Calibri"/>
                <a:ea typeface="Calibri"/>
                <a:cs typeface="Calibri"/>
                <a:sym typeface="Calibri"/>
              </a:rPr>
              <a:t> </a:t>
            </a:r>
            <a:r>
              <a:rPr lang="en-US" sz="4000" b="1" i="1" dirty="0">
                <a:solidFill>
                  <a:srgbClr val="FD4FB4"/>
                </a:solidFill>
                <a:latin typeface="Calibri"/>
                <a:ea typeface="Calibri"/>
                <a:cs typeface="Calibri"/>
                <a:sym typeface="Calibri"/>
              </a:rPr>
              <a:t>– </a:t>
            </a:r>
            <a:r>
              <a:rPr lang="mk-MK" sz="4000" b="1" i="1" dirty="0" smtClean="0">
                <a:solidFill>
                  <a:srgbClr val="FD4FB4"/>
                </a:solidFill>
                <a:latin typeface="Calibri"/>
                <a:ea typeface="Calibri"/>
                <a:cs typeface="Calibri"/>
                <a:sym typeface="Calibri"/>
              </a:rPr>
              <a:t>Ризици и Награди</a:t>
            </a:r>
            <a:endParaRPr sz="4000" b="1" i="1" dirty="0">
              <a:solidFill>
                <a:srgbClr val="FD4FB4"/>
              </a:solidFill>
              <a:latin typeface="Calibri"/>
              <a:ea typeface="Calibri"/>
              <a:cs typeface="Calibri"/>
              <a:sym typeface="Calibri"/>
            </a:endParaRPr>
          </a:p>
        </p:txBody>
      </p:sp>
      <p:sp>
        <p:nvSpPr>
          <p:cNvPr id="204" name="Google Shape;204;p11"/>
          <p:cNvSpPr/>
          <p:nvPr/>
        </p:nvSpPr>
        <p:spPr>
          <a:xfrm>
            <a:off x="659757" y="1790700"/>
            <a:ext cx="13820171" cy="1815841"/>
          </a:xfrm>
          <a:prstGeom prst="rect">
            <a:avLst/>
          </a:prstGeom>
          <a:noFill/>
          <a:ln>
            <a:noFill/>
          </a:ln>
        </p:spPr>
        <p:txBody>
          <a:bodyPr spcFirstLastPara="1" wrap="square" lIns="91425" tIns="45700" rIns="91425" bIns="45700" anchor="t" anchorCtr="0">
            <a:spAutoFit/>
          </a:bodyPr>
          <a:lstStyle/>
          <a:p>
            <a:pPr lvl="0" algn="just"/>
            <a:r>
              <a:rPr lang="ru-RU" sz="2800" dirty="0"/>
              <a:t>Односот </a:t>
            </a:r>
            <a:r>
              <a:rPr lang="ru-RU" sz="2800" dirty="0" smtClean="0"/>
              <a:t>ризик/награда, познат и како </a:t>
            </a:r>
            <a:r>
              <a:rPr lang="ru-RU" sz="2800" dirty="0"/>
              <a:t>сооднос R/R, е мерка што ја споредува потенцијалната добивка на </a:t>
            </a:r>
            <a:r>
              <a:rPr lang="ru-RU" sz="2800" dirty="0" smtClean="0"/>
              <a:t>еден бизнис </a:t>
            </a:r>
            <a:r>
              <a:rPr lang="ru-RU" sz="2800" dirty="0"/>
              <a:t>со </a:t>
            </a:r>
            <a:r>
              <a:rPr lang="ru-RU" sz="2800" dirty="0" smtClean="0"/>
              <a:t>потенцијална </a:t>
            </a:r>
            <a:r>
              <a:rPr lang="ru-RU" sz="2800" dirty="0"/>
              <a:t>загуба</a:t>
            </a:r>
            <a:r>
              <a:rPr lang="en-US" sz="2800" dirty="0" smtClean="0">
                <a:solidFill>
                  <a:srgbClr val="000000"/>
                </a:solidFill>
                <a:sym typeface="Arial"/>
              </a:rPr>
              <a:t>.</a:t>
            </a:r>
            <a:endParaRPr sz="2800" dirty="0"/>
          </a:p>
          <a:p>
            <a:pPr marL="0" marR="0" lvl="0" indent="0" algn="l" rtl="0">
              <a:spcBef>
                <a:spcPts val="0"/>
              </a:spcBef>
              <a:spcAft>
                <a:spcPts val="0"/>
              </a:spcAft>
              <a:buNone/>
            </a:pPr>
            <a:endParaRPr sz="2800" dirty="0">
              <a:solidFill>
                <a:srgbClr val="000000"/>
              </a:solidFill>
              <a:latin typeface="Arial"/>
              <a:ea typeface="Arial"/>
              <a:cs typeface="Arial"/>
              <a:sym typeface="Arial"/>
            </a:endParaRPr>
          </a:p>
          <a:p>
            <a:pPr marL="0" marR="0" lvl="0" indent="0" algn="l" rtl="0">
              <a:spcBef>
                <a:spcPts val="0"/>
              </a:spcBef>
              <a:spcAft>
                <a:spcPts val="0"/>
              </a:spcAft>
              <a:buNone/>
            </a:pPr>
            <a:endParaRPr sz="2800" dirty="0">
              <a:solidFill>
                <a:srgbClr val="000000"/>
              </a:solidFill>
              <a:latin typeface="Calibri"/>
              <a:ea typeface="Calibri"/>
              <a:cs typeface="Calibri"/>
              <a:sym typeface="Calibri"/>
            </a:endParaRPr>
          </a:p>
        </p:txBody>
      </p:sp>
      <p:pic>
        <p:nvPicPr>
          <p:cNvPr id="205" name="Google Shape;205;p11"/>
          <p:cNvPicPr preferRelativeResize="0"/>
          <p:nvPr/>
        </p:nvPicPr>
        <p:blipFill rotWithShape="1">
          <a:blip r:embed="rId3">
            <a:alphaModFix/>
          </a:blip>
          <a:srcRect/>
          <a:stretch/>
        </p:blipFill>
        <p:spPr>
          <a:xfrm>
            <a:off x="10191466" y="2698641"/>
            <a:ext cx="7620000" cy="6086476"/>
          </a:xfrm>
          <a:prstGeom prst="rect">
            <a:avLst/>
          </a:prstGeom>
          <a:noFill/>
          <a:ln>
            <a:noFill/>
          </a:ln>
        </p:spPr>
      </p:pic>
      <p:sp>
        <p:nvSpPr>
          <p:cNvPr id="206" name="Google Shape;206;p11"/>
          <p:cNvSpPr/>
          <p:nvPr/>
        </p:nvSpPr>
        <p:spPr>
          <a:xfrm>
            <a:off x="1066800" y="3333078"/>
            <a:ext cx="9008100" cy="4154943"/>
          </a:xfrm>
          <a:prstGeom prst="rect">
            <a:avLst/>
          </a:prstGeom>
          <a:noFill/>
          <a:ln>
            <a:noFill/>
          </a:ln>
        </p:spPr>
        <p:txBody>
          <a:bodyPr spcFirstLastPara="1" wrap="square" lIns="91425" tIns="45700" rIns="91425" bIns="45700" anchor="t" anchorCtr="0">
            <a:spAutoFit/>
          </a:bodyPr>
          <a:lstStyle/>
          <a:p>
            <a:pPr marL="457200" lvl="0" indent="-457200">
              <a:buSzPts val="3200"/>
              <a:buFont typeface="Arial"/>
              <a:buChar char="•"/>
            </a:pPr>
            <a:r>
              <a:rPr lang="ru-RU" sz="3200" b="1" dirty="0">
                <a:latin typeface="Calibri"/>
                <a:ea typeface="Calibri"/>
                <a:cs typeface="Calibri"/>
                <a:sym typeface="Calibri"/>
              </a:rPr>
              <a:t>Каматниот ризик </a:t>
            </a:r>
            <a:r>
              <a:rPr lang="ru-RU" sz="2800" dirty="0">
                <a:latin typeface="Calibri"/>
                <a:ea typeface="Calibri"/>
                <a:cs typeface="Calibri"/>
                <a:sym typeface="Calibri"/>
              </a:rPr>
              <a:t>е потенцијал дека промената на вкупните каматни стапки ќе ја намали вредноста на обврзницата или друга инвестиција со фиксна </a:t>
            </a:r>
            <a:r>
              <a:rPr lang="ru-RU" sz="2800" dirty="0" smtClean="0">
                <a:latin typeface="Calibri"/>
                <a:ea typeface="Calibri"/>
                <a:cs typeface="Calibri"/>
                <a:sym typeface="Calibri"/>
              </a:rPr>
              <a:t>стапка</a:t>
            </a:r>
          </a:p>
          <a:p>
            <a:pPr marL="457200" lvl="0" indent="-457200">
              <a:buSzPts val="3200"/>
              <a:buFont typeface="Arial"/>
              <a:buChar char="•"/>
            </a:pPr>
            <a:r>
              <a:rPr lang="ru-RU" sz="3200" b="1" dirty="0" smtClean="0">
                <a:latin typeface="Calibri"/>
                <a:ea typeface="Calibri"/>
                <a:cs typeface="Calibri"/>
                <a:sym typeface="Calibri"/>
              </a:rPr>
              <a:t>Ризикот </a:t>
            </a:r>
            <a:r>
              <a:rPr lang="ru-RU" sz="3200" b="1" dirty="0">
                <a:latin typeface="Calibri"/>
                <a:ea typeface="Calibri"/>
                <a:cs typeface="Calibri"/>
                <a:sym typeface="Calibri"/>
              </a:rPr>
              <a:t>од инфлација </a:t>
            </a:r>
            <a:r>
              <a:rPr lang="ru-RU" sz="2800" dirty="0">
                <a:latin typeface="Calibri"/>
                <a:ea typeface="Calibri"/>
                <a:cs typeface="Calibri"/>
                <a:sym typeface="Calibri"/>
              </a:rPr>
              <a:t>е ризикот дека вашата куповна моќ ќе се намали ако вредноста на вашите инвестиции не е во чекор со </a:t>
            </a:r>
            <a:r>
              <a:rPr lang="ru-RU" sz="2800" dirty="0" smtClean="0">
                <a:latin typeface="Calibri"/>
                <a:ea typeface="Calibri"/>
                <a:cs typeface="Calibri"/>
                <a:sym typeface="Calibri"/>
              </a:rPr>
              <a:t>инфлацијата</a:t>
            </a:r>
          </a:p>
          <a:p>
            <a:pPr marL="457200" lvl="0" indent="-457200">
              <a:buSzPts val="3200"/>
              <a:buFont typeface="Arial"/>
              <a:buChar char="•"/>
            </a:pPr>
            <a:r>
              <a:rPr lang="ru-RU" sz="3200" b="1" dirty="0" smtClean="0">
                <a:latin typeface="Calibri"/>
                <a:ea typeface="Calibri"/>
                <a:cs typeface="Calibri"/>
                <a:sym typeface="Calibri"/>
              </a:rPr>
              <a:t>Кредитниот </a:t>
            </a:r>
            <a:r>
              <a:rPr lang="ru-RU" sz="3200" b="1" dirty="0">
                <a:latin typeface="Calibri"/>
                <a:ea typeface="Calibri"/>
                <a:cs typeface="Calibri"/>
                <a:sym typeface="Calibri"/>
              </a:rPr>
              <a:t>ризик </a:t>
            </a:r>
            <a:r>
              <a:rPr lang="ru-RU" sz="2800" dirty="0">
                <a:latin typeface="Calibri"/>
                <a:ea typeface="Calibri"/>
                <a:cs typeface="Calibri"/>
                <a:sym typeface="Calibri"/>
              </a:rPr>
              <a:t>е можност за загуба што произлегува од неуспехот на заемопримачот да врати заем или да ги исполни договорните обврски</a:t>
            </a:r>
            <a:endParaRPr sz="2800" b="1" dirty="0">
              <a:solidFill>
                <a:srgbClr val="FF0000"/>
              </a:solidFill>
              <a:latin typeface="Calibri"/>
              <a:ea typeface="Calibri"/>
              <a:cs typeface="Calibri"/>
              <a:sym typeface="Calibri"/>
            </a:endParaRPr>
          </a:p>
        </p:txBody>
      </p:sp>
      <p:sp>
        <p:nvSpPr>
          <p:cNvPr id="207" name="Google Shape;207;p11"/>
          <p:cNvSpPr txBox="1"/>
          <p:nvPr/>
        </p:nvSpPr>
        <p:spPr>
          <a:xfrm>
            <a:off x="7331700" y="7333386"/>
            <a:ext cx="27432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FF0000"/>
                </a:solidFill>
                <a:latin typeface="Calibri"/>
                <a:ea typeface="Calibri"/>
                <a:cs typeface="Calibri"/>
                <a:sym typeface="Calibri"/>
              </a:rPr>
              <a:t>https://www.investopedia.com/terms/r/riskrewardratio.asp</a:t>
            </a:r>
            <a:endParaRPr sz="1800" b="1" dirty="0">
              <a:solidFill>
                <a:srgbClr val="FF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2"/>
          <p:cNvSpPr txBox="1"/>
          <p:nvPr/>
        </p:nvSpPr>
        <p:spPr>
          <a:xfrm>
            <a:off x="533400" y="571500"/>
            <a:ext cx="12496800" cy="1323399"/>
          </a:xfrm>
          <a:prstGeom prst="rect">
            <a:avLst/>
          </a:prstGeom>
          <a:noFill/>
          <a:ln>
            <a:noFill/>
          </a:ln>
        </p:spPr>
        <p:txBody>
          <a:bodyPr spcFirstLastPara="1" wrap="square" lIns="91425" tIns="45700" rIns="91425" bIns="45700" anchor="t" anchorCtr="0">
            <a:spAutoFit/>
          </a:bodyPr>
          <a:lstStyle/>
          <a:p>
            <a:pPr lvl="0"/>
            <a:r>
              <a:rPr lang="en-US" sz="4000" b="1" dirty="0">
                <a:solidFill>
                  <a:srgbClr val="FD4FB4"/>
                </a:solidFill>
                <a:latin typeface="Calibri"/>
                <a:ea typeface="Calibri"/>
                <a:cs typeface="Calibri"/>
                <a:sym typeface="Calibri"/>
              </a:rPr>
              <a:t>1. </a:t>
            </a:r>
            <a:r>
              <a:rPr lang="mk-MK" sz="4000" b="1" dirty="0" smtClean="0">
                <a:solidFill>
                  <a:srgbClr val="FD4FB4"/>
                </a:solidFill>
                <a:latin typeface="Calibri"/>
                <a:ea typeface="Calibri"/>
                <a:cs typeface="Calibri"/>
                <a:sym typeface="Calibri"/>
              </a:rPr>
              <a:t>Финансиска писменост</a:t>
            </a:r>
            <a:r>
              <a:rPr lang="en-US" sz="4000" b="1" dirty="0" smtClean="0">
                <a:solidFill>
                  <a:srgbClr val="FD4FB4"/>
                </a:solidFill>
                <a:latin typeface="Calibri"/>
                <a:ea typeface="Calibri"/>
                <a:cs typeface="Calibri"/>
                <a:sym typeface="Calibri"/>
              </a:rPr>
              <a:t> </a:t>
            </a:r>
            <a:r>
              <a:rPr lang="en-US" sz="4000" b="1" i="1" dirty="0">
                <a:solidFill>
                  <a:srgbClr val="FD4FB4"/>
                </a:solidFill>
                <a:latin typeface="Calibri"/>
                <a:ea typeface="Calibri"/>
                <a:cs typeface="Calibri"/>
                <a:sym typeface="Calibri"/>
              </a:rPr>
              <a:t>– </a:t>
            </a:r>
            <a:r>
              <a:rPr lang="mk-MK" sz="4000" b="1" i="1" dirty="0">
                <a:solidFill>
                  <a:srgbClr val="FD4FB4"/>
                </a:solidFill>
                <a:latin typeface="Calibri"/>
                <a:ea typeface="Calibri"/>
                <a:cs typeface="Calibri"/>
                <a:sym typeface="Calibri"/>
              </a:rPr>
              <a:t>Модул за финансиска безбедност</a:t>
            </a:r>
            <a:endParaRPr sz="4000" b="1" i="1" dirty="0">
              <a:solidFill>
                <a:srgbClr val="FD4FB4"/>
              </a:solidFill>
              <a:latin typeface="Calibri"/>
              <a:ea typeface="Calibri"/>
              <a:cs typeface="Calibri"/>
              <a:sym typeface="Calibri"/>
            </a:endParaRPr>
          </a:p>
        </p:txBody>
      </p:sp>
      <p:sp>
        <p:nvSpPr>
          <p:cNvPr id="213" name="Google Shape;213;p12"/>
          <p:cNvSpPr/>
          <p:nvPr/>
        </p:nvSpPr>
        <p:spPr>
          <a:xfrm>
            <a:off x="577754" y="4000500"/>
            <a:ext cx="17024446" cy="22467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mk-MK" sz="2800" b="1" dirty="0" smtClean="0">
                <a:solidFill>
                  <a:srgbClr val="1B1B1F"/>
                </a:solidFill>
                <a:latin typeface="Calibri"/>
                <a:ea typeface="Calibri"/>
                <a:cs typeface="Calibri"/>
                <a:sym typeface="Calibri"/>
              </a:rPr>
              <a:t>Финансиска Стабилност</a:t>
            </a:r>
            <a:endParaRPr dirty="0"/>
          </a:p>
          <a:p>
            <a:pPr lvl="0" algn="just"/>
            <a:r>
              <a:rPr lang="ru-RU" sz="2800" dirty="0">
                <a:solidFill>
                  <a:srgbClr val="1B1B1F"/>
                </a:solidFill>
                <a:latin typeface="Calibri"/>
                <a:ea typeface="Calibri"/>
                <a:cs typeface="Calibri"/>
                <a:sym typeface="Calibri"/>
              </a:rPr>
              <a:t>Финансиската безбедносна мрежа ви дава финансиска стабилност со тоа што обезбедува </a:t>
            </a:r>
            <a:r>
              <a:rPr lang="ru-RU" sz="2800" dirty="0" smtClean="0">
                <a:solidFill>
                  <a:srgbClr val="1B1B1F"/>
                </a:solidFill>
                <a:latin typeface="Calibri"/>
                <a:ea typeface="Calibri"/>
                <a:cs typeface="Calibri"/>
                <a:sym typeface="Calibri"/>
              </a:rPr>
              <a:t>амортизација </a:t>
            </a:r>
            <a:r>
              <a:rPr lang="ru-RU" sz="2800" dirty="0">
                <a:solidFill>
                  <a:srgbClr val="1B1B1F"/>
                </a:solidFill>
                <a:latin typeface="Calibri"/>
                <a:ea typeface="Calibri"/>
                <a:cs typeface="Calibri"/>
                <a:sym typeface="Calibri"/>
              </a:rPr>
              <a:t>за секоја финансиска вонредна состојба. Со финансиски план, сите ваши приходи и расходи се структурирани да ја исполнат вашата финансиска цел. Секоја мала промена во рутината би можела да ги стави во рамнотежа вашите финансии</a:t>
            </a:r>
            <a:r>
              <a:rPr lang="en-US" sz="2800" dirty="0" smtClean="0">
                <a:solidFill>
                  <a:srgbClr val="1B1B1F"/>
                </a:solidFill>
                <a:latin typeface="Calibri"/>
                <a:ea typeface="Calibri"/>
                <a:cs typeface="Calibri"/>
                <a:sym typeface="Calibri"/>
              </a:rPr>
              <a:t>.</a:t>
            </a:r>
            <a:endParaRPr sz="2800" dirty="0">
              <a:solidFill>
                <a:srgbClr val="FD4FB4"/>
              </a:solidFill>
              <a:latin typeface="Calibri"/>
              <a:ea typeface="Calibri"/>
              <a:cs typeface="Calibri"/>
              <a:sym typeface="Calibri"/>
            </a:endParaRPr>
          </a:p>
        </p:txBody>
      </p:sp>
      <p:sp>
        <p:nvSpPr>
          <p:cNvPr id="214" name="Google Shape;214;p12"/>
          <p:cNvSpPr/>
          <p:nvPr/>
        </p:nvSpPr>
        <p:spPr>
          <a:xfrm>
            <a:off x="555008" y="1714500"/>
            <a:ext cx="13999191" cy="954067"/>
          </a:xfrm>
          <a:prstGeom prst="rect">
            <a:avLst/>
          </a:prstGeom>
          <a:noFill/>
          <a:ln>
            <a:noFill/>
          </a:ln>
        </p:spPr>
        <p:txBody>
          <a:bodyPr spcFirstLastPara="1" wrap="square" lIns="91425" tIns="45700" rIns="91425" bIns="45700" anchor="t" anchorCtr="0">
            <a:spAutoFit/>
          </a:bodyPr>
          <a:lstStyle/>
          <a:p>
            <a:pPr lvl="0" algn="just"/>
            <a:r>
              <a:rPr lang="ru-RU" sz="2800" dirty="0">
                <a:solidFill>
                  <a:srgbClr val="1B1B1F"/>
                </a:solidFill>
                <a:latin typeface="Calibri"/>
                <a:ea typeface="Calibri"/>
                <a:cs typeface="Calibri"/>
                <a:sym typeface="Calibri"/>
              </a:rPr>
              <a:t>Планот за финансиска безбедност е комбинација од различни полиси за осигурување и штедна </a:t>
            </a:r>
            <a:r>
              <a:rPr lang="ru-RU" sz="2800" dirty="0" smtClean="0">
                <a:solidFill>
                  <a:srgbClr val="1B1B1F"/>
                </a:solidFill>
                <a:latin typeface="Calibri"/>
                <a:ea typeface="Calibri"/>
                <a:cs typeface="Calibri"/>
                <a:sym typeface="Calibri"/>
              </a:rPr>
              <a:t>сметка.</a:t>
            </a:r>
            <a:endParaRPr dirty="0"/>
          </a:p>
        </p:txBody>
      </p:sp>
      <p:sp>
        <p:nvSpPr>
          <p:cNvPr id="215" name="Google Shape;215;p12"/>
          <p:cNvSpPr/>
          <p:nvPr/>
        </p:nvSpPr>
        <p:spPr>
          <a:xfrm>
            <a:off x="555008" y="2559159"/>
            <a:ext cx="17047192" cy="1384954"/>
          </a:xfrm>
          <a:prstGeom prst="rect">
            <a:avLst/>
          </a:prstGeom>
          <a:noFill/>
          <a:ln>
            <a:noFill/>
          </a:ln>
        </p:spPr>
        <p:txBody>
          <a:bodyPr spcFirstLastPara="1" wrap="square" lIns="91425" tIns="45700" rIns="91425" bIns="45700" anchor="t" anchorCtr="0">
            <a:spAutoFit/>
          </a:bodyPr>
          <a:lstStyle/>
          <a:p>
            <a:pPr lvl="0" algn="just"/>
            <a:r>
              <a:rPr lang="ru-RU" sz="2800" dirty="0">
                <a:solidFill>
                  <a:srgbClr val="1B1B1F"/>
                </a:solidFill>
                <a:latin typeface="Calibri"/>
                <a:ea typeface="Calibri"/>
                <a:cs typeface="Calibri"/>
                <a:sym typeface="Calibri"/>
              </a:rPr>
              <a:t>Неговата функција е да ви помогне да ги намалите финансиските ризици кои можат да бидат предизвикани од неочекувани трошоци. В</a:t>
            </a:r>
            <a:r>
              <a:rPr lang="ru-RU" sz="2800" dirty="0" smtClean="0">
                <a:solidFill>
                  <a:srgbClr val="1B1B1F"/>
                </a:solidFill>
                <a:latin typeface="Calibri"/>
                <a:ea typeface="Calibri"/>
                <a:cs typeface="Calibri"/>
                <a:sym typeface="Calibri"/>
              </a:rPr>
              <a:t>е </a:t>
            </a:r>
            <a:r>
              <a:rPr lang="ru-RU" sz="2800" dirty="0">
                <a:solidFill>
                  <a:srgbClr val="1B1B1F"/>
                </a:solidFill>
                <a:latin typeface="Calibri"/>
                <a:ea typeface="Calibri"/>
                <a:cs typeface="Calibri"/>
                <a:sym typeface="Calibri"/>
              </a:rPr>
              <a:t>штити вас и долгорочните финансиски цели на вашето семејство со тоа што ви дава резервен план што нема да го попречи вашиот целокупен финансиски план.</a:t>
            </a:r>
            <a:endParaRPr sz="2800" b="1" dirty="0">
              <a:solidFill>
                <a:srgbClr val="FD4FB4"/>
              </a:solidFill>
              <a:latin typeface="Calibri"/>
              <a:ea typeface="Calibri"/>
              <a:cs typeface="Calibri"/>
              <a:sym typeface="Calibri"/>
            </a:endParaRPr>
          </a:p>
        </p:txBody>
      </p:sp>
      <p:sp>
        <p:nvSpPr>
          <p:cNvPr id="216" name="Google Shape;216;p12"/>
          <p:cNvSpPr/>
          <p:nvPr/>
        </p:nvSpPr>
        <p:spPr>
          <a:xfrm>
            <a:off x="1524000" y="6223218"/>
            <a:ext cx="16078200" cy="181588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mk-MK" sz="2800" b="1" dirty="0">
                <a:solidFill>
                  <a:srgbClr val="1B1B1F"/>
                </a:solidFill>
                <a:latin typeface="Calibri"/>
                <a:ea typeface="Calibri"/>
                <a:cs typeface="Calibri"/>
                <a:sym typeface="Calibri"/>
              </a:rPr>
              <a:t>В</a:t>
            </a:r>
            <a:r>
              <a:rPr lang="mk-MK" sz="2800" b="1" dirty="0" smtClean="0">
                <a:solidFill>
                  <a:srgbClr val="1B1B1F"/>
                </a:solidFill>
                <a:latin typeface="Calibri"/>
                <a:ea typeface="Calibri"/>
                <a:cs typeface="Calibri"/>
                <a:sym typeface="Calibri"/>
              </a:rPr>
              <a:t>и Помага Да Го Организирате Вашиот Финансиски План</a:t>
            </a:r>
            <a:endParaRPr dirty="0"/>
          </a:p>
          <a:p>
            <a:pPr lvl="0" algn="just"/>
            <a:r>
              <a:rPr lang="ru-RU" sz="2800" dirty="0">
                <a:solidFill>
                  <a:srgbClr val="1B1B1F"/>
                </a:solidFill>
                <a:latin typeface="Calibri"/>
                <a:ea typeface="Calibri"/>
                <a:cs typeface="Calibri"/>
                <a:sym typeface="Calibri"/>
              </a:rPr>
              <a:t>Планот за заштитна мрежа е дел од вашиот финансиски план. </a:t>
            </a:r>
            <a:r>
              <a:rPr lang="ru-RU" sz="2800" dirty="0" smtClean="0">
                <a:solidFill>
                  <a:srgbClr val="1B1B1F"/>
                </a:solidFill>
                <a:latin typeface="Calibri"/>
                <a:ea typeface="Calibri"/>
                <a:cs typeface="Calibri"/>
                <a:sym typeface="Calibri"/>
              </a:rPr>
              <a:t>Вклучувајќи го </a:t>
            </a:r>
            <a:r>
              <a:rPr lang="ru-RU" sz="2800" dirty="0">
                <a:solidFill>
                  <a:srgbClr val="1B1B1F"/>
                </a:solidFill>
                <a:latin typeface="Calibri"/>
                <a:ea typeface="Calibri"/>
                <a:cs typeface="Calibri"/>
                <a:sym typeface="Calibri"/>
              </a:rPr>
              <a:t>во вашиот финансиски план му </a:t>
            </a:r>
            <a:r>
              <a:rPr lang="ru-RU" sz="2800" dirty="0" smtClean="0">
                <a:solidFill>
                  <a:srgbClr val="1B1B1F"/>
                </a:solidFill>
                <a:latin typeface="Calibri"/>
                <a:ea typeface="Calibri"/>
                <a:cs typeface="Calibri"/>
                <a:sym typeface="Calibri"/>
              </a:rPr>
              <a:t>давате </a:t>
            </a:r>
            <a:r>
              <a:rPr lang="ru-RU" sz="2800" dirty="0">
                <a:solidFill>
                  <a:srgbClr val="1B1B1F"/>
                </a:solidFill>
                <a:latin typeface="Calibri"/>
                <a:ea typeface="Calibri"/>
                <a:cs typeface="Calibri"/>
                <a:sym typeface="Calibri"/>
              </a:rPr>
              <a:t>структура и организација. Заштитната мрежа може да се класифицира како една од стратегиите за исполнување на вашите среднорочни и долгорочни финансиски цели.</a:t>
            </a:r>
            <a:endParaRPr sz="2800" b="1" dirty="0">
              <a:solidFill>
                <a:srgbClr val="FD4FB4"/>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3"/>
          <p:cNvSpPr txBox="1"/>
          <p:nvPr/>
        </p:nvSpPr>
        <p:spPr>
          <a:xfrm>
            <a:off x="609600" y="571500"/>
            <a:ext cx="149352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2.  </a:t>
            </a:r>
            <a:r>
              <a:rPr lang="mk-MK" sz="4000" b="1" dirty="0" smtClean="0">
                <a:solidFill>
                  <a:srgbClr val="FD4FB4"/>
                </a:solidFill>
                <a:latin typeface="Calibri"/>
                <a:ea typeface="Calibri"/>
                <a:cs typeface="Calibri"/>
                <a:sym typeface="Calibri"/>
              </a:rPr>
              <a:t>Алтернативни начини за кредитирање</a:t>
            </a:r>
            <a:r>
              <a:rPr lang="en-US" sz="4000" b="1" dirty="0" smtClean="0">
                <a:solidFill>
                  <a:srgbClr val="FD4FB4"/>
                </a:solidFill>
                <a:latin typeface="Calibri"/>
                <a:ea typeface="Calibri"/>
                <a:cs typeface="Calibri"/>
                <a:sym typeface="Calibri"/>
              </a:rPr>
              <a:t> </a:t>
            </a:r>
            <a:r>
              <a:rPr lang="en-US" sz="4000" b="1" dirty="0">
                <a:solidFill>
                  <a:srgbClr val="FD4FB4"/>
                </a:solidFill>
                <a:latin typeface="Calibri"/>
                <a:ea typeface="Calibri"/>
                <a:cs typeface="Calibri"/>
                <a:sym typeface="Calibri"/>
              </a:rPr>
              <a:t>– </a:t>
            </a:r>
            <a:r>
              <a:rPr lang="mk-MK" sz="3600" b="1" i="1" dirty="0" smtClean="0">
                <a:solidFill>
                  <a:srgbClr val="FD4FB4"/>
                </a:solidFill>
                <a:latin typeface="Calibri"/>
                <a:ea typeface="Calibri"/>
                <a:cs typeface="Calibri"/>
                <a:sym typeface="Calibri"/>
              </a:rPr>
              <a:t>Групно финансирање</a:t>
            </a:r>
            <a:endParaRPr sz="3600" b="1" i="1" dirty="0">
              <a:solidFill>
                <a:srgbClr val="FD4FB4"/>
              </a:solidFill>
              <a:latin typeface="Calibri"/>
              <a:ea typeface="Calibri"/>
              <a:cs typeface="Calibri"/>
              <a:sym typeface="Calibri"/>
            </a:endParaRPr>
          </a:p>
        </p:txBody>
      </p:sp>
      <p:sp>
        <p:nvSpPr>
          <p:cNvPr id="222" name="Google Shape;222;p13"/>
          <p:cNvSpPr txBox="1"/>
          <p:nvPr/>
        </p:nvSpPr>
        <p:spPr>
          <a:xfrm>
            <a:off x="1196050" y="4551197"/>
            <a:ext cx="16230600" cy="1292621"/>
          </a:xfrm>
          <a:prstGeom prst="rect">
            <a:avLst/>
          </a:prstGeom>
          <a:noFill/>
          <a:ln>
            <a:noFill/>
          </a:ln>
        </p:spPr>
        <p:txBody>
          <a:bodyPr spcFirstLastPara="1" wrap="square" lIns="91425" tIns="45700" rIns="91425" bIns="45700" anchor="t" anchorCtr="0">
            <a:spAutoFit/>
          </a:bodyPr>
          <a:lstStyle/>
          <a:p>
            <a:pPr marL="457200" lvl="0" indent="-457200" algn="just">
              <a:buSzPts val="2600"/>
              <a:buFont typeface="Arial"/>
              <a:buChar char="•"/>
            </a:pPr>
            <a:r>
              <a:rPr lang="ru-RU" sz="2600" b="1" dirty="0">
                <a:latin typeface="Calibri"/>
                <a:ea typeface="Calibri"/>
                <a:cs typeface="Calibri"/>
                <a:sym typeface="Calibri"/>
              </a:rPr>
              <a:t>Инвестиции засновани на награда </a:t>
            </a:r>
            <a:r>
              <a:rPr lang="ru-RU" sz="2600" dirty="0">
                <a:latin typeface="Calibri"/>
                <a:ea typeface="Calibri"/>
                <a:cs typeface="Calibri"/>
                <a:sym typeface="Calibri"/>
              </a:rPr>
              <a:t>(инвеститорите добиваат финален производ наместо отплата</a:t>
            </a:r>
            <a:r>
              <a:rPr lang="ru-RU" sz="2600" dirty="0" smtClean="0">
                <a:latin typeface="Calibri"/>
                <a:ea typeface="Calibri"/>
                <a:cs typeface="Calibri"/>
                <a:sym typeface="Calibri"/>
              </a:rPr>
              <a:t>)</a:t>
            </a:r>
          </a:p>
          <a:p>
            <a:pPr marL="457200" lvl="0" indent="-457200" algn="just">
              <a:buSzPts val="2600"/>
              <a:buFont typeface="Arial"/>
              <a:buChar char="•"/>
            </a:pPr>
            <a:r>
              <a:rPr lang="ru-RU" sz="2600" dirty="0" smtClean="0">
                <a:latin typeface="Calibri"/>
                <a:ea typeface="Calibri"/>
                <a:cs typeface="Calibri"/>
                <a:sym typeface="Calibri"/>
              </a:rPr>
              <a:t>Погоден </a:t>
            </a:r>
            <a:r>
              <a:rPr lang="ru-RU" sz="2600" dirty="0">
                <a:latin typeface="Calibri"/>
                <a:ea typeface="Calibri"/>
                <a:cs typeface="Calibri"/>
                <a:sym typeface="Calibri"/>
              </a:rPr>
              <a:t>за бизниси базирани на производи наместо за активности базирани на </a:t>
            </a:r>
            <a:r>
              <a:rPr lang="ru-RU" sz="2600" dirty="0" smtClean="0">
                <a:latin typeface="Calibri"/>
                <a:ea typeface="Calibri"/>
                <a:cs typeface="Calibri"/>
                <a:sym typeface="Calibri"/>
              </a:rPr>
              <a:t>услуги</a:t>
            </a:r>
          </a:p>
          <a:p>
            <a:pPr marL="457200" lvl="0" indent="-457200" algn="just">
              <a:buSzPts val="2600"/>
              <a:buFont typeface="Arial"/>
              <a:buChar char="•"/>
            </a:pPr>
            <a:r>
              <a:rPr lang="ru-RU" sz="2600" dirty="0" smtClean="0">
                <a:latin typeface="Calibri"/>
                <a:ea typeface="Calibri"/>
                <a:cs typeface="Calibri"/>
                <a:sym typeface="Calibri"/>
              </a:rPr>
              <a:t>Потребни </a:t>
            </a:r>
            <a:r>
              <a:rPr lang="ru-RU" sz="2600" dirty="0">
                <a:latin typeface="Calibri"/>
                <a:ea typeface="Calibri"/>
                <a:cs typeface="Calibri"/>
                <a:sym typeface="Calibri"/>
              </a:rPr>
              <a:t>се добри </a:t>
            </a:r>
            <a:r>
              <a:rPr lang="ru-RU" sz="2600" b="1" dirty="0">
                <a:latin typeface="Calibri"/>
                <a:ea typeface="Calibri"/>
                <a:cs typeface="Calibri"/>
                <a:sym typeface="Calibri"/>
              </a:rPr>
              <a:t>комуникациски и маркетинг вештини</a:t>
            </a:r>
            <a:endParaRPr dirty="0"/>
          </a:p>
        </p:txBody>
      </p:sp>
      <p:sp>
        <p:nvSpPr>
          <p:cNvPr id="223" name="Google Shape;223;p13"/>
          <p:cNvSpPr/>
          <p:nvPr/>
        </p:nvSpPr>
        <p:spPr>
          <a:xfrm>
            <a:off x="609600" y="1790700"/>
            <a:ext cx="14173200" cy="1338828"/>
          </a:xfrm>
          <a:prstGeom prst="rect">
            <a:avLst/>
          </a:prstGeom>
          <a:noFill/>
          <a:ln>
            <a:noFill/>
          </a:ln>
        </p:spPr>
        <p:txBody>
          <a:bodyPr spcFirstLastPara="1" wrap="square" lIns="91425" tIns="45700" rIns="91425" bIns="45700" anchor="t" anchorCtr="0">
            <a:spAutoFit/>
          </a:bodyPr>
          <a:lstStyle/>
          <a:p>
            <a:pPr lvl="0" algn="just"/>
            <a:r>
              <a:rPr lang="ru-RU" sz="2600" dirty="0">
                <a:latin typeface="Calibri"/>
                <a:ea typeface="Calibri"/>
                <a:cs typeface="Calibri"/>
                <a:sym typeface="Calibri"/>
              </a:rPr>
              <a:t>Меѓу најпопуларните алтернативни </a:t>
            </a:r>
            <a:r>
              <a:rPr lang="ru-RU" sz="2600" dirty="0" smtClean="0">
                <a:latin typeface="Calibri"/>
                <a:ea typeface="Calibri"/>
                <a:cs typeface="Calibri"/>
                <a:sym typeface="Calibri"/>
              </a:rPr>
              <a:t>начини </a:t>
            </a:r>
            <a:r>
              <a:rPr lang="ru-RU" sz="2600" dirty="0">
                <a:latin typeface="Calibri"/>
                <a:ea typeface="Calibri"/>
                <a:cs typeface="Calibri"/>
                <a:sym typeface="Calibri"/>
              </a:rPr>
              <a:t>за кредитирање, постои </a:t>
            </a:r>
            <a:r>
              <a:rPr lang="ru-RU" sz="2600" dirty="0" smtClean="0">
                <a:latin typeface="Calibri"/>
                <a:ea typeface="Calibri"/>
                <a:cs typeface="Calibri"/>
                <a:sym typeface="Calibri"/>
              </a:rPr>
              <a:t>групното </a:t>
            </a:r>
            <a:r>
              <a:rPr lang="ru-RU" sz="2600" dirty="0">
                <a:latin typeface="Calibri"/>
                <a:ea typeface="Calibri"/>
                <a:cs typeface="Calibri"/>
                <a:sym typeface="Calibri"/>
              </a:rPr>
              <a:t>финансирање, кое вклучува </a:t>
            </a:r>
            <a:r>
              <a:rPr lang="ru-RU" sz="2600" dirty="0" smtClean="0">
                <a:latin typeface="Calibri"/>
                <a:ea typeface="Calibri"/>
                <a:cs typeface="Calibri"/>
                <a:sym typeface="Calibri"/>
              </a:rPr>
              <a:t>започнување иницијатива базирана </a:t>
            </a:r>
            <a:r>
              <a:rPr lang="ru-RU" sz="2600" dirty="0">
                <a:latin typeface="Calibri"/>
                <a:ea typeface="Calibri"/>
                <a:cs typeface="Calibri"/>
                <a:sym typeface="Calibri"/>
              </a:rPr>
              <a:t>на интернет </a:t>
            </a:r>
            <a:r>
              <a:rPr lang="ru-RU" sz="2600" dirty="0" smtClean="0">
                <a:latin typeface="Calibri"/>
                <a:ea typeface="Calibri"/>
                <a:cs typeface="Calibri"/>
                <a:sym typeface="Calibri"/>
              </a:rPr>
              <a:t>насочена </a:t>
            </a:r>
            <a:r>
              <a:rPr lang="ru-RU" sz="2600" dirty="0">
                <a:latin typeface="Calibri"/>
                <a:ea typeface="Calibri"/>
                <a:cs typeface="Calibri"/>
                <a:sym typeface="Calibri"/>
              </a:rPr>
              <a:t>кон финансирање на </a:t>
            </a:r>
            <a:r>
              <a:rPr lang="ru-RU" sz="2600" dirty="0" smtClean="0">
                <a:latin typeface="Calibri"/>
                <a:ea typeface="Calibri"/>
                <a:cs typeface="Calibri"/>
                <a:sym typeface="Calibri"/>
              </a:rPr>
              <a:t>проект/бизнис идејата </a:t>
            </a:r>
            <a:r>
              <a:rPr lang="ru-RU" sz="2600" dirty="0">
                <a:latin typeface="Calibri"/>
                <a:ea typeface="Calibri"/>
                <a:cs typeface="Calibri"/>
                <a:sym typeface="Calibri"/>
              </a:rPr>
              <a:t>со собирање мали суми пари од голем број </a:t>
            </a:r>
            <a:r>
              <a:rPr lang="ru-RU" sz="2600" dirty="0" smtClean="0">
                <a:latin typeface="Calibri"/>
                <a:ea typeface="Calibri"/>
                <a:cs typeface="Calibri"/>
                <a:sym typeface="Calibri"/>
              </a:rPr>
              <a:t>луѓе</a:t>
            </a:r>
            <a:r>
              <a:rPr lang="en-US" sz="2600" dirty="0" smtClean="0">
                <a:solidFill>
                  <a:srgbClr val="000000"/>
                </a:solidFill>
                <a:latin typeface="Calibri"/>
                <a:ea typeface="Calibri"/>
                <a:cs typeface="Calibri"/>
                <a:sym typeface="Calibri"/>
              </a:rPr>
              <a:t>.</a:t>
            </a:r>
            <a:endParaRPr dirty="0"/>
          </a:p>
        </p:txBody>
      </p:sp>
      <p:graphicFrame>
        <p:nvGraphicFramePr>
          <p:cNvPr id="224" name="Google Shape;224;p13"/>
          <p:cNvGraphicFramePr/>
          <p:nvPr>
            <p:extLst>
              <p:ext uri="{D42A27DB-BD31-4B8C-83A1-F6EECF244321}">
                <p14:modId xmlns:p14="http://schemas.microsoft.com/office/powerpoint/2010/main" val="628137074"/>
              </p:ext>
            </p:extLst>
          </p:nvPr>
        </p:nvGraphicFramePr>
        <p:xfrm>
          <a:off x="9525000" y="6210299"/>
          <a:ext cx="8763000" cy="2698345"/>
        </p:xfrm>
        <a:graphic>
          <a:graphicData uri="http://schemas.openxmlformats.org/drawingml/2006/table">
            <a:tbl>
              <a:tblPr firstRow="1" bandRow="1">
                <a:noFill/>
                <a:tableStyleId>{1FF5C7AF-9B0F-4E0D-9C11-2F6CE36D9D76}</a:tableStyleId>
              </a:tblPr>
              <a:tblGrid>
                <a:gridCol w="4081400">
                  <a:extLst>
                    <a:ext uri="{9D8B030D-6E8A-4147-A177-3AD203B41FA5}">
                      <a16:colId xmlns:a16="http://schemas.microsoft.com/office/drawing/2014/main" val="20000"/>
                    </a:ext>
                  </a:extLst>
                </a:gridCol>
                <a:gridCol w="4681600">
                  <a:extLst>
                    <a:ext uri="{9D8B030D-6E8A-4147-A177-3AD203B41FA5}">
                      <a16:colId xmlns:a16="http://schemas.microsoft.com/office/drawing/2014/main" val="20001"/>
                    </a:ext>
                  </a:extLst>
                </a:gridCol>
              </a:tblGrid>
              <a:tr h="307250">
                <a:tc>
                  <a:txBody>
                    <a:bodyPr/>
                    <a:lstStyle/>
                    <a:p>
                      <a:pPr marL="0" marR="0" lvl="0" indent="0" algn="ctr" rtl="0">
                        <a:spcBef>
                          <a:spcPts val="0"/>
                        </a:spcBef>
                        <a:spcAft>
                          <a:spcPts val="0"/>
                        </a:spcAft>
                        <a:buNone/>
                      </a:pPr>
                      <a:endParaRPr sz="1800" u="none" strike="noStrike" cap="none"/>
                    </a:p>
                  </a:txBody>
                  <a:tcPr marL="91450" marR="91450" marT="45725" marB="45725">
                    <a:lnL w="12700" cap="flat" cmpd="sng">
                      <a:solidFill>
                        <a:srgbClr val="AC7BDC"/>
                      </a:solidFill>
                      <a:prstDash val="solid"/>
                      <a:round/>
                      <a:headEnd type="none" w="sm" len="sm"/>
                      <a:tailEnd type="none" w="sm" len="sm"/>
                    </a:lnL>
                    <a:lnT w="12700" cap="flat" cmpd="sng">
                      <a:solidFill>
                        <a:srgbClr val="AC7BDC"/>
                      </a:solidFill>
                      <a:prstDash val="solid"/>
                      <a:round/>
                      <a:headEnd type="none" w="sm" len="sm"/>
                      <a:tailEnd type="none" w="sm" len="sm"/>
                    </a:lnT>
                    <a:solidFill>
                      <a:srgbClr val="AC7BDC"/>
                    </a:solidFill>
                  </a:tcPr>
                </a:tc>
                <a:tc>
                  <a:txBody>
                    <a:bodyPr/>
                    <a:lstStyle/>
                    <a:p>
                      <a:pPr marL="0" marR="0" lvl="0" indent="0" algn="ctr" rtl="0">
                        <a:spcBef>
                          <a:spcPts val="0"/>
                        </a:spcBef>
                        <a:spcAft>
                          <a:spcPts val="0"/>
                        </a:spcAft>
                        <a:buNone/>
                      </a:pPr>
                      <a:endParaRPr sz="1800" u="none" strike="noStrike" cap="none"/>
                    </a:p>
                  </a:txBody>
                  <a:tcPr marL="91450" marR="91450" marT="45725" marB="45725">
                    <a:lnT w="12700" cap="flat" cmpd="sng">
                      <a:solidFill>
                        <a:srgbClr val="AC7BDC"/>
                      </a:solidFill>
                      <a:prstDash val="solid"/>
                      <a:round/>
                      <a:headEnd type="none" w="sm" len="sm"/>
                      <a:tailEnd type="none" w="sm" len="sm"/>
                    </a:lnT>
                    <a:solidFill>
                      <a:srgbClr val="AC7BDC"/>
                    </a:solidFill>
                  </a:tcPr>
                </a:tc>
                <a:extLst>
                  <a:ext uri="{0D108BD9-81ED-4DB2-BD59-A6C34878D82A}">
                    <a16:rowId xmlns:a16="http://schemas.microsoft.com/office/drawing/2014/main" val="10000"/>
                  </a:ext>
                </a:extLst>
              </a:tr>
              <a:tr h="2332575">
                <a:tc>
                  <a:txBody>
                    <a:bodyPr/>
                    <a:lstStyle/>
                    <a:p>
                      <a:pPr marL="342900" marR="0" lvl="0" indent="-215900" algn="l" rtl="0">
                        <a:spcBef>
                          <a:spcPts val="0"/>
                        </a:spcBef>
                        <a:spcAft>
                          <a:spcPts val="0"/>
                        </a:spcAft>
                        <a:buSzPts val="2000"/>
                        <a:buFont typeface="Noto Sans Symbols"/>
                        <a:buNone/>
                      </a:pPr>
                      <a:endParaRPr sz="2000" b="0" i="0" u="none" strike="noStrike" cap="none" dirty="0">
                        <a:solidFill>
                          <a:srgbClr val="0C1139"/>
                        </a:solidFill>
                        <a:latin typeface="Calibri"/>
                        <a:ea typeface="Calibri"/>
                        <a:cs typeface="Calibri"/>
                        <a:sym typeface="Calibri"/>
                      </a:endParaRPr>
                    </a:p>
                    <a:p>
                      <a:pPr marL="0" marR="0" lvl="0" indent="0" algn="ctr" rtl="0">
                        <a:spcBef>
                          <a:spcPts val="0"/>
                        </a:spcBef>
                        <a:spcAft>
                          <a:spcPts val="0"/>
                        </a:spcAft>
                        <a:buClr>
                          <a:srgbClr val="0C1139"/>
                        </a:buClr>
                        <a:buSzPts val="2000"/>
                        <a:buFont typeface="Noto Sans Symbols"/>
                        <a:buNone/>
                      </a:pPr>
                      <a:r>
                        <a:rPr lang="mk-MK" sz="2000" b="0" i="0" u="none" strike="noStrike" cap="none" dirty="0" smtClean="0">
                          <a:solidFill>
                            <a:srgbClr val="0C1139"/>
                          </a:solidFill>
                          <a:latin typeface="Calibri"/>
                          <a:ea typeface="Calibri"/>
                          <a:cs typeface="Calibri"/>
                          <a:sym typeface="Calibri"/>
                        </a:rPr>
                        <a:t>Мала бариера за влез</a:t>
                      </a:r>
                      <a:endParaRPr sz="2000" b="0" i="0" u="none" strike="noStrike" cap="none" dirty="0">
                        <a:solidFill>
                          <a:srgbClr val="0C1139"/>
                        </a:solidFill>
                        <a:latin typeface="Calibri"/>
                        <a:ea typeface="Calibri"/>
                        <a:cs typeface="Calibri"/>
                        <a:sym typeface="Calibri"/>
                      </a:endParaRPr>
                    </a:p>
                    <a:p>
                      <a:pPr marL="0" marR="0" lvl="0" indent="0" algn="ctr" rtl="0">
                        <a:spcBef>
                          <a:spcPts val="0"/>
                        </a:spcBef>
                        <a:spcAft>
                          <a:spcPts val="0"/>
                        </a:spcAft>
                        <a:buClr>
                          <a:srgbClr val="0C1139"/>
                        </a:buClr>
                        <a:buSzPts val="2000"/>
                        <a:buFont typeface="Noto Sans Symbols"/>
                        <a:buNone/>
                      </a:pPr>
                      <a:r>
                        <a:rPr lang="ru-RU" sz="2000" b="0" i="0" u="none" strike="noStrike" cap="none" dirty="0" smtClean="0">
                          <a:solidFill>
                            <a:srgbClr val="0C1139"/>
                          </a:solidFill>
                          <a:latin typeface="Calibri"/>
                          <a:ea typeface="Calibri"/>
                          <a:cs typeface="Calibri"/>
                          <a:sym typeface="Calibri"/>
                        </a:rPr>
                        <a:t/>
                      </a:r>
                      <a:br>
                        <a:rPr lang="ru-RU" sz="2000" b="0" i="0" u="none" strike="noStrike" cap="none" dirty="0" smtClean="0">
                          <a:solidFill>
                            <a:srgbClr val="0C1139"/>
                          </a:solidFill>
                          <a:latin typeface="Calibri"/>
                          <a:ea typeface="Calibri"/>
                          <a:cs typeface="Calibri"/>
                          <a:sym typeface="Calibri"/>
                        </a:rPr>
                      </a:br>
                      <a:r>
                        <a:rPr lang="ru-RU" sz="2000" b="0" i="0" u="none" strike="noStrike" cap="none" dirty="0" smtClean="0">
                          <a:solidFill>
                            <a:srgbClr val="0C1139"/>
                          </a:solidFill>
                          <a:latin typeface="Calibri"/>
                          <a:ea typeface="Calibri"/>
                          <a:cs typeface="Calibri"/>
                          <a:sym typeface="Calibri"/>
                        </a:rPr>
                        <a:t>Стекнување клиенти за време на групното финансирање</a:t>
                      </a:r>
                      <a:endParaRPr sz="2000" b="0" i="0" u="none" strike="noStrike" cap="none" dirty="0">
                        <a:solidFill>
                          <a:srgbClr val="0C1139"/>
                        </a:solidFill>
                        <a:latin typeface="Calibri"/>
                        <a:ea typeface="Calibri"/>
                        <a:cs typeface="Calibri"/>
                        <a:sym typeface="Calibri"/>
                      </a:endParaRPr>
                    </a:p>
                    <a:p>
                      <a:pPr marL="0" marR="0" lvl="0" indent="0" algn="ctr" rtl="0">
                        <a:spcBef>
                          <a:spcPts val="0"/>
                        </a:spcBef>
                        <a:spcAft>
                          <a:spcPts val="0"/>
                        </a:spcAft>
                        <a:buClr>
                          <a:srgbClr val="0C1139"/>
                        </a:buClr>
                        <a:buSzPts val="2000"/>
                        <a:buFont typeface="Noto Sans Symbols"/>
                        <a:buNone/>
                      </a:pPr>
                      <a:r>
                        <a:rPr lang="mk-MK" sz="2000" b="0" i="0" u="none" strike="noStrike" cap="none" dirty="0" smtClean="0">
                          <a:solidFill>
                            <a:srgbClr val="0C1139"/>
                          </a:solidFill>
                          <a:latin typeface="Calibri"/>
                          <a:ea typeface="Calibri"/>
                          <a:cs typeface="Calibri"/>
                          <a:sym typeface="Calibri"/>
                        </a:rPr>
                        <a:t/>
                      </a:r>
                      <a:br>
                        <a:rPr lang="mk-MK" sz="2000" b="0" i="0" u="none" strike="noStrike" cap="none" dirty="0" smtClean="0">
                          <a:solidFill>
                            <a:srgbClr val="0C1139"/>
                          </a:solidFill>
                          <a:latin typeface="Calibri"/>
                          <a:ea typeface="Calibri"/>
                          <a:cs typeface="Calibri"/>
                          <a:sym typeface="Calibri"/>
                        </a:rPr>
                      </a:br>
                      <a:r>
                        <a:rPr lang="mk-MK" sz="2000" b="0" i="0" u="none" strike="noStrike" cap="none" dirty="0" smtClean="0">
                          <a:solidFill>
                            <a:srgbClr val="0C1139"/>
                          </a:solidFill>
                          <a:latin typeface="Calibri"/>
                          <a:ea typeface="Calibri"/>
                          <a:cs typeface="Calibri"/>
                          <a:sym typeface="Calibri"/>
                        </a:rPr>
                        <a:t>Без барања за отплата</a:t>
                      </a:r>
                      <a:endParaRPr dirty="0"/>
                    </a:p>
                  </a:txBody>
                  <a:tcPr marL="91450" marR="91450" marT="45725" marB="45725">
                    <a:lnL w="12700" cap="flat" cmpd="sng">
                      <a:solidFill>
                        <a:srgbClr val="AC7BDC"/>
                      </a:solidFill>
                      <a:prstDash val="solid"/>
                      <a:round/>
                      <a:headEnd type="none" w="sm" len="sm"/>
                      <a:tailEnd type="none" w="sm" len="sm"/>
                    </a:lnL>
                    <a:lnR w="12700" cap="flat" cmpd="sng">
                      <a:solidFill>
                        <a:srgbClr val="AC7BDC"/>
                      </a:solidFill>
                      <a:prstDash val="solid"/>
                      <a:round/>
                      <a:headEnd type="none" w="sm" len="sm"/>
                      <a:tailEnd type="none" w="sm" len="sm"/>
                    </a:lnR>
                    <a:lnB w="12700" cap="flat" cmpd="sng">
                      <a:solidFill>
                        <a:srgbClr val="AC7BDC"/>
                      </a:solidFill>
                      <a:prstDash val="solid"/>
                      <a:round/>
                      <a:headEnd type="none" w="sm" len="sm"/>
                      <a:tailEnd type="none" w="sm" len="sm"/>
                    </a:lnB>
                  </a:tcPr>
                </a:tc>
                <a:tc>
                  <a:txBody>
                    <a:bodyPr/>
                    <a:lstStyle/>
                    <a:p>
                      <a:pPr marL="342900" marR="0" lvl="0" indent="-215900" algn="l" rtl="0">
                        <a:spcBef>
                          <a:spcPts val="0"/>
                        </a:spcBef>
                        <a:spcAft>
                          <a:spcPts val="0"/>
                        </a:spcAft>
                        <a:buSzPts val="2000"/>
                        <a:buFont typeface="Noto Sans Symbols"/>
                        <a:buNone/>
                      </a:pPr>
                      <a:endParaRPr sz="20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2000"/>
                        <a:buFont typeface="Noto Sans Symbols"/>
                        <a:buNone/>
                      </a:pPr>
                      <a:r>
                        <a:rPr lang="ru-RU" sz="2000" b="0" i="0" u="none" strike="noStrike" cap="none" dirty="0" smtClean="0">
                          <a:solidFill>
                            <a:schemeClr val="dk1"/>
                          </a:solidFill>
                          <a:latin typeface="Calibri"/>
                          <a:ea typeface="Calibri"/>
                          <a:cs typeface="Calibri"/>
                          <a:sym typeface="Calibri"/>
                        </a:rPr>
                        <a:t>Надоместоци за користење на платформи за групно финансирање</a:t>
                      </a:r>
                      <a:endParaRPr sz="20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2000"/>
                        <a:buFont typeface="Noto Sans Symbols"/>
                        <a:buNone/>
                      </a:pPr>
                      <a:endParaRPr lang="ru-RU" sz="2000" b="0" i="0" u="none" strike="noStrike" cap="none" dirty="0" smtClean="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2000"/>
                        <a:buFont typeface="Noto Sans Symbols"/>
                        <a:buNone/>
                      </a:pPr>
                      <a:r>
                        <a:rPr lang="ru-RU" sz="2000" b="0" i="0" u="none" strike="noStrike" cap="none" dirty="0" smtClean="0">
                          <a:solidFill>
                            <a:schemeClr val="dk1"/>
                          </a:solidFill>
                          <a:latin typeface="Calibri"/>
                          <a:ea typeface="Calibri"/>
                          <a:cs typeface="Calibri"/>
                          <a:sym typeface="Calibri"/>
                        </a:rPr>
                        <a:t>Голем напор за да се организира успешна кампања</a:t>
                      </a:r>
                      <a:endParaRPr sz="20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2000"/>
                        <a:buFont typeface="Noto Sans Symbols"/>
                        <a:buNone/>
                      </a:pPr>
                      <a:r>
                        <a:rPr lang="ru-RU" sz="2000" b="0" i="0" u="none" strike="noStrike" cap="none" dirty="0" smtClean="0">
                          <a:solidFill>
                            <a:schemeClr val="dk1"/>
                          </a:solidFill>
                          <a:latin typeface="Calibri"/>
                          <a:ea typeface="Calibri"/>
                          <a:cs typeface="Calibri"/>
                          <a:sym typeface="Calibri"/>
                        </a:rPr>
                        <a:t>Погодност само за некои бизниси</a:t>
                      </a:r>
                      <a:endParaRPr dirty="0"/>
                    </a:p>
                  </a:txBody>
                  <a:tcPr marL="91450" marR="91450" marT="45725" marB="45725">
                    <a:lnL w="12700" cap="flat" cmpd="sng">
                      <a:solidFill>
                        <a:srgbClr val="AC7BDC"/>
                      </a:solidFill>
                      <a:prstDash val="solid"/>
                      <a:round/>
                      <a:headEnd type="none" w="sm" len="sm"/>
                      <a:tailEnd type="none" w="sm" len="sm"/>
                    </a:lnL>
                    <a:lnR w="12700" cap="flat" cmpd="sng">
                      <a:solidFill>
                        <a:srgbClr val="AC7BDC"/>
                      </a:solidFill>
                      <a:prstDash val="solid"/>
                      <a:round/>
                      <a:headEnd type="none" w="sm" len="sm"/>
                      <a:tailEnd type="none" w="sm" len="sm"/>
                    </a:lnR>
                    <a:lnB w="12700" cap="flat" cmpd="sng">
                      <a:solidFill>
                        <a:srgbClr val="AC7BDC"/>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25" name="Google Shape;225;p13"/>
          <p:cNvSpPr/>
          <p:nvPr/>
        </p:nvSpPr>
        <p:spPr>
          <a:xfrm>
            <a:off x="609600" y="3317676"/>
            <a:ext cx="17221200" cy="1292621"/>
          </a:xfrm>
          <a:prstGeom prst="rect">
            <a:avLst/>
          </a:prstGeom>
          <a:noFill/>
          <a:ln>
            <a:noFill/>
          </a:ln>
        </p:spPr>
        <p:txBody>
          <a:bodyPr spcFirstLastPara="1" wrap="square" lIns="91425" tIns="45700" rIns="91425" bIns="45700" anchor="t" anchorCtr="0">
            <a:spAutoFit/>
          </a:bodyPr>
          <a:lstStyle/>
          <a:p>
            <a:pPr lvl="0" algn="just"/>
            <a:r>
              <a:rPr lang="ru-RU" sz="2600" dirty="0">
                <a:latin typeface="Calibri"/>
                <a:ea typeface="Calibri"/>
                <a:cs typeface="Calibri"/>
                <a:sym typeface="Calibri"/>
              </a:rPr>
              <a:t>Овој механизам за финансирање се карактеризира со пониски трошоци за посредување и помал акцент на проценката на ризикот</a:t>
            </a:r>
            <a:r>
              <a:rPr lang="ru-RU" sz="2600" dirty="0" smtClean="0">
                <a:latin typeface="Calibri"/>
                <a:ea typeface="Calibri"/>
                <a:cs typeface="Calibri"/>
                <a:sym typeface="Calibri"/>
              </a:rPr>
              <a:t>.</a:t>
            </a:r>
          </a:p>
          <a:p>
            <a:pPr lvl="0" algn="just"/>
            <a:r>
              <a:rPr lang="ru-RU" sz="2600" dirty="0" smtClean="0">
                <a:latin typeface="Calibri"/>
                <a:ea typeface="Calibri"/>
                <a:cs typeface="Calibri"/>
                <a:sym typeface="Calibri"/>
              </a:rPr>
              <a:t>Други </a:t>
            </a:r>
            <a:r>
              <a:rPr lang="ru-RU" sz="2600" dirty="0">
                <a:latin typeface="Calibri"/>
                <a:ea typeface="Calibri"/>
                <a:cs typeface="Calibri"/>
                <a:sym typeface="Calibri"/>
              </a:rPr>
              <a:t>карактеристики</a:t>
            </a:r>
            <a:r>
              <a:rPr lang="en-US" sz="2600" dirty="0" smtClean="0">
                <a:solidFill>
                  <a:srgbClr val="000000"/>
                </a:solidFill>
                <a:latin typeface="Calibri"/>
                <a:ea typeface="Calibri"/>
                <a:cs typeface="Calibri"/>
                <a:sym typeface="Calibri"/>
              </a:rPr>
              <a:t>:</a:t>
            </a:r>
            <a:endParaRPr dirty="0"/>
          </a:p>
        </p:txBody>
      </p:sp>
      <p:pic>
        <p:nvPicPr>
          <p:cNvPr id="226" name="Google Shape;226;p13"/>
          <p:cNvPicPr preferRelativeResize="0"/>
          <p:nvPr/>
        </p:nvPicPr>
        <p:blipFill rotWithShape="1">
          <a:blip r:embed="rId3">
            <a:alphaModFix/>
          </a:blip>
          <a:srcRect/>
          <a:stretch/>
        </p:blipFill>
        <p:spPr>
          <a:xfrm>
            <a:off x="10744200" y="6090920"/>
            <a:ext cx="1492345" cy="630102"/>
          </a:xfrm>
          <a:prstGeom prst="rect">
            <a:avLst/>
          </a:prstGeom>
          <a:noFill/>
          <a:ln>
            <a:noFill/>
          </a:ln>
        </p:spPr>
      </p:pic>
      <p:pic>
        <p:nvPicPr>
          <p:cNvPr id="227" name="Google Shape;227;p13"/>
          <p:cNvPicPr preferRelativeResize="0"/>
          <p:nvPr/>
        </p:nvPicPr>
        <p:blipFill rotWithShape="1">
          <a:blip r:embed="rId4">
            <a:alphaModFix/>
          </a:blip>
          <a:srcRect/>
          <a:stretch/>
        </p:blipFill>
        <p:spPr>
          <a:xfrm>
            <a:off x="15163800" y="6090920"/>
            <a:ext cx="1412384" cy="56133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4"/>
          <p:cNvSpPr txBox="1"/>
          <p:nvPr/>
        </p:nvSpPr>
        <p:spPr>
          <a:xfrm>
            <a:off x="609600" y="571500"/>
            <a:ext cx="14935200" cy="12618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2.  </a:t>
            </a:r>
            <a:r>
              <a:rPr lang="mk-MK" sz="4000" b="1" dirty="0" smtClean="0">
                <a:solidFill>
                  <a:srgbClr val="FD4FB4"/>
                </a:solidFill>
                <a:latin typeface="Calibri"/>
                <a:ea typeface="Calibri"/>
                <a:cs typeface="Calibri"/>
                <a:sym typeface="Calibri"/>
              </a:rPr>
              <a:t>Алтернативни начини за кредитирање</a:t>
            </a:r>
            <a:r>
              <a:rPr lang="en-US" sz="4000" b="1" dirty="0" smtClean="0">
                <a:solidFill>
                  <a:srgbClr val="FD4FB4"/>
                </a:solidFill>
                <a:latin typeface="Calibri"/>
                <a:ea typeface="Calibri"/>
                <a:cs typeface="Calibri"/>
                <a:sym typeface="Calibri"/>
              </a:rPr>
              <a:t> </a:t>
            </a:r>
            <a:r>
              <a:rPr lang="en-US" sz="4000" b="1" dirty="0">
                <a:solidFill>
                  <a:srgbClr val="FD4FB4"/>
                </a:solidFill>
                <a:latin typeface="Calibri"/>
                <a:ea typeface="Calibri"/>
                <a:cs typeface="Calibri"/>
                <a:sym typeface="Calibri"/>
              </a:rPr>
              <a:t>– </a:t>
            </a:r>
            <a:r>
              <a:rPr lang="mk-MK" sz="3600" b="1" i="1" dirty="0" smtClean="0">
                <a:solidFill>
                  <a:srgbClr val="FD4FB4"/>
                </a:solidFill>
                <a:latin typeface="Calibri"/>
                <a:ea typeface="Calibri"/>
                <a:cs typeface="Calibri"/>
                <a:sym typeface="Calibri"/>
              </a:rPr>
              <a:t>Како да отпочнете кампања за групно финасирање</a:t>
            </a:r>
            <a:endParaRPr sz="3600" b="1" i="1" dirty="0">
              <a:solidFill>
                <a:srgbClr val="FD4FB4"/>
              </a:solidFill>
              <a:latin typeface="Calibri"/>
              <a:ea typeface="Calibri"/>
              <a:cs typeface="Calibri"/>
              <a:sym typeface="Calibri"/>
            </a:endParaRPr>
          </a:p>
        </p:txBody>
      </p:sp>
      <p:sp>
        <p:nvSpPr>
          <p:cNvPr id="233" name="Google Shape;233;p14"/>
          <p:cNvSpPr/>
          <p:nvPr/>
        </p:nvSpPr>
        <p:spPr>
          <a:xfrm>
            <a:off x="609600" y="1714500"/>
            <a:ext cx="9982200" cy="4893607"/>
          </a:xfrm>
          <a:prstGeom prst="rect">
            <a:avLst/>
          </a:prstGeom>
          <a:noFill/>
          <a:ln>
            <a:noFill/>
          </a:ln>
        </p:spPr>
        <p:txBody>
          <a:bodyPr spcFirstLastPara="1" wrap="square" lIns="91425" tIns="45700" rIns="91425" bIns="45700" anchor="t" anchorCtr="0">
            <a:spAutoFit/>
          </a:bodyPr>
          <a:lstStyle/>
          <a:p>
            <a:pPr lvl="0" algn="just"/>
            <a:r>
              <a:rPr lang="ru-RU" sz="2600" dirty="0">
                <a:latin typeface="Calibri"/>
                <a:ea typeface="Calibri"/>
                <a:cs typeface="Calibri"/>
                <a:sym typeface="Calibri"/>
              </a:rPr>
              <a:t>За да се избере вистинската платформа за кампања за групно финансирање, треба да се земат предвид следните фактори</a:t>
            </a:r>
            <a:r>
              <a:rPr lang="en-US" sz="2600" dirty="0" smtClean="0">
                <a:solidFill>
                  <a:srgbClr val="000000"/>
                </a:solidFill>
                <a:latin typeface="Calibri"/>
                <a:ea typeface="Calibri"/>
                <a:cs typeface="Calibri"/>
                <a:sym typeface="Calibri"/>
              </a:rPr>
              <a:t>:</a:t>
            </a:r>
            <a:endParaRPr dirty="0"/>
          </a:p>
          <a:p>
            <a:pPr marL="0" marR="0" lvl="0" indent="0" algn="just" rtl="0">
              <a:spcBef>
                <a:spcPts val="0"/>
              </a:spcBef>
              <a:spcAft>
                <a:spcPts val="0"/>
              </a:spcAft>
              <a:buNone/>
            </a:pPr>
            <a:endParaRPr sz="2600" dirty="0">
              <a:solidFill>
                <a:srgbClr val="000000"/>
              </a:solidFill>
              <a:latin typeface="Calibri"/>
              <a:ea typeface="Calibri"/>
              <a:cs typeface="Calibri"/>
              <a:sym typeface="Calibri"/>
            </a:endParaRPr>
          </a:p>
          <a:p>
            <a:pPr marL="514350" lvl="0" indent="-514350" algn="just">
              <a:buSzPts val="2600"/>
              <a:buFont typeface="Calibri"/>
              <a:buAutoNum type="arabicPeriod"/>
            </a:pPr>
            <a:r>
              <a:rPr lang="ru-RU" sz="2600" b="1" dirty="0">
                <a:latin typeface="Calibri"/>
                <a:ea typeface="Calibri"/>
                <a:cs typeface="Calibri"/>
                <a:sym typeface="Calibri"/>
              </a:rPr>
              <a:t>Кој е моделот на групно финансирање на платформата</a:t>
            </a:r>
            <a:r>
              <a:rPr lang="ru-RU" sz="2600" b="1" dirty="0" smtClean="0">
                <a:latin typeface="Calibri"/>
                <a:ea typeface="Calibri"/>
                <a:cs typeface="Calibri"/>
                <a:sym typeface="Calibri"/>
              </a:rPr>
              <a:t>?</a:t>
            </a:r>
            <a:br>
              <a:rPr lang="ru-RU" sz="2600" b="1" dirty="0" smtClean="0">
                <a:latin typeface="Calibri"/>
                <a:ea typeface="Calibri"/>
                <a:cs typeface="Calibri"/>
                <a:sym typeface="Calibri"/>
              </a:rPr>
            </a:br>
            <a:r>
              <a:rPr lang="ru-RU" sz="2600" dirty="0" smtClean="0">
                <a:latin typeface="Calibri"/>
                <a:ea typeface="Calibri"/>
                <a:cs typeface="Calibri"/>
                <a:sym typeface="Calibri"/>
              </a:rPr>
              <a:t>Врз </a:t>
            </a:r>
            <a:r>
              <a:rPr lang="ru-RU" sz="2600" dirty="0">
                <a:latin typeface="Calibri"/>
                <a:ea typeface="Calibri"/>
                <a:cs typeface="Calibri"/>
                <a:sym typeface="Calibri"/>
              </a:rPr>
              <a:t>основа на награди (најпогодни за мали бизниси), базирани на капитал, базирани на </a:t>
            </a:r>
            <a:r>
              <a:rPr lang="ru-RU" sz="2600" dirty="0" smtClean="0">
                <a:latin typeface="Calibri"/>
                <a:ea typeface="Calibri"/>
                <a:cs typeface="Calibri"/>
                <a:sym typeface="Calibri"/>
              </a:rPr>
              <a:t>донации</a:t>
            </a:r>
          </a:p>
          <a:p>
            <a:pPr marL="514350" lvl="0" indent="-514350" algn="just">
              <a:buSzPts val="2600"/>
              <a:buFont typeface="Calibri"/>
              <a:buAutoNum type="arabicPeriod"/>
            </a:pPr>
            <a:r>
              <a:rPr lang="ru-RU" sz="2600" b="1" dirty="0" smtClean="0">
                <a:latin typeface="Calibri"/>
                <a:ea typeface="Calibri"/>
                <a:cs typeface="Calibri"/>
                <a:sym typeface="Calibri"/>
              </a:rPr>
              <a:t>Што </a:t>
            </a:r>
            <a:r>
              <a:rPr lang="ru-RU" sz="2600" b="1" dirty="0">
                <a:latin typeface="Calibri"/>
                <a:ea typeface="Calibri"/>
                <a:cs typeface="Calibri"/>
                <a:sym typeface="Calibri"/>
              </a:rPr>
              <a:t>се случува ако не се постигне целта</a:t>
            </a:r>
            <a:r>
              <a:rPr lang="ru-RU" sz="2600" b="1" dirty="0" smtClean="0">
                <a:latin typeface="Calibri"/>
                <a:ea typeface="Calibri"/>
                <a:cs typeface="Calibri"/>
                <a:sym typeface="Calibri"/>
              </a:rPr>
              <a:t>?</a:t>
            </a:r>
            <a:br>
              <a:rPr lang="ru-RU" sz="2600" b="1" dirty="0" smtClean="0">
                <a:latin typeface="Calibri"/>
                <a:ea typeface="Calibri"/>
                <a:cs typeface="Calibri"/>
                <a:sym typeface="Calibri"/>
              </a:rPr>
            </a:br>
            <a:r>
              <a:rPr lang="ru-RU" sz="2600" dirty="0" smtClean="0">
                <a:latin typeface="Calibri"/>
                <a:ea typeface="Calibri"/>
                <a:cs typeface="Calibri"/>
                <a:sym typeface="Calibri"/>
              </a:rPr>
              <a:t>Кампањите </a:t>
            </a:r>
            <a:r>
              <a:rPr lang="ru-RU" sz="2600" dirty="0">
                <a:latin typeface="Calibri"/>
                <a:ea typeface="Calibri"/>
                <a:cs typeface="Calibri"/>
                <a:sym typeface="Calibri"/>
              </a:rPr>
              <a:t>„Сè или ништо“ честопати се поуспешни од кампањите што </a:t>
            </a:r>
            <a:r>
              <a:rPr lang="ru-RU" sz="2600" dirty="0" smtClean="0">
                <a:latin typeface="Calibri"/>
                <a:ea typeface="Calibri"/>
                <a:cs typeface="Calibri"/>
                <a:sym typeface="Calibri"/>
              </a:rPr>
              <a:t>нудат задржување само на она што е собрано</a:t>
            </a:r>
          </a:p>
          <a:p>
            <a:pPr marL="514350" lvl="0" indent="-514350" algn="just">
              <a:buSzPts val="2600"/>
              <a:buFont typeface="Calibri"/>
              <a:buAutoNum type="arabicPeriod"/>
            </a:pPr>
            <a:r>
              <a:rPr lang="ru-RU" sz="2600" b="1" dirty="0" smtClean="0">
                <a:latin typeface="Calibri"/>
                <a:ea typeface="Calibri"/>
                <a:cs typeface="Calibri"/>
                <a:sym typeface="Calibri"/>
              </a:rPr>
              <a:t>Кои </a:t>
            </a:r>
            <a:r>
              <a:rPr lang="ru-RU" sz="2600" b="1" dirty="0">
                <a:latin typeface="Calibri"/>
                <a:ea typeface="Calibri"/>
                <a:cs typeface="Calibri"/>
                <a:sym typeface="Calibri"/>
              </a:rPr>
              <a:t>се целните публики на платформата</a:t>
            </a:r>
            <a:r>
              <a:rPr lang="ru-RU" sz="2600" b="1" dirty="0" smtClean="0">
                <a:latin typeface="Calibri"/>
                <a:ea typeface="Calibri"/>
                <a:cs typeface="Calibri"/>
                <a:sym typeface="Calibri"/>
              </a:rPr>
              <a:t>?</a:t>
            </a:r>
            <a:br>
              <a:rPr lang="ru-RU" sz="2600" b="1" dirty="0" smtClean="0">
                <a:latin typeface="Calibri"/>
                <a:ea typeface="Calibri"/>
                <a:cs typeface="Calibri"/>
                <a:sym typeface="Calibri"/>
              </a:rPr>
            </a:br>
            <a:r>
              <a:rPr lang="ru-RU" sz="2600" dirty="0" smtClean="0">
                <a:latin typeface="Calibri"/>
                <a:ea typeface="Calibri"/>
                <a:cs typeface="Calibri"/>
                <a:sym typeface="Calibri"/>
              </a:rPr>
              <a:t>Генерализирана </a:t>
            </a:r>
            <a:r>
              <a:rPr lang="ru-RU" sz="2600" dirty="0">
                <a:latin typeface="Calibri"/>
                <a:ea typeface="Calibri"/>
                <a:cs typeface="Calibri"/>
                <a:sym typeface="Calibri"/>
              </a:rPr>
              <a:t>платформа наспроти специјализирана платформа</a:t>
            </a:r>
            <a:endParaRPr dirty="0"/>
          </a:p>
        </p:txBody>
      </p:sp>
      <p:grpSp>
        <p:nvGrpSpPr>
          <p:cNvPr id="234" name="Google Shape;234;p14"/>
          <p:cNvGrpSpPr/>
          <p:nvPr/>
        </p:nvGrpSpPr>
        <p:grpSpPr>
          <a:xfrm>
            <a:off x="11071225" y="2654975"/>
            <a:ext cx="6911975" cy="2488525"/>
            <a:chOff x="12611100" y="4745076"/>
            <a:chExt cx="4914900" cy="2488525"/>
          </a:xfrm>
        </p:grpSpPr>
        <p:sp>
          <p:nvSpPr>
            <p:cNvPr id="235" name="Google Shape;235;p14"/>
            <p:cNvSpPr txBox="1"/>
            <p:nvPr/>
          </p:nvSpPr>
          <p:spPr>
            <a:xfrm>
              <a:off x="12611100" y="4745076"/>
              <a:ext cx="3944756" cy="457200"/>
            </a:xfrm>
            <a:prstGeom prst="rect">
              <a:avLst/>
            </a:prstGeom>
            <a:solidFill>
              <a:srgbClr val="AC7BDC"/>
            </a:solidFill>
            <a:ln w="9525" cap="flat" cmpd="sng">
              <a:solidFill>
                <a:srgbClr val="AC7BD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mk-MK" sz="2400" b="1" dirty="0" smtClean="0">
                  <a:solidFill>
                    <a:schemeClr val="lt1"/>
                  </a:solidFill>
                  <a:latin typeface="Calibri"/>
                  <a:ea typeface="Calibri"/>
                  <a:cs typeface="Calibri"/>
                  <a:sym typeface="Calibri"/>
                </a:rPr>
                <a:t>Специјализирана платформа за жени</a:t>
              </a:r>
              <a:endParaRPr sz="2400" b="1" dirty="0">
                <a:solidFill>
                  <a:schemeClr val="lt1"/>
                </a:solidFill>
                <a:latin typeface="Calibri"/>
                <a:ea typeface="Calibri"/>
                <a:cs typeface="Calibri"/>
                <a:sym typeface="Calibri"/>
              </a:endParaRPr>
            </a:p>
          </p:txBody>
        </p:sp>
        <p:sp>
          <p:nvSpPr>
            <p:cNvPr id="236" name="Google Shape;236;p14"/>
            <p:cNvSpPr/>
            <p:nvPr/>
          </p:nvSpPr>
          <p:spPr>
            <a:xfrm>
              <a:off x="12611100" y="5202276"/>
              <a:ext cx="4914900" cy="2031325"/>
            </a:xfrm>
            <a:prstGeom prst="rect">
              <a:avLst/>
            </a:prstGeom>
            <a:noFill/>
            <a:ln w="9525" cap="flat" cmpd="sng">
              <a:solidFill>
                <a:srgbClr val="AC7BDC"/>
              </a:solidFill>
              <a:prstDash val="solid"/>
              <a:round/>
              <a:headEnd type="none" w="sm" len="sm"/>
              <a:tailEnd type="none" w="sm" len="sm"/>
            </a:ln>
          </p:spPr>
          <p:txBody>
            <a:bodyPr spcFirstLastPara="1" wrap="square" lIns="91425" tIns="45700" rIns="91425" bIns="45700" anchor="t" anchorCtr="0">
              <a:spAutoFit/>
            </a:bodyPr>
            <a:lstStyle/>
            <a:p>
              <a:pPr lvl="0" algn="just"/>
              <a:r>
                <a:rPr lang="en-US" sz="2200" u="sng" dirty="0" err="1">
                  <a:solidFill>
                    <a:srgbClr val="000000"/>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IFundWomen</a:t>
              </a:r>
              <a:r>
                <a:rPr lang="en-US" sz="2200" dirty="0">
                  <a:solidFill>
                    <a:srgbClr val="000000"/>
                  </a:solidFill>
                  <a:latin typeface="Calibri"/>
                  <a:ea typeface="Calibri"/>
                  <a:cs typeface="Calibri"/>
                  <a:sym typeface="Calibri"/>
                </a:rPr>
                <a:t> </a:t>
              </a:r>
              <a:r>
                <a:rPr lang="ru-RU" sz="2200" dirty="0">
                  <a:solidFill>
                    <a:schemeClr val="dk1"/>
                  </a:solidFill>
                  <a:latin typeface="Calibri"/>
                  <a:ea typeface="Calibri"/>
                  <a:cs typeface="Calibri"/>
                  <a:sym typeface="Calibri"/>
                </a:rPr>
                <a:t>е широко </a:t>
              </a:r>
              <a:r>
                <a:rPr lang="ru-RU" sz="2200" dirty="0" smtClean="0">
                  <a:solidFill>
                    <a:schemeClr val="dk1"/>
                  </a:solidFill>
                  <a:latin typeface="Calibri"/>
                  <a:ea typeface="Calibri"/>
                  <a:cs typeface="Calibri"/>
                  <a:sym typeface="Calibri"/>
                </a:rPr>
                <a:t>призната </a:t>
              </a:r>
              <a:r>
                <a:rPr lang="ru-RU" sz="2200" dirty="0">
                  <a:solidFill>
                    <a:schemeClr val="dk1"/>
                  </a:solidFill>
                  <a:latin typeface="Calibri"/>
                  <a:ea typeface="Calibri"/>
                  <a:cs typeface="Calibri"/>
                  <a:sym typeface="Calibri"/>
                </a:rPr>
                <a:t>како лидер во индустријата за групно финансирање за женски основачи и создавачи. Исто така, на своите членови им нуди онлајн курс за тоа како да се собираат средства</a:t>
              </a:r>
              <a:r>
                <a:rPr lang="en-US" sz="2200" dirty="0" smtClean="0">
                  <a:solidFill>
                    <a:schemeClr val="dk1"/>
                  </a:solidFill>
                  <a:latin typeface="Calibri"/>
                  <a:ea typeface="Calibri"/>
                  <a:cs typeface="Calibri"/>
                  <a:sym typeface="Calibri"/>
                </a:rPr>
                <a:t>.</a:t>
              </a:r>
              <a:endParaRPr sz="2200" dirty="0">
                <a:solidFill>
                  <a:srgbClr val="000000"/>
                </a:solidFill>
                <a:latin typeface="Calibri"/>
                <a:ea typeface="Calibri"/>
                <a:cs typeface="Calibri"/>
                <a:sym typeface="Calibri"/>
              </a:endParaRPr>
            </a:p>
            <a:p>
              <a:pPr marL="0" marR="0" lvl="0" indent="0" algn="just" rtl="0">
                <a:spcBef>
                  <a:spcPts val="0"/>
                </a:spcBef>
                <a:spcAft>
                  <a:spcPts val="0"/>
                </a:spcAft>
                <a:buNone/>
              </a:pPr>
              <a:endParaRPr sz="2000" dirty="0">
                <a:solidFill>
                  <a:srgbClr val="000000"/>
                </a:solidFill>
                <a:latin typeface="Calibri"/>
                <a:ea typeface="Calibri"/>
                <a:cs typeface="Calibri"/>
                <a:sym typeface="Calibri"/>
              </a:endParaRPr>
            </a:p>
            <a:p>
              <a:pPr marL="0" marR="0" lvl="0" indent="0" algn="just" rtl="0">
                <a:spcBef>
                  <a:spcPts val="0"/>
                </a:spcBef>
                <a:spcAft>
                  <a:spcPts val="0"/>
                </a:spcAft>
                <a:buNone/>
              </a:pPr>
              <a:r>
                <a:rPr lang="mk-MK" sz="1800" dirty="0" smtClean="0">
                  <a:solidFill>
                    <a:srgbClr val="000000"/>
                  </a:solidFill>
                  <a:latin typeface="Calibri"/>
                  <a:ea typeface="Calibri"/>
                  <a:cs typeface="Calibri"/>
                  <a:sym typeface="Calibri"/>
                </a:rPr>
                <a:t>Извор</a:t>
              </a:r>
              <a:r>
                <a:rPr lang="en-US" sz="1800" dirty="0" smtClean="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IFundWomen</a:t>
              </a:r>
              <a:r>
                <a:rPr lang="en-US" sz="1800" dirty="0">
                  <a:solidFill>
                    <a:srgbClr val="000000"/>
                  </a:solidFill>
                  <a:latin typeface="Calibri"/>
                  <a:ea typeface="Calibri"/>
                  <a:cs typeface="Calibri"/>
                  <a:sym typeface="Calibri"/>
                </a:rPr>
                <a:t> website </a:t>
              </a:r>
              <a:endParaRPr dirty="0"/>
            </a:p>
          </p:txBody>
        </p:sp>
      </p:grpSp>
      <p:pic>
        <p:nvPicPr>
          <p:cNvPr id="237" name="Google Shape;237;p14"/>
          <p:cNvPicPr preferRelativeResize="0"/>
          <p:nvPr/>
        </p:nvPicPr>
        <p:blipFill rotWithShape="1">
          <a:blip r:embed="rId4">
            <a:alphaModFix/>
          </a:blip>
          <a:srcRect/>
          <a:stretch/>
        </p:blipFill>
        <p:spPr>
          <a:xfrm>
            <a:off x="11071225" y="5143500"/>
            <a:ext cx="6924675" cy="3714750"/>
          </a:xfrm>
          <a:prstGeom prst="rect">
            <a:avLst/>
          </a:prstGeom>
          <a:noFill/>
          <a:ln>
            <a:noFill/>
          </a:ln>
        </p:spPr>
      </p:pic>
      <p:sp>
        <p:nvSpPr>
          <p:cNvPr id="238" name="Google Shape;238;p14"/>
          <p:cNvSpPr/>
          <p:nvPr/>
        </p:nvSpPr>
        <p:spPr>
          <a:xfrm>
            <a:off x="1447800" y="6807994"/>
            <a:ext cx="9144000" cy="1292621"/>
          </a:xfrm>
          <a:prstGeom prst="rect">
            <a:avLst/>
          </a:prstGeom>
          <a:noFill/>
          <a:ln>
            <a:noFill/>
          </a:ln>
        </p:spPr>
        <p:txBody>
          <a:bodyPr spcFirstLastPara="1" wrap="square" lIns="91425" tIns="45700" rIns="91425" bIns="45700" anchor="t" anchorCtr="0">
            <a:spAutoFit/>
          </a:bodyPr>
          <a:lstStyle/>
          <a:p>
            <a:pPr lvl="0" algn="just"/>
            <a:r>
              <a:rPr lang="ru-RU" sz="2600" b="1" dirty="0">
                <a:latin typeface="Calibri"/>
                <a:ea typeface="Calibri"/>
                <a:cs typeface="Calibri"/>
                <a:sym typeface="Calibri"/>
              </a:rPr>
              <a:t>4. Колку ќе чини</a:t>
            </a:r>
            <a:r>
              <a:rPr lang="ru-RU" sz="2600" b="1" dirty="0" smtClean="0">
                <a:latin typeface="Calibri"/>
                <a:ea typeface="Calibri"/>
                <a:cs typeface="Calibri"/>
                <a:sym typeface="Calibri"/>
              </a:rPr>
              <a:t>?</a:t>
            </a:r>
          </a:p>
          <a:p>
            <a:pPr lvl="0" algn="just"/>
            <a:r>
              <a:rPr lang="ru-RU" sz="2600" dirty="0" smtClean="0">
                <a:latin typeface="Calibri"/>
                <a:ea typeface="Calibri"/>
                <a:cs typeface="Calibri"/>
                <a:sym typeface="Calibri"/>
              </a:rPr>
              <a:t>Пронајдете </a:t>
            </a:r>
            <a:r>
              <a:rPr lang="ru-RU" sz="2600" dirty="0">
                <a:latin typeface="Calibri"/>
                <a:ea typeface="Calibri"/>
                <a:cs typeface="Calibri"/>
                <a:sym typeface="Calibri"/>
              </a:rPr>
              <a:t>ги точните </a:t>
            </a:r>
            <a:r>
              <a:rPr lang="ru-RU" sz="2600" dirty="0" smtClean="0">
                <a:latin typeface="Calibri"/>
                <a:ea typeface="Calibri"/>
                <a:cs typeface="Calibri"/>
                <a:sym typeface="Calibri"/>
              </a:rPr>
              <a:t>надоместоци </a:t>
            </a:r>
            <a:r>
              <a:rPr lang="ru-RU" sz="2600" dirty="0">
                <a:latin typeface="Calibri"/>
                <a:ea typeface="Calibri"/>
                <a:cs typeface="Calibri"/>
                <a:sym typeface="Calibri"/>
              </a:rPr>
              <a:t>на платформата, имајќи ги предвид и даноците на собраните пари.</a:t>
            </a:r>
            <a:endParaRPr sz="2400" dirty="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5"/>
          <p:cNvSpPr txBox="1"/>
          <p:nvPr/>
        </p:nvSpPr>
        <p:spPr>
          <a:xfrm>
            <a:off x="609600" y="571500"/>
            <a:ext cx="14935200" cy="1261844"/>
          </a:xfrm>
          <a:prstGeom prst="rect">
            <a:avLst/>
          </a:prstGeom>
          <a:noFill/>
          <a:ln>
            <a:noFill/>
          </a:ln>
        </p:spPr>
        <p:txBody>
          <a:bodyPr spcFirstLastPara="1" wrap="square" lIns="91425" tIns="45700" rIns="91425" bIns="45700" anchor="t" anchorCtr="0">
            <a:spAutoFit/>
          </a:bodyPr>
          <a:lstStyle/>
          <a:p>
            <a:pPr lvl="0"/>
            <a:r>
              <a:rPr lang="en-US" sz="4000" b="1" dirty="0">
                <a:solidFill>
                  <a:srgbClr val="FD4FB4"/>
                </a:solidFill>
                <a:latin typeface="Calibri"/>
                <a:ea typeface="Calibri"/>
                <a:cs typeface="Calibri"/>
                <a:sym typeface="Calibri"/>
              </a:rPr>
              <a:t>2. </a:t>
            </a:r>
            <a:r>
              <a:rPr lang="mk-MK" sz="4000" b="1" dirty="0">
                <a:solidFill>
                  <a:srgbClr val="FD4FB4"/>
                </a:solidFill>
                <a:latin typeface="Calibri"/>
                <a:ea typeface="Calibri"/>
                <a:cs typeface="Calibri"/>
                <a:sym typeface="Calibri"/>
              </a:rPr>
              <a:t>Алтернативни начини за кредитирање </a:t>
            </a:r>
            <a:r>
              <a:rPr lang="en-US" sz="4000" b="1" dirty="0" smtClean="0">
                <a:solidFill>
                  <a:srgbClr val="FD4FB4"/>
                </a:solidFill>
                <a:latin typeface="Calibri"/>
                <a:ea typeface="Calibri"/>
                <a:cs typeface="Calibri"/>
                <a:sym typeface="Calibri"/>
              </a:rPr>
              <a:t>– </a:t>
            </a:r>
            <a:r>
              <a:rPr lang="mk-MK" sz="3600" b="1" i="1" dirty="0" smtClean="0">
                <a:solidFill>
                  <a:srgbClr val="FD4FB4"/>
                </a:solidFill>
                <a:latin typeface="Calibri"/>
                <a:ea typeface="Calibri"/>
                <a:cs typeface="Calibri"/>
                <a:sym typeface="Calibri"/>
              </a:rPr>
              <a:t>Бизнис Ангели и Ризик Инвеститори</a:t>
            </a:r>
            <a:endParaRPr sz="3600" b="1" i="1" dirty="0">
              <a:solidFill>
                <a:srgbClr val="FD4FB4"/>
              </a:solidFill>
              <a:latin typeface="Calibri"/>
              <a:ea typeface="Calibri"/>
              <a:cs typeface="Calibri"/>
              <a:sym typeface="Calibri"/>
            </a:endParaRPr>
          </a:p>
        </p:txBody>
      </p:sp>
      <p:sp>
        <p:nvSpPr>
          <p:cNvPr id="245" name="Google Shape;245;p15"/>
          <p:cNvSpPr txBox="1"/>
          <p:nvPr/>
        </p:nvSpPr>
        <p:spPr>
          <a:xfrm>
            <a:off x="609600" y="1931566"/>
            <a:ext cx="11430000" cy="309311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mk-MK" sz="2700" b="1" dirty="0" smtClean="0">
                <a:solidFill>
                  <a:srgbClr val="000000"/>
                </a:solidFill>
                <a:latin typeface="Calibri"/>
                <a:ea typeface="Calibri"/>
                <a:cs typeface="Calibri"/>
                <a:sym typeface="Calibri"/>
              </a:rPr>
              <a:t>БИНИС АНГЕЛИ</a:t>
            </a:r>
            <a:endParaRPr dirty="0"/>
          </a:p>
          <a:p>
            <a:pPr marL="0" marR="0" lvl="0" indent="0" algn="just" rtl="0">
              <a:spcBef>
                <a:spcPts val="0"/>
              </a:spcBef>
              <a:spcAft>
                <a:spcPts val="0"/>
              </a:spcAft>
              <a:buNone/>
            </a:pPr>
            <a:endParaRPr sz="2400" b="1" dirty="0">
              <a:solidFill>
                <a:srgbClr val="000000"/>
              </a:solidFill>
              <a:latin typeface="Calibri"/>
              <a:ea typeface="Calibri"/>
              <a:cs typeface="Calibri"/>
              <a:sym typeface="Calibri"/>
            </a:endParaRPr>
          </a:p>
          <a:p>
            <a:pPr marL="457200" lvl="0" indent="-457200" algn="just">
              <a:buSzPts val="2400"/>
              <a:buFont typeface="Arial"/>
              <a:buChar char="•"/>
            </a:pPr>
            <a:r>
              <a:rPr lang="ru-RU" sz="2400" dirty="0">
                <a:latin typeface="Calibri"/>
                <a:ea typeface="Calibri"/>
                <a:cs typeface="Calibri"/>
                <a:sym typeface="Calibri"/>
              </a:rPr>
              <a:t>Приватните инвеститори (обично менаџери или претприемачи) инвестираат свои пари во иновативни идеи со високи потенцијали за профитабилност, во замена за капитал</a:t>
            </a:r>
            <a:r>
              <a:rPr lang="ru-RU" sz="2400" dirty="0" smtClean="0">
                <a:latin typeface="Calibri"/>
                <a:ea typeface="Calibri"/>
                <a:cs typeface="Calibri"/>
                <a:sym typeface="Calibri"/>
              </a:rPr>
              <a:t>.</a:t>
            </a:r>
          </a:p>
          <a:p>
            <a:pPr marL="457200" lvl="0" indent="-457200" algn="just">
              <a:buSzPts val="2400"/>
              <a:buFont typeface="Arial"/>
              <a:buChar char="•"/>
            </a:pPr>
            <a:r>
              <a:rPr lang="ru-RU" sz="2400" dirty="0" smtClean="0">
                <a:latin typeface="Calibri"/>
                <a:ea typeface="Calibri"/>
                <a:cs typeface="Calibri"/>
                <a:sym typeface="Calibri"/>
              </a:rPr>
              <a:t>Тие </a:t>
            </a:r>
            <a:r>
              <a:rPr lang="ru-RU" sz="2400" dirty="0">
                <a:latin typeface="Calibri"/>
                <a:ea typeface="Calibri"/>
                <a:cs typeface="Calibri"/>
                <a:sym typeface="Calibri"/>
              </a:rPr>
              <a:t>имаат тенденција да инвестираат пониски износи </a:t>
            </a:r>
            <a:r>
              <a:rPr lang="ru-RU" sz="2400" dirty="0" smtClean="0">
                <a:latin typeface="Calibri"/>
                <a:ea typeface="Calibri"/>
                <a:cs typeface="Calibri"/>
                <a:sym typeface="Calibri"/>
              </a:rPr>
              <a:t>рано </a:t>
            </a:r>
            <a:r>
              <a:rPr lang="ru-RU" sz="2400" dirty="0">
                <a:latin typeface="Calibri"/>
                <a:ea typeface="Calibri"/>
                <a:cs typeface="Calibri"/>
                <a:sym typeface="Calibri"/>
              </a:rPr>
              <a:t>во процесот на прибирање </a:t>
            </a:r>
            <a:r>
              <a:rPr lang="ru-RU" sz="2400" dirty="0" smtClean="0">
                <a:latin typeface="Calibri"/>
                <a:ea typeface="Calibri"/>
                <a:cs typeface="Calibri"/>
                <a:sym typeface="Calibri"/>
              </a:rPr>
              <a:t>средства</a:t>
            </a:r>
          </a:p>
          <a:p>
            <a:pPr marL="457200" lvl="0" indent="-457200" algn="just">
              <a:buSzPts val="2400"/>
              <a:buFont typeface="Arial"/>
              <a:buChar char="•"/>
            </a:pPr>
            <a:r>
              <a:rPr lang="ru-RU" sz="2400" dirty="0" smtClean="0">
                <a:latin typeface="Calibri"/>
                <a:ea typeface="Calibri"/>
                <a:cs typeface="Calibri"/>
                <a:sym typeface="Calibri"/>
              </a:rPr>
              <a:t>Во </a:t>
            </a:r>
            <a:r>
              <a:rPr lang="ru-RU" sz="2400" dirty="0">
                <a:latin typeface="Calibri"/>
                <a:ea typeface="Calibri"/>
                <a:cs typeface="Calibri"/>
                <a:sym typeface="Calibri"/>
              </a:rPr>
              <a:t>рамките на бизнисот, тие ќе </a:t>
            </a:r>
            <a:r>
              <a:rPr lang="ru-RU" sz="2400" dirty="0" smtClean="0">
                <a:latin typeface="Calibri"/>
                <a:ea typeface="Calibri"/>
                <a:cs typeface="Calibri"/>
                <a:sym typeface="Calibri"/>
              </a:rPr>
              <a:t>понудат </a:t>
            </a:r>
            <a:r>
              <a:rPr lang="ru-RU" sz="2400" dirty="0">
                <a:latin typeface="Calibri"/>
                <a:ea typeface="Calibri"/>
                <a:cs typeface="Calibri"/>
                <a:sym typeface="Calibri"/>
              </a:rPr>
              <a:t>можности за менторство и вмрежување</a:t>
            </a:r>
            <a:r>
              <a:rPr lang="en-US" sz="2400" dirty="0" smtClean="0">
                <a:solidFill>
                  <a:srgbClr val="000000"/>
                </a:solidFill>
                <a:latin typeface="Calibri"/>
                <a:ea typeface="Calibri"/>
                <a:cs typeface="Calibri"/>
                <a:sym typeface="Calibri"/>
              </a:rPr>
              <a:t>.</a:t>
            </a:r>
            <a:endParaRPr dirty="0"/>
          </a:p>
        </p:txBody>
      </p:sp>
      <p:sp>
        <p:nvSpPr>
          <p:cNvPr id="246" name="Google Shape;246;p15"/>
          <p:cNvSpPr/>
          <p:nvPr/>
        </p:nvSpPr>
        <p:spPr>
          <a:xfrm>
            <a:off x="12649200" y="2552700"/>
            <a:ext cx="5162550" cy="5847714"/>
          </a:xfrm>
          <a:prstGeom prst="rect">
            <a:avLst/>
          </a:prstGeom>
          <a:noFill/>
          <a:ln w="9525" cap="flat" cmpd="sng">
            <a:solidFill>
              <a:srgbClr val="AC7BDC"/>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lvl="0" algn="just"/>
            <a:r>
              <a:rPr lang="ru-RU" sz="2200" dirty="0">
                <a:latin typeface="Calibri"/>
                <a:ea typeface="Calibri"/>
                <a:cs typeface="Calibri"/>
                <a:sym typeface="Calibri"/>
              </a:rPr>
              <a:t>За да започнете да финансирате бизнис идеја, </a:t>
            </a:r>
            <a:r>
              <a:rPr lang="ru-RU" sz="2200" dirty="0" smtClean="0">
                <a:latin typeface="Calibri"/>
                <a:ea typeface="Calibri"/>
                <a:cs typeface="Calibri"/>
                <a:sym typeface="Calibri"/>
              </a:rPr>
              <a:t>Бизнис Ангелите </a:t>
            </a:r>
            <a:r>
              <a:rPr lang="ru-RU" sz="2200" dirty="0">
                <a:latin typeface="Calibri"/>
                <a:ea typeface="Calibri"/>
                <a:cs typeface="Calibri"/>
                <a:sym typeface="Calibri"/>
              </a:rPr>
              <a:t>можат да понудат голема поддршка</a:t>
            </a:r>
            <a:r>
              <a:rPr lang="ru-RU" sz="2200" dirty="0" smtClean="0">
                <a:latin typeface="Calibri"/>
                <a:ea typeface="Calibri"/>
                <a:cs typeface="Calibri"/>
                <a:sym typeface="Calibri"/>
              </a:rPr>
              <a:t>.</a:t>
            </a:r>
          </a:p>
          <a:p>
            <a:pPr lvl="0" algn="just"/>
            <a:r>
              <a:rPr lang="ru-RU" sz="2200" dirty="0" smtClean="0">
                <a:latin typeface="Calibri"/>
                <a:ea typeface="Calibri"/>
                <a:cs typeface="Calibri"/>
                <a:sym typeface="Calibri"/>
              </a:rPr>
              <a:t>Сепак</a:t>
            </a:r>
            <a:r>
              <a:rPr lang="ru-RU" sz="2200" dirty="0">
                <a:latin typeface="Calibri"/>
                <a:ea typeface="Calibri"/>
                <a:cs typeface="Calibri"/>
                <a:sym typeface="Calibri"/>
              </a:rPr>
              <a:t>, постојат некои предизвикувачки фактори, како на пример како да ги најдете (видете го следниот слајд) или како да им пристапите (видете ги следните совети</a:t>
            </a:r>
            <a:r>
              <a:rPr lang="ru-RU" sz="2200" dirty="0" smtClean="0">
                <a:latin typeface="Calibri"/>
                <a:ea typeface="Calibri"/>
                <a:cs typeface="Calibri"/>
                <a:sym typeface="Calibri"/>
              </a:rPr>
              <a:t>):</a:t>
            </a:r>
          </a:p>
          <a:p>
            <a:pPr lvl="0" algn="just"/>
            <a:endParaRPr sz="2200" dirty="0">
              <a:solidFill>
                <a:srgbClr val="000000"/>
              </a:solidFill>
              <a:latin typeface="Calibri"/>
              <a:ea typeface="Calibri"/>
              <a:cs typeface="Calibri"/>
              <a:sym typeface="Calibri"/>
            </a:endParaRPr>
          </a:p>
          <a:p>
            <a:pPr marL="342900" lvl="0" indent="-342900" algn="just">
              <a:buSzPts val="2200"/>
              <a:buFont typeface="Arial"/>
              <a:buChar char="•"/>
            </a:pPr>
            <a:r>
              <a:rPr lang="ru-RU" sz="2200" dirty="0">
                <a:latin typeface="Calibri"/>
                <a:ea typeface="Calibri"/>
                <a:cs typeface="Calibri"/>
                <a:sym typeface="Calibri"/>
              </a:rPr>
              <a:t>Погрижете се да ја знаете позадината и искуството на вашиот потенцијален </a:t>
            </a:r>
            <a:r>
              <a:rPr lang="ru-RU" sz="2200" dirty="0" smtClean="0">
                <a:latin typeface="Calibri"/>
                <a:ea typeface="Calibri"/>
                <a:cs typeface="Calibri"/>
                <a:sym typeface="Calibri"/>
              </a:rPr>
              <a:t>ангел</a:t>
            </a:r>
          </a:p>
          <a:p>
            <a:pPr marL="342900" lvl="0" indent="-342900" algn="just">
              <a:buSzPts val="2200"/>
              <a:buFont typeface="Arial"/>
              <a:buChar char="•"/>
            </a:pPr>
            <a:r>
              <a:rPr lang="ru-RU" sz="2200" dirty="0" smtClean="0">
                <a:latin typeface="Calibri"/>
                <a:ea typeface="Calibri"/>
                <a:cs typeface="Calibri"/>
                <a:sym typeface="Calibri"/>
              </a:rPr>
              <a:t>Објаснете </a:t>
            </a:r>
            <a:r>
              <a:rPr lang="ru-RU" sz="2200" dirty="0">
                <a:latin typeface="Calibri"/>
                <a:ea typeface="Calibri"/>
                <a:cs typeface="Calibri"/>
                <a:sym typeface="Calibri"/>
              </a:rPr>
              <a:t>ја важноста на вашиот производ (клучот е добар бизнис план</a:t>
            </a:r>
            <a:r>
              <a:rPr lang="ru-RU" sz="2200" dirty="0" smtClean="0">
                <a:latin typeface="Calibri"/>
                <a:ea typeface="Calibri"/>
                <a:cs typeface="Calibri"/>
                <a:sym typeface="Calibri"/>
              </a:rPr>
              <a:t>)</a:t>
            </a:r>
          </a:p>
          <a:p>
            <a:pPr marL="342900" lvl="0" indent="-342900" algn="just">
              <a:buSzPts val="2200"/>
              <a:buFont typeface="Arial"/>
              <a:buChar char="•"/>
            </a:pPr>
            <a:r>
              <a:rPr lang="ru-RU" sz="2200" dirty="0" smtClean="0">
                <a:latin typeface="Calibri"/>
                <a:ea typeface="Calibri"/>
                <a:cs typeface="Calibri"/>
                <a:sym typeface="Calibri"/>
              </a:rPr>
              <a:t>Бидете </a:t>
            </a:r>
            <a:r>
              <a:rPr lang="ru-RU" sz="2200" dirty="0">
                <a:latin typeface="Calibri"/>
                <a:ea typeface="Calibri"/>
                <a:cs typeface="Calibri"/>
                <a:sym typeface="Calibri"/>
              </a:rPr>
              <a:t>едноставни - „Дали </a:t>
            </a:r>
            <a:r>
              <a:rPr lang="ru-RU" sz="2200" dirty="0" smtClean="0">
                <a:latin typeface="Calibri"/>
                <a:ea typeface="Calibri"/>
                <a:cs typeface="Calibri"/>
                <a:sym typeface="Calibri"/>
              </a:rPr>
              <a:t>дете </a:t>
            </a:r>
            <a:r>
              <a:rPr lang="ru-RU" sz="2200" dirty="0">
                <a:latin typeface="Calibri"/>
                <a:ea typeface="Calibri"/>
                <a:cs typeface="Calibri"/>
                <a:sym typeface="Calibri"/>
              </a:rPr>
              <a:t>би го разбрало вашиот деловен предлог?</a:t>
            </a:r>
            <a:endParaRPr sz="2400" dirty="0">
              <a:solidFill>
                <a:srgbClr val="000000"/>
              </a:solidFill>
              <a:latin typeface="Calibri"/>
              <a:ea typeface="Calibri"/>
              <a:cs typeface="Calibri"/>
              <a:sym typeface="Calibri"/>
            </a:endParaRPr>
          </a:p>
        </p:txBody>
      </p:sp>
      <p:sp>
        <p:nvSpPr>
          <p:cNvPr id="247" name="Google Shape;247;p15"/>
          <p:cNvSpPr/>
          <p:nvPr/>
        </p:nvSpPr>
        <p:spPr>
          <a:xfrm>
            <a:off x="952500" y="6515100"/>
            <a:ext cx="11277600" cy="1938952"/>
          </a:xfrm>
          <a:prstGeom prst="rect">
            <a:avLst/>
          </a:prstGeom>
          <a:noFill/>
          <a:ln>
            <a:noFill/>
          </a:ln>
        </p:spPr>
        <p:txBody>
          <a:bodyPr spcFirstLastPara="1" wrap="square" lIns="91425" tIns="45700" rIns="91425" bIns="45700" anchor="t" anchorCtr="0">
            <a:spAutoFit/>
          </a:bodyPr>
          <a:lstStyle/>
          <a:p>
            <a:pPr marL="914400" lvl="1" indent="-457200" algn="just">
              <a:buSzPts val="2400"/>
              <a:buFont typeface="Arial"/>
              <a:buChar char="•"/>
            </a:pPr>
            <a:r>
              <a:rPr lang="ru-RU" sz="2400" dirty="0" smtClean="0">
                <a:latin typeface="Calibri"/>
                <a:ea typeface="Calibri"/>
                <a:cs typeface="Calibri"/>
                <a:sym typeface="Calibri"/>
              </a:rPr>
              <a:t>Капиталистите се </a:t>
            </a:r>
            <a:r>
              <a:rPr lang="ru-RU" sz="2400" dirty="0">
                <a:latin typeface="Calibri"/>
                <a:ea typeface="Calibri"/>
                <a:cs typeface="Calibri"/>
                <a:sym typeface="Calibri"/>
              </a:rPr>
              <a:t>институционални инвеститори; тие инвестираат големи суми во бизниси подоцна во процесот на прибирање средства и во замена за повеќе капитал</a:t>
            </a:r>
            <a:r>
              <a:rPr lang="ru-RU" sz="2400" dirty="0" smtClean="0">
                <a:latin typeface="Calibri"/>
                <a:ea typeface="Calibri"/>
                <a:cs typeface="Calibri"/>
                <a:sym typeface="Calibri"/>
              </a:rPr>
              <a:t>.</a:t>
            </a:r>
          </a:p>
          <a:p>
            <a:pPr marL="914400" lvl="1" indent="-457200" algn="just">
              <a:buSzPts val="2400"/>
              <a:buFont typeface="Arial"/>
              <a:buChar char="•"/>
            </a:pPr>
            <a:r>
              <a:rPr lang="ru-RU" sz="2400" dirty="0" smtClean="0">
                <a:latin typeface="Calibri"/>
                <a:ea typeface="Calibri"/>
                <a:cs typeface="Calibri"/>
                <a:sym typeface="Calibri"/>
              </a:rPr>
              <a:t>Тие </a:t>
            </a:r>
            <a:r>
              <a:rPr lang="ru-RU" sz="2400" dirty="0">
                <a:latin typeface="Calibri"/>
                <a:ea typeface="Calibri"/>
                <a:cs typeface="Calibri"/>
                <a:sym typeface="Calibri"/>
              </a:rPr>
              <a:t>имаат тенденција да ги игнорираат малите бизниси и може да доведат до губење на контролата на компанијата.</a:t>
            </a:r>
            <a:endParaRPr dirty="0"/>
          </a:p>
        </p:txBody>
      </p:sp>
      <p:sp>
        <p:nvSpPr>
          <p:cNvPr id="248" name="Google Shape;248;p15"/>
          <p:cNvSpPr/>
          <p:nvPr/>
        </p:nvSpPr>
        <p:spPr>
          <a:xfrm>
            <a:off x="609600" y="5676901"/>
            <a:ext cx="3889829" cy="50779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mk-MK" sz="2700" b="1" dirty="0" smtClean="0">
                <a:solidFill>
                  <a:srgbClr val="000000"/>
                </a:solidFill>
                <a:latin typeface="Calibri"/>
                <a:ea typeface="Calibri"/>
                <a:cs typeface="Calibri"/>
                <a:sym typeface="Calibri"/>
              </a:rPr>
              <a:t>Капиталисти</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6"/>
          <p:cNvSpPr txBox="1"/>
          <p:nvPr/>
        </p:nvSpPr>
        <p:spPr>
          <a:xfrm>
            <a:off x="449943" y="484598"/>
            <a:ext cx="14935200" cy="1323399"/>
          </a:xfrm>
          <a:prstGeom prst="rect">
            <a:avLst/>
          </a:prstGeom>
          <a:noFill/>
          <a:ln>
            <a:noFill/>
          </a:ln>
        </p:spPr>
        <p:txBody>
          <a:bodyPr spcFirstLastPara="1" wrap="square" lIns="91425" tIns="45700" rIns="91425" bIns="45700" anchor="t" anchorCtr="0">
            <a:spAutoFit/>
          </a:bodyPr>
          <a:lstStyle/>
          <a:p>
            <a:pPr lvl="0"/>
            <a:r>
              <a:rPr lang="en-US" sz="4000" b="1" dirty="0">
                <a:solidFill>
                  <a:srgbClr val="FD4FB4"/>
                </a:solidFill>
                <a:latin typeface="Calibri"/>
                <a:ea typeface="Calibri"/>
                <a:cs typeface="Calibri"/>
                <a:sym typeface="Calibri"/>
              </a:rPr>
              <a:t>2. </a:t>
            </a:r>
            <a:r>
              <a:rPr lang="ru-RU" sz="4000" b="1" dirty="0">
                <a:solidFill>
                  <a:srgbClr val="FD4FB4"/>
                </a:solidFill>
                <a:latin typeface="Calibri"/>
                <a:ea typeface="Calibri"/>
                <a:cs typeface="Calibri"/>
                <a:sym typeface="Calibri"/>
              </a:rPr>
              <a:t>Алтернативни </a:t>
            </a:r>
            <a:r>
              <a:rPr lang="ru-RU" sz="4000" b="1" dirty="0" smtClean="0">
                <a:solidFill>
                  <a:srgbClr val="FD4FB4"/>
                </a:solidFill>
                <a:latin typeface="Calibri"/>
                <a:ea typeface="Calibri"/>
                <a:cs typeface="Calibri"/>
                <a:sym typeface="Calibri"/>
              </a:rPr>
              <a:t>начини </a:t>
            </a:r>
            <a:r>
              <a:rPr lang="ru-RU" sz="4000" b="1" dirty="0">
                <a:solidFill>
                  <a:srgbClr val="FD4FB4"/>
                </a:solidFill>
                <a:latin typeface="Calibri"/>
                <a:ea typeface="Calibri"/>
                <a:cs typeface="Calibri"/>
                <a:sym typeface="Calibri"/>
              </a:rPr>
              <a:t>за кредитирање – Мрежа за поддршка на ЕУ</a:t>
            </a:r>
            <a:endParaRPr sz="3600" b="1" i="1" dirty="0">
              <a:solidFill>
                <a:srgbClr val="FD4FB4"/>
              </a:solidFill>
              <a:latin typeface="Calibri"/>
              <a:ea typeface="Calibri"/>
              <a:cs typeface="Calibri"/>
              <a:sym typeface="Calibri"/>
            </a:endParaRPr>
          </a:p>
        </p:txBody>
      </p:sp>
      <p:sp>
        <p:nvSpPr>
          <p:cNvPr id="254" name="Google Shape;254;p16"/>
          <p:cNvSpPr/>
          <p:nvPr/>
        </p:nvSpPr>
        <p:spPr>
          <a:xfrm>
            <a:off x="584200" y="1715455"/>
            <a:ext cx="13451114" cy="1200288"/>
          </a:xfrm>
          <a:prstGeom prst="rect">
            <a:avLst/>
          </a:prstGeom>
          <a:noFill/>
          <a:ln>
            <a:noFill/>
          </a:ln>
        </p:spPr>
        <p:txBody>
          <a:bodyPr spcFirstLastPara="1" wrap="square" lIns="91425" tIns="45700" rIns="91425" bIns="45700" anchor="t" anchorCtr="0">
            <a:spAutoFit/>
          </a:bodyPr>
          <a:lstStyle/>
          <a:p>
            <a:pPr lvl="0" algn="just"/>
            <a:r>
              <a:rPr lang="ru-RU" sz="2400" dirty="0" smtClean="0">
                <a:latin typeface="Calibri"/>
                <a:ea typeface="Calibri"/>
                <a:cs typeface="Calibri"/>
                <a:sym typeface="Calibri"/>
              </a:rPr>
              <a:t>Може да стапите во контакт со </a:t>
            </a:r>
            <a:r>
              <a:rPr lang="ru-RU" sz="2400" dirty="0">
                <a:latin typeface="Calibri"/>
                <a:ea typeface="Calibri"/>
                <a:cs typeface="Calibri"/>
                <a:sym typeface="Calibri"/>
              </a:rPr>
              <a:t>бизнис ангели преку консултација со една од многуте специјализирани платформиили преку присуство на настани за вмрежување со цел да се сретнат лице в лице со потенцијалните инвеститори</a:t>
            </a:r>
            <a:r>
              <a:rPr lang="en-US" sz="2400" dirty="0" smtClean="0">
                <a:solidFill>
                  <a:srgbClr val="000000"/>
                </a:solidFill>
                <a:latin typeface="Calibri"/>
                <a:ea typeface="Calibri"/>
                <a:cs typeface="Calibri"/>
                <a:sym typeface="Calibri"/>
              </a:rPr>
              <a:t>.</a:t>
            </a:r>
            <a:endParaRPr sz="2400" dirty="0">
              <a:solidFill>
                <a:srgbClr val="000000"/>
              </a:solidFill>
              <a:latin typeface="Calibri"/>
              <a:ea typeface="Calibri"/>
              <a:cs typeface="Calibri"/>
              <a:sym typeface="Calibri"/>
            </a:endParaRPr>
          </a:p>
        </p:txBody>
      </p:sp>
      <p:sp>
        <p:nvSpPr>
          <p:cNvPr id="255" name="Google Shape;255;p16"/>
          <p:cNvSpPr/>
          <p:nvPr/>
        </p:nvSpPr>
        <p:spPr>
          <a:xfrm>
            <a:off x="15614523" y="2683996"/>
            <a:ext cx="2209800" cy="3385542"/>
          </a:xfrm>
          <a:prstGeom prst="rect">
            <a:avLst/>
          </a:prstGeom>
          <a:noFill/>
          <a:ln w="9525" cap="flat" cmpd="sng">
            <a:solidFill>
              <a:srgbClr val="AC7BDC"/>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just" rtl="0">
              <a:spcBef>
                <a:spcPts val="0"/>
              </a:spcBef>
              <a:spcAft>
                <a:spcPts val="0"/>
              </a:spcAft>
              <a:buNone/>
            </a:pPr>
            <a:endParaRPr sz="2400" u="sng">
              <a:solidFill>
                <a:srgbClr val="000000"/>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0" marR="0" lvl="0" indent="0" algn="ctr" rtl="0">
              <a:spcBef>
                <a:spcPts val="0"/>
              </a:spcBef>
              <a:spcAft>
                <a:spcPts val="0"/>
              </a:spcAft>
              <a:buNone/>
            </a:pPr>
            <a:r>
              <a:rPr lang="en-US" sz="2400" u="sng">
                <a:solidFill>
                  <a:srgbClr val="000000"/>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Crunchbase</a:t>
            </a:r>
            <a:endParaRPr sz="2400">
              <a:solidFill>
                <a:srgbClr val="000000"/>
              </a:solidFill>
              <a:latin typeface="Calibri"/>
              <a:ea typeface="Calibri"/>
              <a:cs typeface="Calibri"/>
              <a:sym typeface="Calibri"/>
            </a:endParaRPr>
          </a:p>
          <a:p>
            <a:pPr marL="0" marR="0" lvl="0" indent="0" algn="ctr" rtl="0">
              <a:spcBef>
                <a:spcPts val="0"/>
              </a:spcBef>
              <a:spcAft>
                <a:spcPts val="0"/>
              </a:spcAft>
              <a:buNone/>
            </a:pPr>
            <a:endParaRPr sz="2400">
              <a:solidFill>
                <a:srgbClr val="000000"/>
              </a:solidFill>
              <a:latin typeface="Calibri"/>
              <a:ea typeface="Calibri"/>
              <a:cs typeface="Calibri"/>
              <a:sym typeface="Calibri"/>
            </a:endParaRPr>
          </a:p>
          <a:p>
            <a:pPr marL="0" marR="0" lvl="0" indent="0" algn="ctr" rtl="0">
              <a:spcBef>
                <a:spcPts val="0"/>
              </a:spcBef>
              <a:spcAft>
                <a:spcPts val="0"/>
              </a:spcAft>
              <a:buNone/>
            </a:pPr>
            <a:r>
              <a:rPr lang="en-US" sz="2400" u="sng">
                <a:solidFill>
                  <a:srgbClr val="000000"/>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Angel List</a:t>
            </a:r>
            <a:endParaRPr sz="2400">
              <a:solidFill>
                <a:srgbClr val="000000"/>
              </a:solidFill>
              <a:latin typeface="Calibri"/>
              <a:ea typeface="Calibri"/>
              <a:cs typeface="Calibri"/>
              <a:sym typeface="Calibri"/>
            </a:endParaRPr>
          </a:p>
          <a:p>
            <a:pPr marL="0" marR="0" lvl="0" indent="0" algn="ctr" rtl="0">
              <a:spcBef>
                <a:spcPts val="0"/>
              </a:spcBef>
              <a:spcAft>
                <a:spcPts val="0"/>
              </a:spcAft>
              <a:buNone/>
            </a:pPr>
            <a:endParaRPr sz="2400">
              <a:solidFill>
                <a:srgbClr val="000000"/>
              </a:solidFill>
              <a:latin typeface="Calibri"/>
              <a:ea typeface="Calibri"/>
              <a:cs typeface="Calibri"/>
              <a:sym typeface="Calibri"/>
            </a:endParaRPr>
          </a:p>
          <a:p>
            <a:pPr marL="0" marR="0" lvl="0" indent="0" algn="ctr" rtl="0">
              <a:spcBef>
                <a:spcPts val="0"/>
              </a:spcBef>
              <a:spcAft>
                <a:spcPts val="0"/>
              </a:spcAft>
              <a:buNone/>
            </a:pPr>
            <a:r>
              <a:rPr lang="en-US" sz="2400" u="sng">
                <a:solidFill>
                  <a:srgbClr val="000000"/>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Seed Invest</a:t>
            </a:r>
            <a:endParaRPr sz="2400">
              <a:solidFill>
                <a:srgbClr val="000000"/>
              </a:solidFill>
              <a:latin typeface="Calibri"/>
              <a:ea typeface="Calibri"/>
              <a:cs typeface="Calibri"/>
              <a:sym typeface="Calibri"/>
            </a:endParaRPr>
          </a:p>
          <a:p>
            <a:pPr marL="0" marR="0" lvl="0" indent="0" algn="ctr" rtl="0">
              <a:spcBef>
                <a:spcPts val="0"/>
              </a:spcBef>
              <a:spcAft>
                <a:spcPts val="0"/>
              </a:spcAft>
              <a:buNone/>
            </a:pPr>
            <a:endParaRPr sz="2400">
              <a:solidFill>
                <a:srgbClr val="000000"/>
              </a:solidFill>
              <a:latin typeface="Calibri"/>
              <a:ea typeface="Calibri"/>
              <a:cs typeface="Calibri"/>
              <a:sym typeface="Calibri"/>
            </a:endParaRPr>
          </a:p>
          <a:p>
            <a:pPr marL="0" marR="0" lvl="0" indent="0" algn="ctr" rtl="0">
              <a:spcBef>
                <a:spcPts val="0"/>
              </a:spcBef>
              <a:spcAft>
                <a:spcPts val="0"/>
              </a:spcAft>
              <a:buNone/>
            </a:pPr>
            <a:r>
              <a:rPr lang="en-US" sz="2400" u="sng">
                <a:solidFill>
                  <a:srgbClr val="000000"/>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Funders Club</a:t>
            </a:r>
            <a:r>
              <a:rPr lang="en-US" sz="2400">
                <a:solidFill>
                  <a:srgbClr val="000000"/>
                </a:solidFill>
                <a:latin typeface="Calibri"/>
                <a:ea typeface="Calibri"/>
                <a:cs typeface="Calibri"/>
                <a:sym typeface="Calibri"/>
              </a:rPr>
              <a:t> </a:t>
            </a:r>
            <a:endParaRPr/>
          </a:p>
          <a:p>
            <a:pPr marL="0" marR="0" lvl="0" indent="0" algn="ctr" rtl="0">
              <a:spcBef>
                <a:spcPts val="0"/>
              </a:spcBef>
              <a:spcAft>
                <a:spcPts val="0"/>
              </a:spcAft>
              <a:buNone/>
            </a:pPr>
            <a:endParaRPr sz="2200">
              <a:solidFill>
                <a:schemeClr val="dk1"/>
              </a:solidFill>
              <a:latin typeface="Calibri"/>
              <a:ea typeface="Calibri"/>
              <a:cs typeface="Calibri"/>
              <a:sym typeface="Calibri"/>
            </a:endParaRPr>
          </a:p>
        </p:txBody>
      </p:sp>
      <p:cxnSp>
        <p:nvCxnSpPr>
          <p:cNvPr id="256" name="Google Shape;256;p16"/>
          <p:cNvCxnSpPr/>
          <p:nvPr/>
        </p:nvCxnSpPr>
        <p:spPr>
          <a:xfrm>
            <a:off x="12420600" y="1952931"/>
            <a:ext cx="3467100" cy="914400"/>
          </a:xfrm>
          <a:prstGeom prst="straightConnector1">
            <a:avLst/>
          </a:prstGeom>
          <a:noFill/>
          <a:ln w="38100" cap="flat" cmpd="sng">
            <a:solidFill>
              <a:srgbClr val="AC7BDC"/>
            </a:solidFill>
            <a:prstDash val="solid"/>
            <a:round/>
            <a:headEnd type="none" w="sm" len="sm"/>
            <a:tailEnd type="triangle" w="med" len="med"/>
          </a:ln>
          <a:effectLst>
            <a:outerShdw blurRad="40000" dist="23000" dir="5400000" rotWithShape="0">
              <a:srgbClr val="000000">
                <a:alpha val="34901"/>
              </a:srgbClr>
            </a:outerShdw>
          </a:effectLst>
        </p:spPr>
      </p:cxnSp>
      <p:sp>
        <p:nvSpPr>
          <p:cNvPr id="257" name="Google Shape;257;p16"/>
          <p:cNvSpPr/>
          <p:nvPr/>
        </p:nvSpPr>
        <p:spPr>
          <a:xfrm>
            <a:off x="15614523" y="6813303"/>
            <a:ext cx="2133600" cy="1631216"/>
          </a:xfrm>
          <a:prstGeom prst="rect">
            <a:avLst/>
          </a:prstGeom>
          <a:noFill/>
          <a:ln w="9525" cap="flat" cmpd="sng">
            <a:solidFill>
              <a:srgbClr val="AC7BDC"/>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000" u="sng">
                <a:solidFill>
                  <a:schemeClr val="dk1"/>
                </a:solidFill>
                <a:latin typeface="Calibri"/>
                <a:ea typeface="Calibri"/>
                <a:cs typeface="Calibri"/>
                <a:sym typeface="Calibri"/>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Top 40 business angels in EU</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u="sng">
                <a:solidFill>
                  <a:schemeClr val="dk1"/>
                </a:solidFill>
                <a:latin typeface="Calibri"/>
                <a:ea typeface="Calibri"/>
                <a:cs typeface="Calibri"/>
                <a:sym typeface="Calibri"/>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Female Business Angels </a:t>
            </a:r>
            <a:endParaRPr sz="2000">
              <a:solidFill>
                <a:schemeClr val="dk1"/>
              </a:solidFill>
              <a:latin typeface="Calibri"/>
              <a:ea typeface="Calibri"/>
              <a:cs typeface="Calibri"/>
              <a:sym typeface="Calibri"/>
            </a:endParaRPr>
          </a:p>
        </p:txBody>
      </p:sp>
      <p:sp>
        <p:nvSpPr>
          <p:cNvPr id="258" name="Google Shape;258;p16"/>
          <p:cNvSpPr/>
          <p:nvPr/>
        </p:nvSpPr>
        <p:spPr>
          <a:xfrm>
            <a:off x="586475" y="2695938"/>
            <a:ext cx="14325600" cy="2123658"/>
          </a:xfrm>
          <a:prstGeom prst="rect">
            <a:avLst/>
          </a:prstGeom>
          <a:noFill/>
          <a:ln>
            <a:noFill/>
          </a:ln>
        </p:spPr>
        <p:txBody>
          <a:bodyPr spcFirstLastPara="1" wrap="square" lIns="91425" tIns="45700" rIns="91425" bIns="45700" anchor="t" anchorCtr="0">
            <a:spAutoFit/>
          </a:bodyPr>
          <a:lstStyle/>
          <a:p>
            <a:pPr lvl="0" algn="just"/>
            <a:r>
              <a:rPr lang="ru-RU" sz="2400" dirty="0">
                <a:latin typeface="Calibri"/>
                <a:ea typeface="Calibri"/>
                <a:cs typeface="Calibri"/>
                <a:sym typeface="Calibri"/>
              </a:rPr>
              <a:t>Европската комисија нуди многу иницијативи за вмрежување за жените претприемачи, кои можат да ги </a:t>
            </a:r>
            <a:r>
              <a:rPr lang="ru-RU" sz="2400" dirty="0" smtClean="0">
                <a:latin typeface="Calibri"/>
                <a:ea typeface="Calibri"/>
                <a:cs typeface="Calibri"/>
                <a:sym typeface="Calibri"/>
              </a:rPr>
              <a:t>помогнат </a:t>
            </a:r>
            <a:r>
              <a:rPr lang="ru-RU" sz="2400" dirty="0">
                <a:latin typeface="Calibri"/>
                <a:ea typeface="Calibri"/>
                <a:cs typeface="Calibri"/>
                <a:sym typeface="Calibri"/>
              </a:rPr>
              <a:t>и во пронаоѓањето на вистинскиот </a:t>
            </a:r>
            <a:r>
              <a:rPr lang="ru-RU" sz="2400" dirty="0" smtClean="0">
                <a:latin typeface="Calibri"/>
                <a:ea typeface="Calibri"/>
                <a:cs typeface="Calibri"/>
                <a:sym typeface="Calibri"/>
              </a:rPr>
              <a:t>бизнис </a:t>
            </a:r>
            <a:r>
              <a:rPr lang="ru-RU" sz="2400" dirty="0">
                <a:latin typeface="Calibri"/>
                <a:ea typeface="Calibri"/>
                <a:cs typeface="Calibri"/>
                <a:sym typeface="Calibri"/>
              </a:rPr>
              <a:t>ангел</a:t>
            </a:r>
            <a:r>
              <a:rPr lang="en-US" sz="2400" dirty="0" smtClean="0">
                <a:solidFill>
                  <a:srgbClr val="000000"/>
                </a:solidFill>
                <a:latin typeface="Calibri"/>
                <a:ea typeface="Calibri"/>
                <a:cs typeface="Calibri"/>
                <a:sym typeface="Calibri"/>
              </a:rPr>
              <a:t>:</a:t>
            </a:r>
            <a:endParaRPr dirty="0"/>
          </a:p>
          <a:p>
            <a:pPr marL="0" marR="0" lvl="0" indent="0" algn="just" rtl="0">
              <a:spcBef>
                <a:spcPts val="0"/>
              </a:spcBef>
              <a:spcAft>
                <a:spcPts val="0"/>
              </a:spcAft>
              <a:buNone/>
            </a:pPr>
            <a:endParaRPr sz="2000" dirty="0">
              <a:solidFill>
                <a:srgbClr val="000000"/>
              </a:solidFill>
              <a:latin typeface="Calibri"/>
              <a:ea typeface="Calibri"/>
              <a:cs typeface="Calibri"/>
              <a:sym typeface="Calibri"/>
            </a:endParaRPr>
          </a:p>
          <a:p>
            <a:pPr marL="0" marR="0" lvl="0" indent="0" algn="just" rtl="0">
              <a:spcBef>
                <a:spcPts val="0"/>
              </a:spcBef>
              <a:spcAft>
                <a:spcPts val="0"/>
              </a:spcAft>
              <a:buNone/>
            </a:pPr>
            <a:r>
              <a:rPr lang="en-US" sz="2400" b="1" u="sng" dirty="0">
                <a:solidFill>
                  <a:srgbClr val="000000"/>
                </a:solidFill>
                <a:latin typeface="Calibri"/>
                <a:ea typeface="Calibri"/>
                <a:cs typeface="Calibri"/>
                <a:sym typeface="Calibri"/>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WA4E</a:t>
            </a:r>
            <a:endParaRPr sz="2400" dirty="0">
              <a:solidFill>
                <a:srgbClr val="000000"/>
              </a:solidFill>
              <a:latin typeface="Calibri"/>
              <a:ea typeface="Calibri"/>
              <a:cs typeface="Calibri"/>
              <a:sym typeface="Calibri"/>
            </a:endParaRPr>
          </a:p>
          <a:p>
            <a:pPr lvl="0" algn="just"/>
            <a:r>
              <a:rPr lang="en-US" sz="2000" dirty="0">
                <a:solidFill>
                  <a:srgbClr val="000000"/>
                </a:solidFill>
                <a:latin typeface="Calibri"/>
                <a:ea typeface="Calibri"/>
                <a:cs typeface="Calibri"/>
                <a:sym typeface="Calibri"/>
              </a:rPr>
              <a:t>The Women Business Angels for Europe's Entrepreneurs (WA4E) </a:t>
            </a:r>
            <a:r>
              <a:rPr lang="mk-MK" sz="2000" dirty="0">
                <a:latin typeface="Calibri"/>
                <a:ea typeface="Calibri"/>
                <a:cs typeface="Calibri"/>
                <a:sym typeface="Calibri"/>
              </a:rPr>
              <a:t>е</a:t>
            </a:r>
            <a:r>
              <a:rPr lang="en-US" sz="2000" dirty="0" smtClean="0">
                <a:solidFill>
                  <a:srgbClr val="000000"/>
                </a:solidFill>
                <a:latin typeface="Calibri"/>
                <a:ea typeface="Calibri"/>
                <a:cs typeface="Calibri"/>
                <a:sym typeface="Calibri"/>
              </a:rPr>
              <a:t> </a:t>
            </a:r>
            <a:r>
              <a:rPr lang="en-US" sz="2000" u="sng" dirty="0">
                <a:solidFill>
                  <a:srgbClr val="000000"/>
                </a:solidFill>
                <a:latin typeface="Calibri"/>
                <a:ea typeface="Calibri"/>
                <a:cs typeface="Calibri"/>
                <a:sym typeface="Calibri"/>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Business Angels Europe </a:t>
            </a:r>
            <a:r>
              <a:rPr lang="ru-RU" sz="2000" dirty="0">
                <a:latin typeface="Calibri"/>
                <a:ea typeface="Calibri"/>
                <a:cs typeface="Calibri"/>
                <a:sym typeface="Calibri"/>
              </a:rPr>
              <a:t>програма за отклучување на инвестиции од женски ангел и пристап до </a:t>
            </a:r>
            <a:r>
              <a:rPr lang="ru-RU" sz="2000" dirty="0" smtClean="0">
                <a:latin typeface="Calibri"/>
                <a:ea typeface="Calibri"/>
                <a:cs typeface="Calibri"/>
                <a:sym typeface="Calibri"/>
              </a:rPr>
              <a:t>капиталист за </a:t>
            </a:r>
            <a:r>
              <a:rPr lang="ru-RU" sz="2000" dirty="0">
                <a:latin typeface="Calibri"/>
                <a:ea typeface="Calibri"/>
                <a:cs typeface="Calibri"/>
                <a:sym typeface="Calibri"/>
              </a:rPr>
              <a:t>жени </a:t>
            </a:r>
            <a:r>
              <a:rPr lang="ru-RU" sz="2000" dirty="0" smtClean="0">
                <a:latin typeface="Calibri"/>
                <a:ea typeface="Calibri"/>
                <a:cs typeface="Calibri"/>
                <a:sym typeface="Calibri"/>
              </a:rPr>
              <a:t>претприемачи</a:t>
            </a:r>
            <a:r>
              <a:rPr lang="en-US" sz="2000" dirty="0" smtClean="0">
                <a:solidFill>
                  <a:srgbClr val="000000"/>
                </a:solidFill>
                <a:latin typeface="Calibri"/>
                <a:ea typeface="Calibri"/>
                <a:cs typeface="Calibri"/>
                <a:sym typeface="Calibri"/>
              </a:rPr>
              <a:t>.</a:t>
            </a:r>
            <a:endParaRPr dirty="0"/>
          </a:p>
        </p:txBody>
      </p:sp>
      <p:sp>
        <p:nvSpPr>
          <p:cNvPr id="259" name="Google Shape;259;p16"/>
          <p:cNvSpPr/>
          <p:nvPr/>
        </p:nvSpPr>
        <p:spPr>
          <a:xfrm>
            <a:off x="1371600" y="6972300"/>
            <a:ext cx="13676952" cy="1077218"/>
          </a:xfrm>
          <a:prstGeom prst="rect">
            <a:avLst/>
          </a:prstGeom>
          <a:noFill/>
          <a:ln>
            <a:noFill/>
          </a:ln>
        </p:spPr>
        <p:txBody>
          <a:bodyPr spcFirstLastPara="1" wrap="square" lIns="91425" tIns="45700" rIns="91425" bIns="45700" anchor="t" anchorCtr="0">
            <a:spAutoFit/>
          </a:bodyPr>
          <a:lstStyle/>
          <a:p>
            <a:pPr lvl="0" algn="just"/>
            <a:r>
              <a:rPr lang="ru-RU" sz="2400" b="1" u="sng" dirty="0">
                <a:solidFill>
                  <a:srgbClr val="004494"/>
                </a:solidFill>
                <a:latin typeface="Calibri"/>
                <a:ea typeface="Calibri"/>
                <a:cs typeface="Calibri"/>
                <a:sym typeface="Calibri"/>
              </a:rPr>
              <a:t>Групата за женско претприемништво на </a:t>
            </a:r>
            <a:r>
              <a:rPr lang="ru-RU" sz="2400" b="1" u="sng" dirty="0" smtClean="0">
                <a:solidFill>
                  <a:srgbClr val="004494"/>
                </a:solidFill>
                <a:latin typeface="Calibri"/>
                <a:ea typeface="Calibri"/>
                <a:cs typeface="Calibri"/>
                <a:sym typeface="Calibri"/>
              </a:rPr>
              <a:t>ЕЕН</a:t>
            </a:r>
          </a:p>
          <a:p>
            <a:pPr lvl="0" algn="just"/>
            <a:r>
              <a:rPr lang="ru-RU" sz="2000" dirty="0">
                <a:solidFill>
                  <a:srgbClr val="404040"/>
                </a:solidFill>
                <a:latin typeface="Calibri"/>
                <a:ea typeface="Calibri"/>
                <a:cs typeface="Calibri"/>
                <a:sym typeface="Calibri"/>
              </a:rPr>
              <a:t>Групата ги поврзува жените претприемачи со Enterprise Europe Network и обезбедува конкретни услуги, (деловно партнерство, пристап до странски пазари, соработка со локални мрежи и пристап до финансирање од ЕУ)</a:t>
            </a:r>
            <a:endParaRPr sz="2000" dirty="0">
              <a:solidFill>
                <a:srgbClr val="404040"/>
              </a:solidFill>
              <a:latin typeface="Calibri"/>
              <a:ea typeface="Calibri"/>
              <a:cs typeface="Calibri"/>
              <a:sym typeface="Calibri"/>
            </a:endParaRPr>
          </a:p>
        </p:txBody>
      </p:sp>
      <p:sp>
        <p:nvSpPr>
          <p:cNvPr id="260" name="Google Shape;260;p16"/>
          <p:cNvSpPr txBox="1"/>
          <p:nvPr/>
        </p:nvSpPr>
        <p:spPr>
          <a:xfrm>
            <a:off x="15614522" y="6400493"/>
            <a:ext cx="1657477" cy="400110"/>
          </a:xfrm>
          <a:prstGeom prst="rect">
            <a:avLst/>
          </a:prstGeom>
          <a:solidFill>
            <a:srgbClr val="AC7BDC"/>
          </a:solidFill>
          <a:ln w="9525" cap="flat" cmpd="sng">
            <a:solidFill>
              <a:srgbClr val="AC7BD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mk-MK" sz="2000" b="1" dirty="0" smtClean="0">
                <a:solidFill>
                  <a:schemeClr val="lt1"/>
                </a:solidFill>
                <a:latin typeface="Calibri"/>
                <a:ea typeface="Calibri"/>
                <a:cs typeface="Calibri"/>
                <a:sym typeface="Calibri"/>
              </a:rPr>
              <a:t>Проверете</a:t>
            </a:r>
            <a:r>
              <a:rPr lang="en-US" sz="2000" b="1" dirty="0" smtClean="0">
                <a:solidFill>
                  <a:schemeClr val="lt1"/>
                </a:solidFill>
                <a:latin typeface="Calibri"/>
                <a:ea typeface="Calibri"/>
                <a:cs typeface="Calibri"/>
                <a:sym typeface="Calibri"/>
              </a:rPr>
              <a:t>…</a:t>
            </a:r>
            <a:endParaRPr sz="2000" b="1" dirty="0">
              <a:solidFill>
                <a:schemeClr val="lt1"/>
              </a:solidFill>
              <a:latin typeface="Calibri"/>
              <a:ea typeface="Calibri"/>
              <a:cs typeface="Calibri"/>
              <a:sym typeface="Calibri"/>
            </a:endParaRPr>
          </a:p>
        </p:txBody>
      </p:sp>
      <p:sp>
        <p:nvSpPr>
          <p:cNvPr id="261" name="Google Shape;261;p16"/>
          <p:cNvSpPr/>
          <p:nvPr/>
        </p:nvSpPr>
        <p:spPr>
          <a:xfrm>
            <a:off x="1220338" y="5064334"/>
            <a:ext cx="13691737" cy="16927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u="sng" dirty="0" err="1">
                <a:solidFill>
                  <a:srgbClr val="000000"/>
                </a:solidFill>
                <a:latin typeface="Calibri"/>
                <a:ea typeface="Calibri"/>
                <a:cs typeface="Calibri"/>
                <a:sym typeface="Calibri"/>
                <a:hlinkClick r:id="rId11">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WEgate</a:t>
            </a:r>
            <a:r>
              <a:rPr lang="en-US" sz="2400" b="1" u="sng" dirty="0">
                <a:solidFill>
                  <a:srgbClr val="000000"/>
                </a:solidFill>
                <a:latin typeface="Calibri"/>
                <a:ea typeface="Calibri"/>
                <a:cs typeface="Calibri"/>
                <a:sym typeface="Calibri"/>
                <a:hlinkClick r:id="rId11">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mk-MK" sz="2400" b="1" u="sng" dirty="0" smtClean="0">
                <a:solidFill>
                  <a:srgbClr val="000000"/>
                </a:solidFill>
                <a:latin typeface="Calibri"/>
                <a:ea typeface="Calibri"/>
                <a:cs typeface="Calibri"/>
                <a:sym typeface="Calibri"/>
              </a:rPr>
              <a:t>Платформа</a:t>
            </a:r>
            <a:endParaRPr sz="2400" dirty="0">
              <a:solidFill>
                <a:srgbClr val="000000"/>
              </a:solidFill>
              <a:latin typeface="Calibri"/>
              <a:ea typeface="Calibri"/>
              <a:cs typeface="Calibri"/>
              <a:sym typeface="Calibri"/>
            </a:endParaRPr>
          </a:p>
          <a:p>
            <a:pPr lvl="0" algn="just"/>
            <a:r>
              <a:rPr lang="ru-RU" sz="2000" dirty="0">
                <a:latin typeface="Calibri"/>
                <a:ea typeface="Calibri"/>
                <a:cs typeface="Calibri"/>
                <a:sym typeface="Calibri"/>
              </a:rPr>
              <a:t>Европската порта за женско претприемништво WEgate е е-платформа лансирана од Европската комисија, растечка мрежа на засегнати страни кои се ангажираат да ги поддржат жените претприемачи низ Европа. WEgate обезбедува информации и врски за пристап до обука, менторство, совети и можности за деловно вмрежување на ниво на ЕУ, како и на национално ниво</a:t>
            </a:r>
            <a:r>
              <a:rPr lang="en-US" sz="2000" dirty="0" smtClean="0">
                <a:solidFill>
                  <a:srgbClr val="000000"/>
                </a:solidFill>
                <a:latin typeface="Calibri"/>
                <a:ea typeface="Calibri"/>
                <a:cs typeface="Calibri"/>
                <a:sym typeface="Calibri"/>
              </a:rPr>
              <a:t>.</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7"/>
          <p:cNvSpPr txBox="1"/>
          <p:nvPr/>
        </p:nvSpPr>
        <p:spPr>
          <a:xfrm>
            <a:off x="609600" y="571500"/>
            <a:ext cx="149352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2.  </a:t>
            </a:r>
            <a:r>
              <a:rPr lang="mk-MK" sz="4000" b="1" dirty="0" smtClean="0">
                <a:solidFill>
                  <a:srgbClr val="FD4FB4"/>
                </a:solidFill>
                <a:latin typeface="Calibri"/>
                <a:ea typeface="Calibri"/>
                <a:cs typeface="Calibri"/>
                <a:sym typeface="Calibri"/>
              </a:rPr>
              <a:t>Алтернативни начини за кредитирање </a:t>
            </a:r>
            <a:r>
              <a:rPr lang="en-US" sz="4000" b="1" dirty="0" smtClean="0">
                <a:solidFill>
                  <a:srgbClr val="FD4FB4"/>
                </a:solidFill>
                <a:latin typeface="Calibri"/>
                <a:ea typeface="Calibri"/>
                <a:cs typeface="Calibri"/>
                <a:sym typeface="Calibri"/>
              </a:rPr>
              <a:t>– </a:t>
            </a:r>
            <a:r>
              <a:rPr lang="mk-MK" sz="3600" b="1" i="1" dirty="0" smtClean="0">
                <a:solidFill>
                  <a:srgbClr val="FD4FB4"/>
                </a:solidFill>
                <a:latin typeface="Calibri"/>
                <a:ea typeface="Calibri"/>
                <a:cs typeface="Calibri"/>
                <a:sym typeface="Calibri"/>
              </a:rPr>
              <a:t>Грантови</a:t>
            </a:r>
            <a:endParaRPr sz="3600" b="1" i="1" dirty="0">
              <a:solidFill>
                <a:srgbClr val="FD4FB4"/>
              </a:solidFill>
              <a:latin typeface="Calibri"/>
              <a:ea typeface="Calibri"/>
              <a:cs typeface="Calibri"/>
              <a:sym typeface="Calibri"/>
            </a:endParaRPr>
          </a:p>
        </p:txBody>
      </p:sp>
      <p:sp>
        <p:nvSpPr>
          <p:cNvPr id="267" name="Google Shape;267;p17"/>
          <p:cNvSpPr/>
          <p:nvPr/>
        </p:nvSpPr>
        <p:spPr>
          <a:xfrm>
            <a:off x="762000" y="4747616"/>
            <a:ext cx="17068800" cy="892552"/>
          </a:xfrm>
          <a:prstGeom prst="rect">
            <a:avLst/>
          </a:prstGeom>
          <a:noFill/>
          <a:ln>
            <a:noFill/>
          </a:ln>
        </p:spPr>
        <p:txBody>
          <a:bodyPr spcFirstLastPara="1" wrap="square" lIns="91425" tIns="45700" rIns="91425" bIns="45700" anchor="t" anchorCtr="0">
            <a:spAutoFit/>
          </a:bodyPr>
          <a:lstStyle/>
          <a:p>
            <a:pPr lvl="0" algn="just"/>
            <a:r>
              <a:rPr lang="ru-RU" sz="2600" dirty="0">
                <a:latin typeface="Calibri"/>
                <a:ea typeface="Calibri"/>
                <a:cs typeface="Calibri"/>
                <a:sym typeface="Calibri"/>
              </a:rPr>
              <a:t>Грантовите честопати се упатуваат на групи кои се соочуваат со пречки во добивањето традиционални заеми, како во случајот со жените - особено ако доаѓаат од обесправени </a:t>
            </a:r>
            <a:r>
              <a:rPr lang="ru-RU" sz="2600" dirty="0" smtClean="0">
                <a:latin typeface="Calibri"/>
                <a:ea typeface="Calibri"/>
                <a:cs typeface="Calibri"/>
                <a:sym typeface="Calibri"/>
              </a:rPr>
              <a:t>средини </a:t>
            </a:r>
            <a:r>
              <a:rPr lang="ru-RU" sz="2600" dirty="0">
                <a:latin typeface="Calibri"/>
                <a:ea typeface="Calibri"/>
                <a:cs typeface="Calibri"/>
                <a:sym typeface="Calibri"/>
              </a:rPr>
              <a:t>(на пример, рурални области).</a:t>
            </a:r>
            <a:endParaRPr dirty="0"/>
          </a:p>
        </p:txBody>
      </p:sp>
      <p:sp>
        <p:nvSpPr>
          <p:cNvPr id="268" name="Google Shape;268;p17"/>
          <p:cNvSpPr/>
          <p:nvPr/>
        </p:nvSpPr>
        <p:spPr>
          <a:xfrm>
            <a:off x="914400" y="2823507"/>
            <a:ext cx="16764000" cy="1692731"/>
          </a:xfrm>
          <a:prstGeom prst="rect">
            <a:avLst/>
          </a:prstGeom>
          <a:noFill/>
          <a:ln>
            <a:noFill/>
          </a:ln>
        </p:spPr>
        <p:txBody>
          <a:bodyPr spcFirstLastPara="1" wrap="square" lIns="91425" tIns="45700" rIns="91425" bIns="45700" anchor="t" anchorCtr="0">
            <a:spAutoFit/>
          </a:bodyPr>
          <a:lstStyle/>
          <a:p>
            <a:pPr marL="342900" lvl="0" indent="-342900" algn="just">
              <a:buSzPts val="2600"/>
              <a:buFont typeface="Arial"/>
              <a:buChar char="•"/>
            </a:pPr>
            <a:r>
              <a:rPr lang="ru-RU" sz="2600" dirty="0">
                <a:latin typeface="Calibri"/>
                <a:ea typeface="Calibri"/>
                <a:cs typeface="Calibri"/>
                <a:sym typeface="Calibri"/>
              </a:rPr>
              <a:t>Барања за </a:t>
            </a:r>
            <a:r>
              <a:rPr lang="ru-RU" sz="2600" dirty="0" smtClean="0">
                <a:latin typeface="Calibri"/>
                <a:ea typeface="Calibri"/>
                <a:cs typeface="Calibri"/>
                <a:sym typeface="Calibri"/>
              </a:rPr>
              <a:t>подобност</a:t>
            </a:r>
          </a:p>
          <a:p>
            <a:pPr marL="342900" lvl="0" indent="-342900" algn="just">
              <a:buSzPts val="2600"/>
              <a:buFont typeface="Arial"/>
              <a:buChar char="•"/>
            </a:pPr>
            <a:r>
              <a:rPr lang="ru-RU" sz="2600" dirty="0" smtClean="0">
                <a:latin typeface="Calibri"/>
                <a:ea typeface="Calibri"/>
                <a:cs typeface="Calibri"/>
                <a:sym typeface="Calibri"/>
              </a:rPr>
              <a:t>Остра конкуренција</a:t>
            </a:r>
          </a:p>
          <a:p>
            <a:pPr marL="342900" lvl="0" indent="-342900" algn="just">
              <a:buSzPts val="2600"/>
              <a:buFont typeface="Arial"/>
              <a:buChar char="•"/>
            </a:pPr>
            <a:r>
              <a:rPr lang="ru-RU" sz="2600" dirty="0" smtClean="0">
                <a:latin typeface="Calibri"/>
                <a:ea typeface="Calibri"/>
                <a:cs typeface="Calibri"/>
                <a:sym typeface="Calibri"/>
              </a:rPr>
              <a:t>Долги </a:t>
            </a:r>
            <a:r>
              <a:rPr lang="ru-RU" sz="2600" dirty="0">
                <a:latin typeface="Calibri"/>
                <a:ea typeface="Calibri"/>
                <a:cs typeface="Calibri"/>
                <a:sym typeface="Calibri"/>
              </a:rPr>
              <a:t>и детални процеси на апликација кои може да одземат време; Покрај тоа, планирањето и пишувањето на предлог може да бара надворешна поддршка од консултант/експерт и затоа </a:t>
            </a:r>
            <a:r>
              <a:rPr lang="ru-RU" sz="2600" dirty="0" smtClean="0">
                <a:latin typeface="Calibri"/>
                <a:ea typeface="Calibri"/>
                <a:cs typeface="Calibri"/>
                <a:sym typeface="Calibri"/>
              </a:rPr>
              <a:t>ќе треба дополнителни </a:t>
            </a:r>
            <a:r>
              <a:rPr lang="ru-RU" sz="2600" dirty="0">
                <a:latin typeface="Calibri"/>
                <a:ea typeface="Calibri"/>
                <a:cs typeface="Calibri"/>
                <a:sym typeface="Calibri"/>
              </a:rPr>
              <a:t>трошоци</a:t>
            </a:r>
            <a:r>
              <a:rPr lang="en-US" sz="2600" dirty="0" smtClean="0">
                <a:solidFill>
                  <a:srgbClr val="000000"/>
                </a:solidFill>
                <a:latin typeface="Calibri"/>
                <a:ea typeface="Calibri"/>
                <a:cs typeface="Calibri"/>
                <a:sym typeface="Calibri"/>
              </a:rPr>
              <a:t>.</a:t>
            </a:r>
            <a:endParaRPr dirty="0"/>
          </a:p>
        </p:txBody>
      </p:sp>
      <p:sp>
        <p:nvSpPr>
          <p:cNvPr id="269" name="Google Shape;269;p17"/>
          <p:cNvSpPr/>
          <p:nvPr/>
        </p:nvSpPr>
        <p:spPr>
          <a:xfrm>
            <a:off x="762000" y="1714500"/>
            <a:ext cx="13944600" cy="892552"/>
          </a:xfrm>
          <a:prstGeom prst="rect">
            <a:avLst/>
          </a:prstGeom>
          <a:noFill/>
          <a:ln>
            <a:noFill/>
          </a:ln>
        </p:spPr>
        <p:txBody>
          <a:bodyPr spcFirstLastPara="1" wrap="square" lIns="91425" tIns="45700" rIns="91425" bIns="45700" anchor="t" anchorCtr="0">
            <a:spAutoFit/>
          </a:bodyPr>
          <a:lstStyle/>
          <a:p>
            <a:pPr lvl="0" algn="just"/>
            <a:r>
              <a:rPr lang="ru-RU" sz="2600" dirty="0" smtClean="0">
                <a:latin typeface="Calibri"/>
                <a:ea typeface="Calibri"/>
                <a:cs typeface="Calibri"/>
                <a:sym typeface="Calibri"/>
              </a:rPr>
              <a:t>Да добиете </a:t>
            </a:r>
            <a:r>
              <a:rPr lang="ru-RU" sz="2600" dirty="0">
                <a:latin typeface="Calibri"/>
                <a:ea typeface="Calibri"/>
                <a:cs typeface="Calibri"/>
                <a:sym typeface="Calibri"/>
              </a:rPr>
              <a:t>грант и </a:t>
            </a:r>
            <a:r>
              <a:rPr lang="ru-RU" sz="2600" dirty="0" smtClean="0">
                <a:latin typeface="Calibri"/>
                <a:ea typeface="Calibri"/>
                <a:cs typeface="Calibri"/>
                <a:sym typeface="Calibri"/>
              </a:rPr>
              <a:t>пари </a:t>
            </a:r>
            <a:r>
              <a:rPr lang="ru-RU" sz="2600" dirty="0">
                <a:latin typeface="Calibri"/>
                <a:ea typeface="Calibri"/>
                <a:cs typeface="Calibri"/>
                <a:sym typeface="Calibri"/>
              </a:rPr>
              <a:t>без долгови звучи како најпосакувана опција</a:t>
            </a:r>
            <a:r>
              <a:rPr lang="ru-RU" sz="2600" dirty="0" smtClean="0">
                <a:latin typeface="Calibri"/>
                <a:ea typeface="Calibri"/>
                <a:cs typeface="Calibri"/>
                <a:sym typeface="Calibri"/>
              </a:rPr>
              <a:t>.</a:t>
            </a:r>
          </a:p>
          <a:p>
            <a:pPr lvl="0" algn="just"/>
            <a:r>
              <a:rPr lang="ru-RU" sz="2600" dirty="0" smtClean="0">
                <a:latin typeface="Calibri"/>
                <a:ea typeface="Calibri"/>
                <a:cs typeface="Calibri"/>
                <a:sym typeface="Calibri"/>
              </a:rPr>
              <a:t>Сепак</a:t>
            </a:r>
            <a:r>
              <a:rPr lang="ru-RU" sz="2600" dirty="0">
                <a:latin typeface="Calibri"/>
                <a:ea typeface="Calibri"/>
                <a:cs typeface="Calibri"/>
                <a:sym typeface="Calibri"/>
              </a:rPr>
              <a:t>, постојат некои фактори кои треба да се </a:t>
            </a:r>
            <a:r>
              <a:rPr lang="ru-RU" sz="2600" dirty="0" smtClean="0">
                <a:latin typeface="Calibri"/>
                <a:ea typeface="Calibri"/>
                <a:cs typeface="Calibri"/>
                <a:sym typeface="Calibri"/>
              </a:rPr>
              <a:t>имате </a:t>
            </a:r>
            <a:r>
              <a:rPr lang="ru-RU" sz="2600" dirty="0">
                <a:latin typeface="Calibri"/>
                <a:ea typeface="Calibri"/>
                <a:cs typeface="Calibri"/>
                <a:sym typeface="Calibri"/>
              </a:rPr>
              <a:t>на ум</a:t>
            </a:r>
            <a:r>
              <a:rPr lang="en-US" sz="2400" dirty="0" smtClean="0">
                <a:solidFill>
                  <a:srgbClr val="000000"/>
                </a:solidFill>
                <a:latin typeface="Calibri"/>
                <a:ea typeface="Calibri"/>
                <a:cs typeface="Calibri"/>
                <a:sym typeface="Calibri"/>
              </a:rPr>
              <a:t>:</a:t>
            </a:r>
            <a:endParaRPr dirty="0"/>
          </a:p>
        </p:txBody>
      </p:sp>
      <p:sp>
        <p:nvSpPr>
          <p:cNvPr id="270" name="Google Shape;270;p17"/>
          <p:cNvSpPr/>
          <p:nvPr/>
        </p:nvSpPr>
        <p:spPr>
          <a:xfrm>
            <a:off x="1371600" y="5871507"/>
            <a:ext cx="16306800" cy="4278054"/>
          </a:xfrm>
          <a:prstGeom prst="rect">
            <a:avLst/>
          </a:prstGeom>
          <a:noFill/>
          <a:ln>
            <a:noFill/>
          </a:ln>
        </p:spPr>
        <p:txBody>
          <a:bodyPr spcFirstLastPara="1" wrap="square" lIns="91425" tIns="45700" rIns="91425" bIns="45700" anchor="t" anchorCtr="0">
            <a:spAutoFit/>
          </a:bodyPr>
          <a:lstStyle/>
          <a:p>
            <a:pPr lvl="0" algn="just"/>
            <a:r>
              <a:rPr lang="ru-RU" sz="2600" b="1" dirty="0">
                <a:latin typeface="Calibri"/>
                <a:ea typeface="Calibri"/>
                <a:cs typeface="Calibri"/>
                <a:sym typeface="Calibri"/>
              </a:rPr>
              <a:t>Каде да ја барате оваа можност</a:t>
            </a:r>
            <a:r>
              <a:rPr lang="ru-RU" sz="2600" b="1" dirty="0" smtClean="0">
                <a:latin typeface="Calibri"/>
                <a:ea typeface="Calibri"/>
                <a:cs typeface="Calibri"/>
                <a:sym typeface="Calibri"/>
              </a:rPr>
              <a:t>?</a:t>
            </a:r>
          </a:p>
          <a:p>
            <a:pPr lvl="0" algn="just"/>
            <a:r>
              <a:rPr lang="ru-RU" sz="2600" dirty="0" smtClean="0">
                <a:latin typeface="Calibri"/>
                <a:ea typeface="Calibri"/>
                <a:cs typeface="Calibri"/>
                <a:sym typeface="Calibri"/>
              </a:rPr>
              <a:t>Платформата </a:t>
            </a:r>
            <a:r>
              <a:rPr lang="ru-RU" sz="2600" dirty="0">
                <a:latin typeface="Calibri"/>
                <a:ea typeface="Calibri"/>
                <a:cs typeface="Calibri"/>
                <a:sym typeface="Calibri"/>
              </a:rPr>
              <a:t>WEgate (воведена во претходниот слајд) претставува практична </a:t>
            </a:r>
            <a:r>
              <a:rPr lang="ru-RU" sz="2600" dirty="0" smtClean="0">
                <a:latin typeface="Calibri"/>
                <a:ea typeface="Calibri"/>
                <a:cs typeface="Calibri"/>
                <a:sym typeface="Calibri"/>
              </a:rPr>
              <a:t>алатка, </a:t>
            </a:r>
            <a:r>
              <a:rPr lang="ru-RU" sz="2600" dirty="0">
                <a:latin typeface="Calibri"/>
                <a:ea typeface="Calibri"/>
                <a:cs typeface="Calibri"/>
                <a:sym typeface="Calibri"/>
              </a:rPr>
              <a:t>за следење на специфичните можности за грантови за жените на национално ниво. Информациите може да се филтрираат по земја и клучни зборови на следните линкови</a:t>
            </a:r>
            <a:r>
              <a:rPr lang="en-US" sz="2600" dirty="0" smtClean="0">
                <a:solidFill>
                  <a:srgbClr val="000000"/>
                </a:solidFill>
                <a:latin typeface="Calibri"/>
                <a:ea typeface="Calibri"/>
                <a:cs typeface="Calibri"/>
                <a:sym typeface="Calibri"/>
              </a:rPr>
              <a:t>:</a:t>
            </a:r>
            <a:endParaRPr dirty="0"/>
          </a:p>
          <a:p>
            <a:pPr marL="0" marR="0" lvl="0" indent="0" algn="just" rtl="0">
              <a:spcBef>
                <a:spcPts val="0"/>
              </a:spcBef>
              <a:spcAft>
                <a:spcPts val="0"/>
              </a:spcAft>
              <a:buNone/>
            </a:pPr>
            <a:endParaRPr sz="2600" dirty="0">
              <a:solidFill>
                <a:srgbClr val="000000"/>
              </a:solidFill>
              <a:latin typeface="Calibri"/>
              <a:ea typeface="Calibri"/>
              <a:cs typeface="Calibri"/>
              <a:sym typeface="Calibri"/>
            </a:endParaRPr>
          </a:p>
          <a:p>
            <a:pPr marL="457200" marR="0" lvl="0" indent="-457200" algn="just" rtl="0">
              <a:spcBef>
                <a:spcPts val="0"/>
              </a:spcBef>
              <a:spcAft>
                <a:spcPts val="0"/>
              </a:spcAft>
              <a:buClr>
                <a:srgbClr val="000000"/>
              </a:buClr>
              <a:buSzPts val="2600"/>
              <a:buFont typeface="Arial"/>
              <a:buChar char="•"/>
            </a:pPr>
            <a:r>
              <a:rPr lang="en-US" sz="2600" dirty="0">
                <a:solidFill>
                  <a:srgbClr val="000000"/>
                </a:solidFill>
                <a:latin typeface="Calibri"/>
                <a:ea typeface="Calibri"/>
                <a:cs typeface="Calibri"/>
                <a:sym typeface="Calibri"/>
              </a:rPr>
              <a:t>“Financing and funding” </a:t>
            </a:r>
            <a:r>
              <a:rPr lang="mk-MK" sz="2600" dirty="0" smtClean="0">
                <a:solidFill>
                  <a:srgbClr val="000000"/>
                </a:solidFill>
                <a:latin typeface="Calibri"/>
                <a:ea typeface="Calibri"/>
                <a:cs typeface="Calibri"/>
                <a:sym typeface="Calibri"/>
              </a:rPr>
              <a:t>дел</a:t>
            </a:r>
            <a:r>
              <a:rPr lang="en-US" sz="2600" dirty="0" smtClean="0">
                <a:solidFill>
                  <a:srgbClr val="000000"/>
                </a:solidFill>
                <a:latin typeface="Calibri"/>
                <a:ea typeface="Calibri"/>
                <a:cs typeface="Calibri"/>
                <a:sym typeface="Calibri"/>
              </a:rPr>
              <a:t> </a:t>
            </a:r>
            <a:r>
              <a:rPr lang="en-US" sz="2600" dirty="0">
                <a:solidFill>
                  <a:srgbClr val="000000"/>
                </a:solidFill>
                <a:latin typeface="Calibri"/>
                <a:ea typeface="Calibri"/>
                <a:cs typeface="Calibri"/>
                <a:sym typeface="Calibri"/>
              </a:rPr>
              <a:t>		</a:t>
            </a:r>
            <a:r>
              <a:rPr lang="mk-MK" sz="2600" dirty="0" smtClean="0">
                <a:solidFill>
                  <a:srgbClr val="000000"/>
                </a:solidFill>
                <a:latin typeface="Calibri"/>
                <a:ea typeface="Calibri"/>
                <a:cs typeface="Calibri"/>
                <a:sym typeface="Calibri"/>
              </a:rPr>
              <a:t>            </a:t>
            </a:r>
            <a:r>
              <a:rPr lang="en-US" sz="2600" u="sng" dirty="0" smtClean="0">
                <a:solidFill>
                  <a:srgbClr val="000000"/>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a:t>
            </a:r>
            <a:r>
              <a:rPr lang="en-US" sz="2600" u="sng" dirty="0">
                <a:solidFill>
                  <a:srgbClr val="000000"/>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://wegate.eu/start/financing-funding</a:t>
            </a:r>
            <a:r>
              <a:rPr lang="en-US" sz="2600" dirty="0">
                <a:solidFill>
                  <a:srgbClr val="000000"/>
                </a:solidFill>
                <a:latin typeface="Calibri"/>
                <a:ea typeface="Calibri"/>
                <a:cs typeface="Calibri"/>
                <a:sym typeface="Calibri"/>
              </a:rPr>
              <a:t> </a:t>
            </a:r>
            <a:endParaRPr dirty="0"/>
          </a:p>
          <a:p>
            <a:pPr marL="457200" marR="0" lvl="0" indent="-368300" algn="just" rtl="0">
              <a:spcBef>
                <a:spcPts val="0"/>
              </a:spcBef>
              <a:spcAft>
                <a:spcPts val="0"/>
              </a:spcAft>
              <a:buClr>
                <a:schemeClr val="dk1"/>
              </a:buClr>
              <a:buSzPts val="1400"/>
              <a:buFont typeface="Arial"/>
              <a:buNone/>
            </a:pPr>
            <a:endParaRPr sz="1400" dirty="0">
              <a:solidFill>
                <a:srgbClr val="000000"/>
              </a:solidFill>
              <a:latin typeface="Calibri"/>
              <a:ea typeface="Calibri"/>
              <a:cs typeface="Calibri"/>
              <a:sym typeface="Calibri"/>
            </a:endParaRPr>
          </a:p>
          <a:p>
            <a:pPr marL="457200" marR="0" lvl="0" indent="-457200" algn="just" rtl="0">
              <a:spcBef>
                <a:spcPts val="0"/>
              </a:spcBef>
              <a:spcAft>
                <a:spcPts val="0"/>
              </a:spcAft>
              <a:buClr>
                <a:srgbClr val="000000"/>
              </a:buClr>
              <a:buSzPts val="2600"/>
              <a:buFont typeface="Arial"/>
              <a:buChar char="•"/>
            </a:pPr>
            <a:r>
              <a:rPr lang="en-US" sz="2600" dirty="0">
                <a:solidFill>
                  <a:srgbClr val="000000"/>
                </a:solidFill>
                <a:latin typeface="Calibri"/>
                <a:ea typeface="Calibri"/>
                <a:cs typeface="Calibri"/>
                <a:sym typeface="Calibri"/>
              </a:rPr>
              <a:t>“Starting a business” </a:t>
            </a:r>
            <a:r>
              <a:rPr lang="mk-MK" sz="2600" dirty="0" smtClean="0">
                <a:solidFill>
                  <a:srgbClr val="000000"/>
                </a:solidFill>
                <a:latin typeface="Calibri"/>
                <a:ea typeface="Calibri"/>
                <a:cs typeface="Calibri"/>
                <a:sym typeface="Calibri"/>
              </a:rPr>
              <a:t>дел</a:t>
            </a:r>
            <a:r>
              <a:rPr lang="en-US" sz="2600" dirty="0" smtClean="0">
                <a:solidFill>
                  <a:srgbClr val="000000"/>
                </a:solidFill>
                <a:latin typeface="Calibri"/>
                <a:ea typeface="Calibri"/>
                <a:cs typeface="Calibri"/>
                <a:sym typeface="Calibri"/>
              </a:rPr>
              <a:t> </a:t>
            </a:r>
            <a:r>
              <a:rPr lang="en-US" sz="2600" dirty="0">
                <a:solidFill>
                  <a:srgbClr val="000000"/>
                </a:solidFill>
                <a:latin typeface="Calibri"/>
                <a:ea typeface="Calibri"/>
                <a:cs typeface="Calibri"/>
                <a:sym typeface="Calibri"/>
              </a:rPr>
              <a:t>			</a:t>
            </a:r>
            <a:r>
              <a:rPr lang="en-US" sz="2600" u="sng" dirty="0">
                <a:solidFill>
                  <a:srgbClr val="000000"/>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https://wegate.eu/start/starting-business</a:t>
            </a:r>
            <a:r>
              <a:rPr lang="en-US" sz="2600" dirty="0">
                <a:solidFill>
                  <a:srgbClr val="000000"/>
                </a:solidFill>
                <a:latin typeface="Calibri"/>
                <a:ea typeface="Calibri"/>
                <a:cs typeface="Calibri"/>
                <a:sym typeface="Calibri"/>
              </a:rPr>
              <a:t> </a:t>
            </a:r>
            <a:endParaRPr dirty="0"/>
          </a:p>
          <a:p>
            <a:pPr marL="0" marR="0" lvl="0" indent="0" algn="just" rtl="0">
              <a:spcBef>
                <a:spcPts val="0"/>
              </a:spcBef>
              <a:spcAft>
                <a:spcPts val="0"/>
              </a:spcAft>
              <a:buNone/>
            </a:pPr>
            <a:endParaRPr sz="2600" dirty="0">
              <a:solidFill>
                <a:srgbClr val="000000"/>
              </a:solidFill>
              <a:latin typeface="Calibri"/>
              <a:ea typeface="Calibri"/>
              <a:cs typeface="Calibri"/>
              <a:sym typeface="Calibri"/>
            </a:endParaRPr>
          </a:p>
          <a:p>
            <a:pPr marL="0" marR="0" lvl="0" indent="0" algn="just" rtl="0">
              <a:spcBef>
                <a:spcPts val="0"/>
              </a:spcBef>
              <a:spcAft>
                <a:spcPts val="0"/>
              </a:spcAft>
              <a:buNone/>
            </a:pPr>
            <a:endParaRPr sz="2600" dirty="0">
              <a:solidFill>
                <a:srgbClr val="000000"/>
              </a:solidFill>
              <a:latin typeface="Calibri"/>
              <a:ea typeface="Calibri"/>
              <a:cs typeface="Calibri"/>
              <a:sym typeface="Calibri"/>
            </a:endParaRPr>
          </a:p>
          <a:p>
            <a:pPr marL="0" marR="0" lvl="0" indent="0" algn="just" rtl="0">
              <a:spcBef>
                <a:spcPts val="0"/>
              </a:spcBef>
              <a:spcAft>
                <a:spcPts val="0"/>
              </a:spcAft>
              <a:buNone/>
            </a:pPr>
            <a:endParaRPr sz="2400" dirty="0">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8"/>
          <p:cNvSpPr txBox="1"/>
          <p:nvPr/>
        </p:nvSpPr>
        <p:spPr>
          <a:xfrm>
            <a:off x="609600" y="571500"/>
            <a:ext cx="14935200" cy="1323399"/>
          </a:xfrm>
          <a:prstGeom prst="rect">
            <a:avLst/>
          </a:prstGeom>
          <a:noFill/>
          <a:ln>
            <a:noFill/>
          </a:ln>
        </p:spPr>
        <p:txBody>
          <a:bodyPr spcFirstLastPara="1" wrap="square" lIns="91425" tIns="45700" rIns="91425" bIns="45700" anchor="t" anchorCtr="0">
            <a:spAutoFit/>
          </a:bodyPr>
          <a:lstStyle/>
          <a:p>
            <a:pPr lvl="0"/>
            <a:r>
              <a:rPr lang="en-US" sz="4000" b="1" dirty="0">
                <a:solidFill>
                  <a:srgbClr val="FD4FB4"/>
                </a:solidFill>
                <a:latin typeface="Calibri"/>
                <a:ea typeface="Calibri"/>
                <a:cs typeface="Calibri"/>
                <a:sym typeface="Calibri"/>
              </a:rPr>
              <a:t>2. </a:t>
            </a:r>
            <a:r>
              <a:rPr lang="ru-RU" sz="4000" b="1" dirty="0">
                <a:solidFill>
                  <a:srgbClr val="FD4FB4"/>
                </a:solidFill>
                <a:latin typeface="Calibri"/>
                <a:ea typeface="Calibri"/>
                <a:cs typeface="Calibri"/>
                <a:sym typeface="Calibri"/>
              </a:rPr>
              <a:t>Алтернативни </a:t>
            </a:r>
            <a:r>
              <a:rPr lang="ru-RU" sz="4000" b="1" dirty="0" smtClean="0">
                <a:solidFill>
                  <a:srgbClr val="FD4FB4"/>
                </a:solidFill>
                <a:latin typeface="Calibri"/>
                <a:ea typeface="Calibri"/>
                <a:cs typeface="Calibri"/>
                <a:sym typeface="Calibri"/>
              </a:rPr>
              <a:t>начини </a:t>
            </a:r>
            <a:r>
              <a:rPr lang="ru-RU" sz="4000" b="1" dirty="0">
                <a:solidFill>
                  <a:srgbClr val="FD4FB4"/>
                </a:solidFill>
                <a:latin typeface="Calibri"/>
                <a:ea typeface="Calibri"/>
                <a:cs typeface="Calibri"/>
                <a:sym typeface="Calibri"/>
              </a:rPr>
              <a:t>за кредитирање – </a:t>
            </a:r>
            <a:r>
              <a:rPr lang="ru-RU" sz="4000" b="1" i="1" dirty="0">
                <a:solidFill>
                  <a:srgbClr val="FD4FB4"/>
                </a:solidFill>
                <a:latin typeface="Calibri"/>
                <a:ea typeface="Calibri"/>
                <a:cs typeface="Calibri"/>
                <a:sym typeface="Calibri"/>
              </a:rPr>
              <a:t>грантови од ЕУ, два примери</a:t>
            </a:r>
            <a:endParaRPr sz="3600" b="1" i="1" dirty="0">
              <a:solidFill>
                <a:srgbClr val="FD4FB4"/>
              </a:solidFill>
              <a:latin typeface="Calibri"/>
              <a:ea typeface="Calibri"/>
              <a:cs typeface="Calibri"/>
              <a:sym typeface="Calibri"/>
            </a:endParaRPr>
          </a:p>
        </p:txBody>
      </p:sp>
      <p:sp>
        <p:nvSpPr>
          <p:cNvPr id="276" name="Google Shape;276;p18"/>
          <p:cNvSpPr/>
          <p:nvPr/>
        </p:nvSpPr>
        <p:spPr>
          <a:xfrm>
            <a:off x="609600" y="1790700"/>
            <a:ext cx="16535400" cy="2092840"/>
          </a:xfrm>
          <a:prstGeom prst="rect">
            <a:avLst/>
          </a:prstGeom>
          <a:noFill/>
          <a:ln>
            <a:noFill/>
          </a:ln>
        </p:spPr>
        <p:txBody>
          <a:bodyPr spcFirstLastPara="1" wrap="square" lIns="91425" tIns="45700" rIns="91425" bIns="45700" anchor="t" anchorCtr="0">
            <a:spAutoFit/>
          </a:bodyPr>
          <a:lstStyle/>
          <a:p>
            <a:pPr marL="514350" marR="0" lvl="0" indent="-514350" algn="just" rtl="0">
              <a:spcBef>
                <a:spcPts val="0"/>
              </a:spcBef>
              <a:spcAft>
                <a:spcPts val="0"/>
              </a:spcAft>
              <a:buClr>
                <a:srgbClr val="000000"/>
              </a:buClr>
              <a:buSzPts val="2600"/>
              <a:buFont typeface="Calibri"/>
              <a:buAutoNum type="arabicPeriod"/>
            </a:pPr>
            <a:r>
              <a:rPr lang="en-US" sz="2600" b="1" dirty="0">
                <a:solidFill>
                  <a:srgbClr val="000000"/>
                </a:solidFill>
                <a:latin typeface="Calibri"/>
                <a:ea typeface="Calibri"/>
                <a:cs typeface="Calibri"/>
                <a:sym typeface="Calibri"/>
              </a:rPr>
              <a:t>Women </a:t>
            </a:r>
            <a:r>
              <a:rPr lang="en-US" sz="2600" b="1" dirty="0" err="1">
                <a:solidFill>
                  <a:srgbClr val="000000"/>
                </a:solidFill>
                <a:latin typeface="Calibri"/>
                <a:ea typeface="Calibri"/>
                <a:cs typeface="Calibri"/>
                <a:sym typeface="Calibri"/>
              </a:rPr>
              <a:t>TechEU</a:t>
            </a:r>
            <a:endParaRPr sz="2600" b="1" dirty="0">
              <a:solidFill>
                <a:srgbClr val="000000"/>
              </a:solidFill>
              <a:latin typeface="Calibri"/>
              <a:ea typeface="Calibri"/>
              <a:cs typeface="Calibri"/>
              <a:sym typeface="Calibri"/>
            </a:endParaRPr>
          </a:p>
          <a:p>
            <a:pPr lvl="0" algn="just"/>
            <a:r>
              <a:rPr lang="ru-RU" sz="2600" dirty="0">
                <a:latin typeface="Calibri"/>
                <a:ea typeface="Calibri"/>
                <a:cs typeface="Calibri"/>
                <a:sym typeface="Calibri"/>
              </a:rPr>
              <a:t>Нова иницијатива на Европската Унија финансирана од програмата Хоризонт Европа</a:t>
            </a:r>
            <a:r>
              <a:rPr lang="ru-RU" sz="2600" dirty="0" smtClean="0">
                <a:latin typeface="Calibri"/>
                <a:ea typeface="Calibri"/>
                <a:cs typeface="Calibri"/>
                <a:sym typeface="Calibri"/>
              </a:rPr>
              <a:t>.</a:t>
            </a:r>
          </a:p>
          <a:p>
            <a:pPr lvl="0" algn="just"/>
            <a:endParaRPr lang="ru-RU" sz="2600" dirty="0">
              <a:latin typeface="Calibri"/>
              <a:ea typeface="Calibri"/>
              <a:cs typeface="Calibri"/>
              <a:sym typeface="Calibri"/>
            </a:endParaRPr>
          </a:p>
          <a:p>
            <a:pPr lvl="0" algn="just"/>
            <a:r>
              <a:rPr lang="ru-RU" sz="2600" dirty="0" smtClean="0">
                <a:latin typeface="Calibri"/>
                <a:ea typeface="Calibri"/>
                <a:cs typeface="Calibri"/>
                <a:sym typeface="Calibri"/>
              </a:rPr>
              <a:t>Меѓу </a:t>
            </a:r>
            <a:r>
              <a:rPr lang="ru-RU" sz="2600" dirty="0">
                <a:latin typeface="Calibri"/>
                <a:ea typeface="Calibri"/>
                <a:cs typeface="Calibri"/>
                <a:sym typeface="Calibri"/>
              </a:rPr>
              <a:t>неколкуте услуги, нуди финансиска поддршка за женска компанија како индивидуален грант од 75.000 евра за поддршка на почетните чекори во процесот на иновациите и растот на компанијата.</a:t>
            </a:r>
            <a:endParaRPr dirty="0"/>
          </a:p>
        </p:txBody>
      </p:sp>
      <p:pic>
        <p:nvPicPr>
          <p:cNvPr id="277" name="Google Shape;277;p18">
            <a:hlinkClick r:id="rId3"/>
          </p:cNvPr>
          <p:cNvPicPr preferRelativeResize="0"/>
          <p:nvPr/>
        </p:nvPicPr>
        <p:blipFill rotWithShape="1">
          <a:blip r:embed="rId4">
            <a:alphaModFix/>
          </a:blip>
          <a:srcRect/>
          <a:stretch/>
        </p:blipFill>
        <p:spPr>
          <a:xfrm>
            <a:off x="7543800" y="5065682"/>
            <a:ext cx="10191369" cy="3451800"/>
          </a:xfrm>
          <a:prstGeom prst="rect">
            <a:avLst/>
          </a:prstGeom>
          <a:noFill/>
          <a:ln>
            <a:noFill/>
          </a:ln>
        </p:spPr>
      </p:pic>
      <p:sp>
        <p:nvSpPr>
          <p:cNvPr id="278" name="Google Shape;278;p18"/>
          <p:cNvSpPr/>
          <p:nvPr/>
        </p:nvSpPr>
        <p:spPr>
          <a:xfrm>
            <a:off x="1447800" y="5065682"/>
            <a:ext cx="6096000" cy="3046948"/>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lvl="0" algn="just"/>
            <a:r>
              <a:rPr lang="mk-MK" sz="2400" dirty="0">
                <a:latin typeface="Calibri"/>
                <a:ea typeface="Calibri"/>
                <a:cs typeface="Calibri"/>
                <a:sym typeface="Calibri"/>
              </a:rPr>
              <a:t>БАРАЊА ЗА АПЛИКАЦИИ</a:t>
            </a:r>
            <a:endParaRPr sz="2400" dirty="0">
              <a:solidFill>
                <a:srgbClr val="000000"/>
              </a:solidFill>
              <a:latin typeface="Calibri"/>
              <a:ea typeface="Calibri"/>
              <a:cs typeface="Calibri"/>
              <a:sym typeface="Calibri"/>
            </a:endParaRPr>
          </a:p>
          <a:p>
            <a:pPr marL="457200" lvl="0" indent="-457200" algn="just">
              <a:buSzPts val="2400"/>
              <a:buFont typeface="Noto Sans Symbols"/>
              <a:buChar char="✔"/>
            </a:pPr>
            <a:r>
              <a:rPr lang="ru-RU" sz="2400" dirty="0">
                <a:latin typeface="Calibri"/>
                <a:ea typeface="Calibri"/>
                <a:cs typeface="Calibri"/>
                <a:sym typeface="Calibri"/>
              </a:rPr>
              <a:t>Биди </a:t>
            </a:r>
            <a:r>
              <a:rPr lang="ru-RU" sz="2400" dirty="0" smtClean="0">
                <a:latin typeface="Calibri"/>
                <a:ea typeface="Calibri"/>
                <a:cs typeface="Calibri"/>
                <a:sym typeface="Calibri"/>
              </a:rPr>
              <a:t>жена</a:t>
            </a:r>
          </a:p>
          <a:p>
            <a:pPr marL="457200" lvl="0" indent="-457200" algn="just">
              <a:buSzPts val="2400"/>
              <a:buFont typeface="Noto Sans Symbols"/>
              <a:buChar char="✔"/>
            </a:pPr>
            <a:r>
              <a:rPr lang="ru-RU" sz="2400" dirty="0" smtClean="0">
                <a:latin typeface="Calibri"/>
                <a:ea typeface="Calibri"/>
                <a:cs typeface="Calibri"/>
                <a:sym typeface="Calibri"/>
              </a:rPr>
              <a:t>Бидете </a:t>
            </a:r>
            <a:r>
              <a:rPr lang="ru-RU" sz="2400" dirty="0">
                <a:latin typeface="Calibri"/>
                <a:ea typeface="Calibri"/>
                <a:cs typeface="Calibri"/>
                <a:sym typeface="Calibri"/>
              </a:rPr>
              <a:t>основач или ко-основач на старт-ап за </a:t>
            </a:r>
            <a:r>
              <a:rPr lang="ru-RU" sz="2400" dirty="0" smtClean="0">
                <a:latin typeface="Calibri"/>
                <a:ea typeface="Calibri"/>
                <a:cs typeface="Calibri"/>
                <a:sym typeface="Calibri"/>
              </a:rPr>
              <a:t>иновативна </a:t>
            </a:r>
            <a:r>
              <a:rPr lang="ru-RU" sz="2400" dirty="0">
                <a:latin typeface="Calibri"/>
                <a:ea typeface="Calibri"/>
                <a:cs typeface="Calibri"/>
                <a:sym typeface="Calibri"/>
              </a:rPr>
              <a:t>технологија во рана </a:t>
            </a:r>
            <a:r>
              <a:rPr lang="ru-RU" sz="2400" dirty="0" smtClean="0">
                <a:latin typeface="Calibri"/>
                <a:ea typeface="Calibri"/>
                <a:cs typeface="Calibri"/>
                <a:sym typeface="Calibri"/>
              </a:rPr>
              <a:t>фаза</a:t>
            </a:r>
          </a:p>
          <a:p>
            <a:pPr marL="457200" lvl="0" indent="-457200" algn="just">
              <a:buSzPts val="2400"/>
              <a:buFont typeface="Noto Sans Symbols"/>
              <a:buChar char="✔"/>
            </a:pPr>
            <a:r>
              <a:rPr lang="ru-RU" sz="2400" dirty="0" smtClean="0">
                <a:latin typeface="Calibri"/>
                <a:ea typeface="Calibri"/>
                <a:cs typeface="Calibri"/>
                <a:sym typeface="Calibri"/>
              </a:rPr>
              <a:t>Имајте висока </a:t>
            </a:r>
            <a:r>
              <a:rPr lang="ru-RU" sz="2400" dirty="0">
                <a:latin typeface="Calibri"/>
                <a:ea typeface="Calibri"/>
                <a:cs typeface="Calibri"/>
                <a:sym typeface="Calibri"/>
              </a:rPr>
              <a:t>менаџерска позиција (извршен </a:t>
            </a:r>
            <a:r>
              <a:rPr lang="ru-RU" sz="2400" dirty="0" smtClean="0">
                <a:latin typeface="Calibri"/>
                <a:ea typeface="Calibri"/>
                <a:cs typeface="Calibri"/>
                <a:sym typeface="Calibri"/>
              </a:rPr>
              <a:t>директор, или слично) </a:t>
            </a:r>
            <a:r>
              <a:rPr lang="ru-RU" sz="2400" dirty="0">
                <a:latin typeface="Calibri"/>
                <a:ea typeface="Calibri"/>
                <a:cs typeface="Calibri"/>
                <a:sym typeface="Calibri"/>
              </a:rPr>
              <a:t>во компанијата</a:t>
            </a:r>
            <a:endParaRPr dirty="0"/>
          </a:p>
        </p:txBody>
      </p:sp>
      <p:sp>
        <p:nvSpPr>
          <p:cNvPr id="279" name="Google Shape;279;p18"/>
          <p:cNvSpPr/>
          <p:nvPr/>
        </p:nvSpPr>
        <p:spPr>
          <a:xfrm>
            <a:off x="7543799" y="4533900"/>
            <a:ext cx="5402943" cy="400069"/>
          </a:xfrm>
          <a:prstGeom prst="rect">
            <a:avLst/>
          </a:prstGeom>
          <a:noFill/>
          <a:ln>
            <a:noFill/>
          </a:ln>
        </p:spPr>
        <p:txBody>
          <a:bodyPr spcFirstLastPara="1" wrap="square" lIns="91425" tIns="45700" rIns="91425" bIns="45700" anchor="t" anchorCtr="0">
            <a:spAutoFit/>
          </a:bodyPr>
          <a:lstStyle/>
          <a:p>
            <a:pPr lvl="0" algn="just"/>
            <a:r>
              <a:rPr lang="ru-RU" sz="2000" dirty="0">
                <a:latin typeface="Calibri"/>
                <a:ea typeface="Calibri"/>
                <a:cs typeface="Calibri"/>
                <a:sym typeface="Calibri"/>
              </a:rPr>
              <a:t>Кликнете на сликата за повеќе информации</a:t>
            </a:r>
            <a:endParaRPr sz="2000" dirty="0">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9"/>
          <p:cNvSpPr txBox="1"/>
          <p:nvPr/>
        </p:nvSpPr>
        <p:spPr>
          <a:xfrm>
            <a:off x="609600" y="634680"/>
            <a:ext cx="14935200" cy="1323399"/>
          </a:xfrm>
          <a:prstGeom prst="rect">
            <a:avLst/>
          </a:prstGeom>
          <a:noFill/>
          <a:ln>
            <a:noFill/>
          </a:ln>
        </p:spPr>
        <p:txBody>
          <a:bodyPr spcFirstLastPara="1" wrap="square" lIns="91425" tIns="45700" rIns="91425" bIns="45700" anchor="t" anchorCtr="0">
            <a:spAutoFit/>
          </a:bodyPr>
          <a:lstStyle/>
          <a:p>
            <a:pPr lvl="0"/>
            <a:r>
              <a:rPr lang="en-US" sz="4000" b="1" dirty="0">
                <a:solidFill>
                  <a:srgbClr val="FD4FB4"/>
                </a:solidFill>
                <a:latin typeface="Calibri"/>
                <a:ea typeface="Calibri"/>
                <a:cs typeface="Calibri"/>
                <a:sym typeface="Calibri"/>
              </a:rPr>
              <a:t>2. </a:t>
            </a:r>
            <a:r>
              <a:rPr lang="ru-RU" sz="4000" b="1" dirty="0">
                <a:solidFill>
                  <a:srgbClr val="FD4FB4"/>
                </a:solidFill>
                <a:latin typeface="Calibri"/>
                <a:ea typeface="Calibri"/>
                <a:cs typeface="Calibri"/>
                <a:sym typeface="Calibri"/>
              </a:rPr>
              <a:t>Алтернативни начини за кредитирање – грантови од ЕУ, два примери</a:t>
            </a:r>
          </a:p>
        </p:txBody>
      </p:sp>
      <p:sp>
        <p:nvSpPr>
          <p:cNvPr id="285" name="Google Shape;285;p19"/>
          <p:cNvSpPr/>
          <p:nvPr/>
        </p:nvSpPr>
        <p:spPr>
          <a:xfrm>
            <a:off x="609600" y="1790700"/>
            <a:ext cx="16535400" cy="48936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600" b="1" dirty="0">
                <a:solidFill>
                  <a:schemeClr val="dk1"/>
                </a:solidFill>
                <a:latin typeface="Calibri"/>
                <a:ea typeface="Calibri"/>
                <a:cs typeface="Calibri"/>
                <a:sym typeface="Calibri"/>
              </a:rPr>
              <a:t>2. EIC </a:t>
            </a:r>
            <a:r>
              <a:rPr lang="mk-MK" sz="2600" b="1" dirty="0" smtClean="0">
                <a:solidFill>
                  <a:schemeClr val="dk1"/>
                </a:solidFill>
                <a:latin typeface="Calibri"/>
                <a:ea typeface="Calibri"/>
                <a:cs typeface="Calibri"/>
                <a:sym typeface="Calibri"/>
              </a:rPr>
              <a:t>Акцелератор</a:t>
            </a:r>
            <a:endParaRPr dirty="0"/>
          </a:p>
          <a:p>
            <a:pPr lvl="0" algn="just"/>
            <a:r>
              <a:rPr lang="ru-RU" sz="2600" dirty="0" smtClean="0">
                <a:solidFill>
                  <a:schemeClr val="dk1"/>
                </a:solidFill>
                <a:latin typeface="Calibri"/>
                <a:ea typeface="Calibri"/>
                <a:cs typeface="Calibri"/>
                <a:sym typeface="Calibri"/>
              </a:rPr>
              <a:t>Иницијативата</a:t>
            </a:r>
            <a:r>
              <a:rPr lang="ru-RU" sz="2600" dirty="0">
                <a:solidFill>
                  <a:schemeClr val="dk1"/>
                </a:solidFill>
                <a:latin typeface="Calibri"/>
                <a:ea typeface="Calibri"/>
                <a:cs typeface="Calibri"/>
                <a:sym typeface="Calibri"/>
              </a:rPr>
              <a:t>, која е дел од </a:t>
            </a:r>
            <a:r>
              <a:rPr lang="ru-RU" sz="2600" dirty="0" smtClean="0">
                <a:solidFill>
                  <a:schemeClr val="dk1"/>
                </a:solidFill>
                <a:latin typeface="Calibri"/>
                <a:ea typeface="Calibri"/>
                <a:cs typeface="Calibri"/>
                <a:sym typeface="Calibri"/>
              </a:rPr>
              <a:t>пилот проект </a:t>
            </a:r>
            <a:r>
              <a:rPr lang="ru-RU" sz="2600" dirty="0">
                <a:solidFill>
                  <a:schemeClr val="dk1"/>
                </a:solidFill>
                <a:latin typeface="Calibri"/>
                <a:ea typeface="Calibri"/>
                <a:cs typeface="Calibri"/>
                <a:sym typeface="Calibri"/>
              </a:rPr>
              <a:t>на Европскиот совет за иновации, поддржува мали и средни претпријатија со висок ризик и со висок потенцијал и иноватори за да им помогне да развијат и да донесат на пазарот нови иновативни производи, услуги и деловни модели. Посебно се добредојдени стартапите и малите и средните претпријатија со жени извршни директори</a:t>
            </a:r>
            <a:r>
              <a:rPr lang="en-US" sz="2600" dirty="0" smtClean="0">
                <a:solidFill>
                  <a:schemeClr val="dk1"/>
                </a:solidFill>
                <a:latin typeface="Calibri"/>
                <a:ea typeface="Calibri"/>
                <a:cs typeface="Calibri"/>
                <a:sym typeface="Calibri"/>
              </a:rPr>
              <a:t>.</a:t>
            </a:r>
            <a:endParaRPr dirty="0"/>
          </a:p>
          <a:p>
            <a:pPr marL="0" marR="0" lvl="0" indent="0" algn="just" rtl="0">
              <a:spcBef>
                <a:spcPts val="0"/>
              </a:spcBef>
              <a:spcAft>
                <a:spcPts val="0"/>
              </a:spcAft>
              <a:buNone/>
            </a:pPr>
            <a:endParaRPr sz="2600" dirty="0">
              <a:solidFill>
                <a:srgbClr val="000000"/>
              </a:solidFill>
              <a:latin typeface="Calibri"/>
              <a:ea typeface="Calibri"/>
              <a:cs typeface="Calibri"/>
              <a:sym typeface="Calibri"/>
            </a:endParaRPr>
          </a:p>
          <a:p>
            <a:pPr lvl="0"/>
            <a:r>
              <a:rPr lang="ru-RU" sz="2600" dirty="0">
                <a:solidFill>
                  <a:srgbClr val="404040"/>
                </a:solidFill>
                <a:latin typeface="Calibri"/>
                <a:ea typeface="Calibri"/>
                <a:cs typeface="Calibri"/>
                <a:sym typeface="Calibri"/>
              </a:rPr>
              <a:t>EIC Accelerator </a:t>
            </a:r>
            <a:r>
              <a:rPr lang="ru-RU" sz="2600" dirty="0" smtClean="0">
                <a:solidFill>
                  <a:srgbClr val="404040"/>
                </a:solidFill>
                <a:latin typeface="Calibri"/>
                <a:ea typeface="Calibri"/>
                <a:cs typeface="Calibri"/>
                <a:sym typeface="Calibri"/>
              </a:rPr>
              <a:t>нуди разни </a:t>
            </a:r>
            <a:r>
              <a:rPr lang="ru-RU" sz="2600" dirty="0">
                <a:solidFill>
                  <a:srgbClr val="404040"/>
                </a:solidFill>
                <a:latin typeface="Calibri"/>
                <a:ea typeface="Calibri"/>
                <a:cs typeface="Calibri"/>
                <a:sym typeface="Calibri"/>
              </a:rPr>
              <a:t>финансии составени од:</a:t>
            </a:r>
            <a:r>
              <a:rPr lang="en-US" sz="2600" dirty="0" smtClean="0">
                <a:solidFill>
                  <a:srgbClr val="404040"/>
                </a:solidFill>
                <a:latin typeface="Calibri"/>
                <a:ea typeface="Calibri"/>
                <a:cs typeface="Calibri"/>
                <a:sym typeface="Calibri"/>
              </a:rPr>
              <a:t>:</a:t>
            </a:r>
            <a:endParaRPr dirty="0"/>
          </a:p>
          <a:p>
            <a:pPr marL="0" marR="0" lvl="0" indent="0" algn="l" rtl="0">
              <a:spcBef>
                <a:spcPts val="0"/>
              </a:spcBef>
              <a:spcAft>
                <a:spcPts val="0"/>
              </a:spcAft>
              <a:buNone/>
            </a:pPr>
            <a:endParaRPr sz="2600" dirty="0">
              <a:solidFill>
                <a:srgbClr val="404040"/>
              </a:solidFill>
              <a:latin typeface="Calibri"/>
              <a:ea typeface="Calibri"/>
              <a:cs typeface="Calibri"/>
              <a:sym typeface="Calibri"/>
            </a:endParaRPr>
          </a:p>
          <a:p>
            <a:pPr marL="457200" lvl="0" indent="-457200">
              <a:buClr>
                <a:srgbClr val="404040"/>
              </a:buClr>
              <a:buSzPts val="2600"/>
              <a:buFont typeface="Arial"/>
              <a:buChar char="•"/>
            </a:pPr>
            <a:r>
              <a:rPr lang="ru-RU" sz="2600" dirty="0">
                <a:solidFill>
                  <a:srgbClr val="404040"/>
                </a:solidFill>
                <a:latin typeface="Calibri"/>
                <a:ea typeface="Calibri"/>
                <a:cs typeface="Calibri"/>
                <a:sym typeface="Calibri"/>
              </a:rPr>
              <a:t>Инвестициска компонента(директен капитал или </a:t>
            </a:r>
            <a:r>
              <a:rPr lang="ru-RU" sz="2600" dirty="0" smtClean="0">
                <a:solidFill>
                  <a:srgbClr val="404040"/>
                </a:solidFill>
                <a:latin typeface="Calibri"/>
                <a:ea typeface="Calibri"/>
                <a:cs typeface="Calibri"/>
                <a:sym typeface="Calibri"/>
              </a:rPr>
              <a:t/>
            </a:r>
            <a:br>
              <a:rPr lang="ru-RU" sz="2600" dirty="0" smtClean="0">
                <a:solidFill>
                  <a:srgbClr val="404040"/>
                </a:solidFill>
                <a:latin typeface="Calibri"/>
                <a:ea typeface="Calibri"/>
                <a:cs typeface="Calibri"/>
                <a:sym typeface="Calibri"/>
              </a:rPr>
            </a:br>
            <a:r>
              <a:rPr lang="ru-RU" sz="2600" dirty="0" smtClean="0">
                <a:solidFill>
                  <a:srgbClr val="404040"/>
                </a:solidFill>
                <a:latin typeface="Calibri"/>
                <a:ea typeface="Calibri"/>
                <a:cs typeface="Calibri"/>
                <a:sym typeface="Calibri"/>
              </a:rPr>
              <a:t>квази-капитал </a:t>
            </a:r>
            <a:r>
              <a:rPr lang="ru-RU" sz="2600" dirty="0">
                <a:solidFill>
                  <a:srgbClr val="404040"/>
                </a:solidFill>
                <a:latin typeface="Calibri"/>
                <a:ea typeface="Calibri"/>
                <a:cs typeface="Calibri"/>
                <a:sym typeface="Calibri"/>
              </a:rPr>
              <a:t>како што се конвертибилни заеми)</a:t>
            </a:r>
            <a:endParaRPr sz="2600" dirty="0">
              <a:solidFill>
                <a:srgbClr val="404040"/>
              </a:solidFill>
              <a:latin typeface="Calibri"/>
              <a:ea typeface="Calibri"/>
              <a:cs typeface="Calibri"/>
              <a:sym typeface="Calibri"/>
            </a:endParaRPr>
          </a:p>
          <a:p>
            <a:pPr marL="0" marR="0" lvl="0" indent="0" algn="l" rtl="0">
              <a:spcBef>
                <a:spcPts val="0"/>
              </a:spcBef>
              <a:spcAft>
                <a:spcPts val="0"/>
              </a:spcAft>
              <a:buClr>
                <a:schemeClr val="dk1"/>
              </a:buClr>
              <a:buSzPts val="2600"/>
              <a:buFont typeface="Arial"/>
              <a:buNone/>
            </a:pPr>
            <a:endParaRPr sz="2600" dirty="0">
              <a:solidFill>
                <a:srgbClr val="404040"/>
              </a:solidFill>
              <a:latin typeface="Calibri"/>
              <a:ea typeface="Calibri"/>
              <a:cs typeface="Calibri"/>
              <a:sym typeface="Calibri"/>
            </a:endParaRPr>
          </a:p>
          <a:p>
            <a:pPr marL="0" marR="0" lvl="0" indent="0" algn="l" rtl="0">
              <a:spcBef>
                <a:spcPts val="0"/>
              </a:spcBef>
              <a:spcAft>
                <a:spcPts val="0"/>
              </a:spcAft>
              <a:buNone/>
            </a:pPr>
            <a:endParaRPr sz="2600" dirty="0">
              <a:solidFill>
                <a:srgbClr val="404040"/>
              </a:solidFill>
              <a:latin typeface="Calibri"/>
              <a:ea typeface="Calibri"/>
              <a:cs typeface="Calibri"/>
              <a:sym typeface="Calibri"/>
            </a:endParaRPr>
          </a:p>
        </p:txBody>
      </p:sp>
      <p:sp>
        <p:nvSpPr>
          <p:cNvPr id="286" name="Google Shape;286;p19"/>
          <p:cNvSpPr/>
          <p:nvPr/>
        </p:nvSpPr>
        <p:spPr>
          <a:xfrm>
            <a:off x="1219199" y="5802005"/>
            <a:ext cx="7779657" cy="3293169"/>
          </a:xfrm>
          <a:prstGeom prst="rect">
            <a:avLst/>
          </a:prstGeom>
          <a:noFill/>
          <a:ln>
            <a:noFill/>
          </a:ln>
        </p:spPr>
        <p:txBody>
          <a:bodyPr spcFirstLastPara="1" wrap="square" lIns="91425" tIns="45700" rIns="91425" bIns="45700" anchor="t" anchorCtr="0">
            <a:spAutoFit/>
          </a:bodyPr>
          <a:lstStyle/>
          <a:p>
            <a:pPr marL="457200" lvl="0" indent="-457200" algn="just">
              <a:buClr>
                <a:srgbClr val="404040"/>
              </a:buClr>
              <a:buSzPts val="2600"/>
              <a:buFont typeface="Arial"/>
              <a:buChar char="•"/>
            </a:pPr>
            <a:r>
              <a:rPr lang="ru-RU" sz="2600" dirty="0">
                <a:solidFill>
                  <a:srgbClr val="404040"/>
                </a:solidFill>
                <a:latin typeface="Calibri"/>
                <a:ea typeface="Calibri"/>
                <a:cs typeface="Calibri"/>
                <a:sym typeface="Calibri"/>
              </a:rPr>
              <a:t>Компонента за грантот за надоместување на прифатливите трошоци направени за иновациски активности (на пр. демонстрација на технологија, прототипирање, истражување и развој и тестирање потребни за исполнување на регулаторните барања, управување со интелектуална сопственост, одобрение за маркетинг итн.</a:t>
            </a:r>
            <a:endParaRPr sz="2600" dirty="0">
              <a:solidFill>
                <a:srgbClr val="404040"/>
              </a:solidFill>
              <a:latin typeface="Calibri"/>
              <a:ea typeface="Calibri"/>
              <a:cs typeface="Calibri"/>
              <a:sym typeface="Calibri"/>
            </a:endParaRPr>
          </a:p>
        </p:txBody>
      </p:sp>
      <p:pic>
        <p:nvPicPr>
          <p:cNvPr id="287" name="Google Shape;287;p19">
            <a:hlinkClick r:id="rId3"/>
          </p:cNvPr>
          <p:cNvPicPr preferRelativeResize="0"/>
          <p:nvPr/>
        </p:nvPicPr>
        <p:blipFill rotWithShape="1">
          <a:blip r:embed="rId4">
            <a:alphaModFix/>
          </a:blip>
          <a:srcRect/>
          <a:stretch/>
        </p:blipFill>
        <p:spPr>
          <a:xfrm>
            <a:off x="9139451" y="4286692"/>
            <a:ext cx="9144000" cy="3030625"/>
          </a:xfrm>
          <a:prstGeom prst="rect">
            <a:avLst/>
          </a:prstGeom>
          <a:noFill/>
          <a:ln>
            <a:noFill/>
          </a:ln>
        </p:spPr>
      </p:pic>
      <p:sp>
        <p:nvSpPr>
          <p:cNvPr id="288" name="Google Shape;288;p19"/>
          <p:cNvSpPr/>
          <p:nvPr/>
        </p:nvSpPr>
        <p:spPr>
          <a:xfrm>
            <a:off x="11887200" y="7505700"/>
            <a:ext cx="5257800" cy="4000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mk-MK" sz="2000" dirty="0" smtClean="0">
                <a:solidFill>
                  <a:srgbClr val="000000"/>
                </a:solidFill>
                <a:latin typeface="Calibri"/>
                <a:ea typeface="Calibri"/>
                <a:cs typeface="Calibri"/>
                <a:sym typeface="Calibri"/>
              </a:rPr>
              <a:t>Кликнете на сликата за повеќе информации</a:t>
            </a:r>
            <a:endParaRPr sz="2000" dirty="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p:nvPr/>
        </p:nvSpPr>
        <p:spPr>
          <a:xfrm>
            <a:off x="914400" y="638886"/>
            <a:ext cx="946265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mk-MK" sz="4000" b="1" dirty="0" smtClean="0">
                <a:solidFill>
                  <a:srgbClr val="FD4FB4"/>
                </a:solidFill>
                <a:latin typeface="Calibri"/>
                <a:ea typeface="Calibri"/>
                <a:cs typeface="Calibri"/>
                <a:sym typeface="Calibri"/>
              </a:rPr>
              <a:t>Цели</a:t>
            </a:r>
            <a:endParaRPr dirty="0"/>
          </a:p>
        </p:txBody>
      </p:sp>
      <p:sp>
        <p:nvSpPr>
          <p:cNvPr id="115" name="Google Shape;115;p2"/>
          <p:cNvSpPr txBox="1"/>
          <p:nvPr/>
        </p:nvSpPr>
        <p:spPr>
          <a:xfrm>
            <a:off x="878006" y="1393388"/>
            <a:ext cx="10040186" cy="523220"/>
          </a:xfrm>
          <a:prstGeom prst="rect">
            <a:avLst/>
          </a:prstGeom>
          <a:noFill/>
          <a:ln>
            <a:noFill/>
          </a:ln>
        </p:spPr>
        <p:txBody>
          <a:bodyPr spcFirstLastPara="1" wrap="square" lIns="91425" tIns="45700" rIns="91425" bIns="45700" anchor="t" anchorCtr="0">
            <a:spAutoFit/>
          </a:bodyPr>
          <a:lstStyle/>
          <a:p>
            <a:pPr lvl="0" algn="just"/>
            <a:r>
              <a:rPr lang="ru-RU" sz="2800" dirty="0">
                <a:solidFill>
                  <a:schemeClr val="dk1"/>
                </a:solidFill>
                <a:latin typeface="Calibri"/>
                <a:ea typeface="Calibri"/>
                <a:cs typeface="Calibri"/>
                <a:sym typeface="Calibri"/>
              </a:rPr>
              <a:t>На крајот од овој модул ќе можете</a:t>
            </a:r>
            <a:r>
              <a:rPr lang="en-US" sz="2800" dirty="0" smtClean="0">
                <a:solidFill>
                  <a:schemeClr val="dk1"/>
                </a:solidFill>
                <a:latin typeface="Calibri"/>
                <a:ea typeface="Calibri"/>
                <a:cs typeface="Calibri"/>
                <a:sym typeface="Calibri"/>
              </a:rPr>
              <a:t>:</a:t>
            </a:r>
            <a:endParaRPr dirty="0"/>
          </a:p>
        </p:txBody>
      </p:sp>
      <p:sp>
        <p:nvSpPr>
          <p:cNvPr id="116" name="Google Shape;116;p2"/>
          <p:cNvSpPr txBox="1"/>
          <p:nvPr/>
        </p:nvSpPr>
        <p:spPr>
          <a:xfrm>
            <a:off x="1573823" y="2691652"/>
            <a:ext cx="11358567" cy="523220"/>
          </a:xfrm>
          <a:prstGeom prst="rect">
            <a:avLst/>
          </a:prstGeom>
          <a:noFill/>
          <a:ln>
            <a:noFill/>
          </a:ln>
        </p:spPr>
        <p:txBody>
          <a:bodyPr spcFirstLastPara="1" wrap="square" lIns="108000" tIns="45700" rIns="108000" bIns="45700" anchor="t" anchorCtr="0">
            <a:spAutoFit/>
          </a:bodyPr>
          <a:lstStyle/>
          <a:p>
            <a:pPr lvl="0"/>
            <a:r>
              <a:rPr lang="ru-RU" sz="2800" b="1" dirty="0" smtClean="0">
                <a:solidFill>
                  <a:srgbClr val="AC7BDC"/>
                </a:solidFill>
                <a:latin typeface="Calibri"/>
                <a:ea typeface="Calibri"/>
                <a:cs typeface="Calibri"/>
                <a:sym typeface="Calibri"/>
              </a:rPr>
              <a:t>Да ги разберете основите </a:t>
            </a:r>
            <a:r>
              <a:rPr lang="ru-RU" sz="2800" b="1" dirty="0">
                <a:solidFill>
                  <a:srgbClr val="AC7BDC"/>
                </a:solidFill>
                <a:latin typeface="Calibri"/>
                <a:ea typeface="Calibri"/>
                <a:cs typeface="Calibri"/>
                <a:sym typeface="Calibri"/>
              </a:rPr>
              <a:t>и принципите на претприемништвото</a:t>
            </a:r>
            <a:endParaRPr sz="2800" b="1" dirty="0">
              <a:solidFill>
                <a:srgbClr val="AC7BDC"/>
              </a:solidFill>
              <a:latin typeface="Calibri"/>
              <a:ea typeface="Calibri"/>
              <a:cs typeface="Calibri"/>
              <a:sym typeface="Calibri"/>
            </a:endParaRPr>
          </a:p>
        </p:txBody>
      </p:sp>
      <p:sp>
        <p:nvSpPr>
          <p:cNvPr id="117" name="Google Shape;117;p2"/>
          <p:cNvSpPr txBox="1"/>
          <p:nvPr/>
        </p:nvSpPr>
        <p:spPr>
          <a:xfrm>
            <a:off x="1598844" y="4147101"/>
            <a:ext cx="9909000" cy="954067"/>
          </a:xfrm>
          <a:prstGeom prst="rect">
            <a:avLst/>
          </a:prstGeom>
          <a:noFill/>
          <a:ln>
            <a:noFill/>
          </a:ln>
        </p:spPr>
        <p:txBody>
          <a:bodyPr spcFirstLastPara="1" wrap="square" lIns="108000" tIns="45700" rIns="108000" bIns="45700" anchor="t" anchorCtr="0">
            <a:spAutoFit/>
          </a:bodyPr>
          <a:lstStyle/>
          <a:p>
            <a:pPr lvl="0"/>
            <a:r>
              <a:rPr lang="mk-MK" sz="2800" b="1" dirty="0" smtClean="0">
                <a:solidFill>
                  <a:srgbClr val="AC7BDC"/>
                </a:solidFill>
                <a:latin typeface="Calibri"/>
                <a:ea typeface="Calibri"/>
                <a:cs typeface="Calibri"/>
                <a:sym typeface="Calibri"/>
              </a:rPr>
              <a:t>Да с</a:t>
            </a:r>
            <a:r>
              <a:rPr lang="ru-RU" sz="2800" b="1" dirty="0" smtClean="0">
                <a:solidFill>
                  <a:srgbClr val="AC7BDC"/>
                </a:solidFill>
                <a:latin typeface="Calibri"/>
                <a:ea typeface="Calibri"/>
                <a:cs typeface="Calibri"/>
                <a:sym typeface="Calibri"/>
              </a:rPr>
              <a:t>текнете </a:t>
            </a:r>
            <a:r>
              <a:rPr lang="ru-RU" sz="2800" b="1" dirty="0">
                <a:solidFill>
                  <a:srgbClr val="AC7BDC"/>
                </a:solidFill>
                <a:latin typeface="Calibri"/>
                <a:ea typeface="Calibri"/>
                <a:cs typeface="Calibri"/>
                <a:sym typeface="Calibri"/>
              </a:rPr>
              <a:t>способности за откривање можности за самовработување</a:t>
            </a:r>
            <a:endParaRPr sz="2800" b="1" dirty="0">
              <a:solidFill>
                <a:srgbClr val="AC7BDC"/>
              </a:solidFill>
              <a:latin typeface="Calibri"/>
              <a:ea typeface="Calibri"/>
              <a:cs typeface="Calibri"/>
              <a:sym typeface="Calibri"/>
            </a:endParaRPr>
          </a:p>
        </p:txBody>
      </p:sp>
      <p:grpSp>
        <p:nvGrpSpPr>
          <p:cNvPr id="118" name="Google Shape;118;p2"/>
          <p:cNvGrpSpPr/>
          <p:nvPr/>
        </p:nvGrpSpPr>
        <p:grpSpPr>
          <a:xfrm>
            <a:off x="1709382" y="7283873"/>
            <a:ext cx="10482618" cy="1384995"/>
            <a:chOff x="6034526" y="1691703"/>
            <a:chExt cx="12006618" cy="1384995"/>
          </a:xfrm>
        </p:grpSpPr>
        <p:sp>
          <p:nvSpPr>
            <p:cNvPr id="119" name="Google Shape;119;p2"/>
            <p:cNvSpPr txBox="1"/>
            <p:nvPr/>
          </p:nvSpPr>
          <p:spPr>
            <a:xfrm>
              <a:off x="6420994" y="1750480"/>
              <a:ext cx="51249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0" name="Google Shape;120;p2"/>
            <p:cNvSpPr txBox="1"/>
            <p:nvPr/>
          </p:nvSpPr>
          <p:spPr>
            <a:xfrm>
              <a:off x="6034526" y="1691703"/>
              <a:ext cx="12006618" cy="1384995"/>
            </a:xfrm>
            <a:prstGeom prst="rect">
              <a:avLst/>
            </a:prstGeom>
            <a:noFill/>
            <a:ln>
              <a:noFill/>
            </a:ln>
          </p:spPr>
          <p:txBody>
            <a:bodyPr spcFirstLastPara="1" wrap="square" lIns="108000" tIns="45700" rIns="108000" bIns="45700" anchor="t" anchorCtr="0">
              <a:spAutoFit/>
            </a:bodyPr>
            <a:lstStyle/>
            <a:p>
              <a:pPr lvl="0"/>
              <a:r>
                <a:rPr lang="ru-RU" sz="2800" b="1" dirty="0" smtClean="0">
                  <a:solidFill>
                    <a:srgbClr val="AC7BDC"/>
                  </a:solidFill>
                  <a:latin typeface="Calibri"/>
                  <a:ea typeface="Calibri"/>
                  <a:cs typeface="Calibri"/>
                  <a:sym typeface="Calibri"/>
                </a:rPr>
                <a:t>Да пребарувате </a:t>
              </a:r>
              <a:r>
                <a:rPr lang="ru-RU" sz="2800" b="1" dirty="0">
                  <a:solidFill>
                    <a:srgbClr val="AC7BDC"/>
                  </a:solidFill>
                  <a:latin typeface="Calibri"/>
                  <a:ea typeface="Calibri"/>
                  <a:cs typeface="Calibri"/>
                  <a:sym typeface="Calibri"/>
                </a:rPr>
                <a:t>и искористете </a:t>
              </a:r>
              <a:r>
                <a:rPr lang="ru-RU" sz="2800" b="1" dirty="0" smtClean="0">
                  <a:solidFill>
                    <a:srgbClr val="AC7BDC"/>
                  </a:solidFill>
                  <a:latin typeface="Calibri"/>
                  <a:ea typeface="Calibri"/>
                  <a:cs typeface="Calibri"/>
                  <a:sym typeface="Calibri"/>
                </a:rPr>
                <a:t>алтернативни </a:t>
              </a:r>
              <a:r>
                <a:rPr lang="ru-RU" sz="2800" b="1" dirty="0">
                  <a:solidFill>
                    <a:srgbClr val="AC7BDC"/>
                  </a:solidFill>
                  <a:latin typeface="Calibri"/>
                  <a:ea typeface="Calibri"/>
                  <a:cs typeface="Calibri"/>
                  <a:sym typeface="Calibri"/>
                </a:rPr>
                <a:t>можности за финансирање поврзани со групно финансирање, бизнис </a:t>
              </a:r>
              <a:r>
                <a:rPr lang="ru-RU" sz="2800" b="1" dirty="0" smtClean="0">
                  <a:solidFill>
                    <a:srgbClr val="AC7BDC"/>
                  </a:solidFill>
                  <a:latin typeface="Calibri"/>
                  <a:ea typeface="Calibri"/>
                  <a:cs typeface="Calibri"/>
                  <a:sym typeface="Calibri"/>
                </a:rPr>
                <a:t>инвеститори, </a:t>
              </a:r>
              <a:r>
                <a:rPr lang="ru-RU" sz="2800" b="1" dirty="0">
                  <a:solidFill>
                    <a:srgbClr val="AC7BDC"/>
                  </a:solidFill>
                  <a:latin typeface="Calibri"/>
                  <a:ea typeface="Calibri"/>
                  <a:cs typeface="Calibri"/>
                  <a:sym typeface="Calibri"/>
                </a:rPr>
                <a:t>ризични капиталисти или грантови</a:t>
              </a:r>
              <a:endParaRPr sz="2800" b="1" dirty="0">
                <a:solidFill>
                  <a:srgbClr val="AC7BDC"/>
                </a:solidFill>
                <a:latin typeface="Calibri"/>
                <a:ea typeface="Calibri"/>
                <a:cs typeface="Calibri"/>
                <a:sym typeface="Calibri"/>
              </a:endParaRPr>
            </a:p>
          </p:txBody>
        </p:sp>
      </p:grpSp>
      <p:pic>
        <p:nvPicPr>
          <p:cNvPr id="121" name="Google Shape;121;p2"/>
          <p:cNvPicPr preferRelativeResize="0"/>
          <p:nvPr/>
        </p:nvPicPr>
        <p:blipFill rotWithShape="1">
          <a:blip r:embed="rId3">
            <a:alphaModFix/>
          </a:blip>
          <a:srcRect/>
          <a:stretch/>
        </p:blipFill>
        <p:spPr>
          <a:xfrm>
            <a:off x="878006" y="2608904"/>
            <a:ext cx="581024" cy="581024"/>
          </a:xfrm>
          <a:prstGeom prst="rect">
            <a:avLst/>
          </a:prstGeom>
          <a:noFill/>
          <a:ln>
            <a:noFill/>
          </a:ln>
        </p:spPr>
      </p:pic>
      <p:pic>
        <p:nvPicPr>
          <p:cNvPr id="122" name="Google Shape;122;p2"/>
          <p:cNvPicPr preferRelativeResize="0"/>
          <p:nvPr/>
        </p:nvPicPr>
        <p:blipFill rotWithShape="1">
          <a:blip r:embed="rId3">
            <a:alphaModFix/>
          </a:blip>
          <a:srcRect/>
          <a:stretch/>
        </p:blipFill>
        <p:spPr>
          <a:xfrm>
            <a:off x="878006" y="7260321"/>
            <a:ext cx="581024" cy="581024"/>
          </a:xfrm>
          <a:prstGeom prst="rect">
            <a:avLst/>
          </a:prstGeom>
          <a:noFill/>
          <a:ln>
            <a:noFill/>
          </a:ln>
        </p:spPr>
      </p:pic>
      <p:pic>
        <p:nvPicPr>
          <p:cNvPr id="123" name="Google Shape;123;p2"/>
          <p:cNvPicPr preferRelativeResize="0"/>
          <p:nvPr/>
        </p:nvPicPr>
        <p:blipFill rotWithShape="1">
          <a:blip r:embed="rId4">
            <a:alphaModFix/>
          </a:blip>
          <a:srcRect r="11434"/>
          <a:stretch/>
        </p:blipFill>
        <p:spPr>
          <a:xfrm>
            <a:off x="12192000" y="5219700"/>
            <a:ext cx="6282261" cy="3578414"/>
          </a:xfrm>
          <a:prstGeom prst="rect">
            <a:avLst/>
          </a:prstGeom>
          <a:noFill/>
          <a:ln>
            <a:noFill/>
          </a:ln>
        </p:spPr>
      </p:pic>
      <p:pic>
        <p:nvPicPr>
          <p:cNvPr id="124" name="Google Shape;124;p2"/>
          <p:cNvPicPr preferRelativeResize="0"/>
          <p:nvPr/>
        </p:nvPicPr>
        <p:blipFill rotWithShape="1">
          <a:blip r:embed="rId3">
            <a:alphaModFix/>
          </a:blip>
          <a:srcRect/>
          <a:stretch/>
        </p:blipFill>
        <p:spPr>
          <a:xfrm>
            <a:off x="878006" y="5602921"/>
            <a:ext cx="581024" cy="581024"/>
          </a:xfrm>
          <a:prstGeom prst="rect">
            <a:avLst/>
          </a:prstGeom>
          <a:noFill/>
          <a:ln>
            <a:noFill/>
          </a:ln>
        </p:spPr>
      </p:pic>
      <p:sp>
        <p:nvSpPr>
          <p:cNvPr id="125" name="Google Shape;125;p2"/>
          <p:cNvSpPr txBox="1"/>
          <p:nvPr/>
        </p:nvSpPr>
        <p:spPr>
          <a:xfrm>
            <a:off x="1709382" y="5576764"/>
            <a:ext cx="10711218" cy="954107"/>
          </a:xfrm>
          <a:prstGeom prst="rect">
            <a:avLst/>
          </a:prstGeom>
          <a:noFill/>
          <a:ln>
            <a:noFill/>
          </a:ln>
        </p:spPr>
        <p:txBody>
          <a:bodyPr spcFirstLastPara="1" wrap="square" lIns="108000" tIns="45700" rIns="108000" bIns="45700" anchor="t" anchorCtr="0">
            <a:spAutoFit/>
          </a:bodyPr>
          <a:lstStyle/>
          <a:p>
            <a:pPr lvl="0"/>
            <a:r>
              <a:rPr lang="ru-RU" sz="2800" b="1" dirty="0" smtClean="0">
                <a:solidFill>
                  <a:srgbClr val="AC7BDC"/>
                </a:solidFill>
                <a:latin typeface="Calibri"/>
                <a:ea typeface="Calibri"/>
                <a:cs typeface="Calibri"/>
                <a:sym typeface="Calibri"/>
              </a:rPr>
              <a:t>Да с</a:t>
            </a:r>
            <a:r>
              <a:rPr lang="ru-RU" sz="2800" b="1" dirty="0" smtClean="0">
                <a:solidFill>
                  <a:srgbClr val="AC7BDC"/>
                </a:solidFill>
                <a:latin typeface="Calibri"/>
                <a:ea typeface="Calibri"/>
                <a:cs typeface="Calibri"/>
                <a:sym typeface="Calibri"/>
              </a:rPr>
              <a:t>текнете </a:t>
            </a:r>
            <a:r>
              <a:rPr lang="ru-RU" sz="2800" b="1" dirty="0" smtClean="0">
                <a:solidFill>
                  <a:srgbClr val="AC7BDC"/>
                </a:solidFill>
                <a:latin typeface="Calibri"/>
                <a:ea typeface="Calibri"/>
                <a:cs typeface="Calibri"/>
                <a:sym typeface="Calibri"/>
              </a:rPr>
              <a:t>знаењата </a:t>
            </a:r>
            <a:r>
              <a:rPr lang="ru-RU" sz="2800" b="1" dirty="0">
                <a:solidFill>
                  <a:srgbClr val="AC7BDC"/>
                </a:solidFill>
                <a:latin typeface="Calibri"/>
                <a:ea typeface="Calibri"/>
                <a:cs typeface="Calibri"/>
                <a:sym typeface="Calibri"/>
              </a:rPr>
              <a:t>за главните алтернативни средства за кредитирање и </a:t>
            </a:r>
            <a:r>
              <a:rPr lang="ru-RU" sz="2800" b="1" dirty="0" smtClean="0">
                <a:solidFill>
                  <a:srgbClr val="AC7BDC"/>
                </a:solidFill>
                <a:latin typeface="Calibri"/>
                <a:ea typeface="Calibri"/>
                <a:cs typeface="Calibri"/>
                <a:sym typeface="Calibri"/>
              </a:rPr>
              <a:t>кои ги </a:t>
            </a:r>
            <a:r>
              <a:rPr lang="ru-RU" sz="2800" b="1" dirty="0">
                <a:solidFill>
                  <a:srgbClr val="AC7BDC"/>
                </a:solidFill>
                <a:latin typeface="Calibri"/>
                <a:ea typeface="Calibri"/>
                <a:cs typeface="Calibri"/>
                <a:sym typeface="Calibri"/>
              </a:rPr>
              <a:t>да изберете меѓу нив</a:t>
            </a:r>
            <a:endParaRPr sz="2800" b="1" dirty="0">
              <a:solidFill>
                <a:srgbClr val="AC7BDC"/>
              </a:solidFill>
              <a:latin typeface="Calibri"/>
              <a:ea typeface="Calibri"/>
              <a:cs typeface="Calibri"/>
              <a:sym typeface="Calibri"/>
            </a:endParaRPr>
          </a:p>
        </p:txBody>
      </p:sp>
      <p:pic>
        <p:nvPicPr>
          <p:cNvPr id="126" name="Google Shape;126;p2"/>
          <p:cNvPicPr preferRelativeResize="0"/>
          <p:nvPr/>
        </p:nvPicPr>
        <p:blipFill rotWithShape="1">
          <a:blip r:embed="rId3">
            <a:alphaModFix/>
          </a:blip>
          <a:srcRect/>
          <a:stretch/>
        </p:blipFill>
        <p:spPr>
          <a:xfrm>
            <a:off x="878006" y="4087786"/>
            <a:ext cx="581024" cy="5810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0"/>
          <p:cNvSpPr txBox="1"/>
          <p:nvPr/>
        </p:nvSpPr>
        <p:spPr>
          <a:xfrm>
            <a:off x="381000" y="495300"/>
            <a:ext cx="16459200" cy="1077178"/>
          </a:xfrm>
          <a:prstGeom prst="rect">
            <a:avLst/>
          </a:prstGeom>
          <a:noFill/>
          <a:ln>
            <a:noFill/>
          </a:ln>
        </p:spPr>
        <p:txBody>
          <a:bodyPr spcFirstLastPara="1" wrap="square" lIns="91425" tIns="45700" rIns="91425" bIns="45700" anchor="t" anchorCtr="0">
            <a:spAutoFit/>
          </a:bodyPr>
          <a:lstStyle/>
          <a:p>
            <a:pPr lvl="0"/>
            <a:r>
              <a:rPr lang="ru-RU" sz="3200" b="1" dirty="0">
                <a:solidFill>
                  <a:srgbClr val="FD4FB4"/>
                </a:solidFill>
                <a:latin typeface="Calibri"/>
                <a:ea typeface="Calibri"/>
                <a:cs typeface="Calibri"/>
                <a:sym typeface="Calibri"/>
              </a:rPr>
              <a:t>База на податоци на ЕУ за пребарување на можности за финансирањеВашиот европски бизнис - алатката „Пристап до финансии“.</a:t>
            </a:r>
            <a:endParaRPr sz="4000" b="1" dirty="0">
              <a:solidFill>
                <a:srgbClr val="FD4FB4"/>
              </a:solidFill>
              <a:latin typeface="Calibri"/>
              <a:ea typeface="Calibri"/>
              <a:cs typeface="Calibri"/>
              <a:sym typeface="Calibri"/>
            </a:endParaRPr>
          </a:p>
        </p:txBody>
      </p:sp>
      <p:grpSp>
        <p:nvGrpSpPr>
          <p:cNvPr id="294" name="Google Shape;294;p20"/>
          <p:cNvGrpSpPr/>
          <p:nvPr/>
        </p:nvGrpSpPr>
        <p:grpSpPr>
          <a:xfrm>
            <a:off x="25021" y="2859046"/>
            <a:ext cx="18289137" cy="6248400"/>
            <a:chOff x="-2275" y="2400300"/>
            <a:chExt cx="17754600" cy="6572250"/>
          </a:xfrm>
        </p:grpSpPr>
        <p:grpSp>
          <p:nvGrpSpPr>
            <p:cNvPr id="295" name="Google Shape;295;p20"/>
            <p:cNvGrpSpPr/>
            <p:nvPr/>
          </p:nvGrpSpPr>
          <p:grpSpPr>
            <a:xfrm>
              <a:off x="-2275" y="2400300"/>
              <a:ext cx="17754600" cy="6572250"/>
              <a:chOff x="0" y="2324100"/>
              <a:chExt cx="17754600" cy="6572250"/>
            </a:xfrm>
          </p:grpSpPr>
          <p:pic>
            <p:nvPicPr>
              <p:cNvPr id="296" name="Google Shape;296;p20"/>
              <p:cNvPicPr preferRelativeResize="0"/>
              <p:nvPr/>
            </p:nvPicPr>
            <p:blipFill rotWithShape="1">
              <a:blip r:embed="rId3">
                <a:alphaModFix/>
              </a:blip>
              <a:srcRect/>
              <a:stretch/>
            </p:blipFill>
            <p:spPr>
              <a:xfrm>
                <a:off x="0" y="2324100"/>
                <a:ext cx="17754600" cy="6572250"/>
              </a:xfrm>
              <a:prstGeom prst="rect">
                <a:avLst/>
              </a:prstGeom>
              <a:noFill/>
              <a:ln>
                <a:noFill/>
              </a:ln>
            </p:spPr>
          </p:pic>
          <p:sp>
            <p:nvSpPr>
              <p:cNvPr id="297" name="Google Shape;297;p20"/>
              <p:cNvSpPr/>
              <p:nvPr/>
            </p:nvSpPr>
            <p:spPr>
              <a:xfrm>
                <a:off x="9220200" y="6515100"/>
                <a:ext cx="5791200" cy="10668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98" name="Google Shape;298;p20"/>
            <p:cNvSpPr/>
            <p:nvPr/>
          </p:nvSpPr>
          <p:spPr>
            <a:xfrm>
              <a:off x="835925" y="6743700"/>
              <a:ext cx="5791200" cy="10668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99" name="Google Shape;299;p20"/>
          <p:cNvSpPr/>
          <p:nvPr/>
        </p:nvSpPr>
        <p:spPr>
          <a:xfrm>
            <a:off x="6248400" y="2258913"/>
            <a:ext cx="558031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Access to EU Finance - European Commission (europa.eu)</a:t>
            </a: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1"/>
          <p:cNvSpPr txBox="1"/>
          <p:nvPr/>
        </p:nvSpPr>
        <p:spPr>
          <a:xfrm>
            <a:off x="1169100" y="953591"/>
            <a:ext cx="35814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D4FB4"/>
                </a:solidFill>
                <a:latin typeface="Calibri"/>
                <a:ea typeface="Calibri"/>
                <a:cs typeface="Calibri"/>
                <a:sym typeface="Calibri"/>
              </a:rPr>
              <a:t>Summing up</a:t>
            </a:r>
            <a:endParaRPr/>
          </a:p>
        </p:txBody>
      </p:sp>
      <p:sp>
        <p:nvSpPr>
          <p:cNvPr id="305" name="Google Shape;305;p21"/>
          <p:cNvSpPr txBox="1"/>
          <p:nvPr/>
        </p:nvSpPr>
        <p:spPr>
          <a:xfrm>
            <a:off x="1958600" y="2126652"/>
            <a:ext cx="4268028" cy="3539390"/>
          </a:xfrm>
          <a:prstGeom prst="rect">
            <a:avLst/>
          </a:prstGeom>
          <a:noFill/>
          <a:ln>
            <a:noFill/>
          </a:ln>
        </p:spPr>
        <p:txBody>
          <a:bodyPr spcFirstLastPara="1" wrap="square" lIns="91425" tIns="45700" rIns="91425" bIns="45700" anchor="t" anchorCtr="0">
            <a:spAutoFit/>
          </a:bodyPr>
          <a:lstStyle/>
          <a:p>
            <a:pPr lvl="0" algn="just">
              <a:buClr>
                <a:schemeClr val="dk1"/>
              </a:buClr>
              <a:buSzPts val="1100"/>
            </a:pPr>
            <a:r>
              <a:rPr lang="ru-RU" sz="2800" dirty="0">
                <a:solidFill>
                  <a:schemeClr val="dk1"/>
                </a:solidFill>
                <a:latin typeface="Calibri"/>
                <a:ea typeface="Calibri"/>
                <a:cs typeface="Calibri"/>
                <a:sym typeface="Calibri"/>
              </a:rPr>
              <a:t>Претприемништвото е способност и подготвеност да се развие, организира и води </a:t>
            </a:r>
            <a:r>
              <a:rPr lang="ru-RU" sz="2800" dirty="0" smtClean="0">
                <a:solidFill>
                  <a:schemeClr val="dk1"/>
                </a:solidFill>
                <a:latin typeface="Calibri"/>
                <a:ea typeface="Calibri"/>
                <a:cs typeface="Calibri"/>
                <a:sym typeface="Calibri"/>
              </a:rPr>
              <a:t>едно </a:t>
            </a:r>
            <a:r>
              <a:rPr lang="ru-RU" sz="2800" dirty="0">
                <a:solidFill>
                  <a:schemeClr val="dk1"/>
                </a:solidFill>
                <a:latin typeface="Calibri"/>
                <a:ea typeface="Calibri"/>
                <a:cs typeface="Calibri"/>
                <a:sym typeface="Calibri"/>
              </a:rPr>
              <a:t>претпријатие, заедно со секоја негова неизвесност со цел да се оствари профит</a:t>
            </a:r>
            <a:r>
              <a:rPr lang="ru-RU" sz="2800" dirty="0" smtClean="0">
                <a:solidFill>
                  <a:schemeClr val="dk1"/>
                </a:solidFill>
                <a:latin typeface="Calibri"/>
                <a:ea typeface="Calibri"/>
                <a:cs typeface="Calibri"/>
                <a:sym typeface="Calibri"/>
              </a:rPr>
              <a:t>.</a:t>
            </a:r>
            <a:endParaRPr sz="2800" dirty="0">
              <a:solidFill>
                <a:schemeClr val="dk1"/>
              </a:solidFill>
              <a:latin typeface="Calibri"/>
              <a:ea typeface="Calibri"/>
              <a:cs typeface="Calibri"/>
              <a:sym typeface="Calibri"/>
            </a:endParaRPr>
          </a:p>
        </p:txBody>
      </p:sp>
      <p:sp>
        <p:nvSpPr>
          <p:cNvPr id="306" name="Google Shape;306;p21"/>
          <p:cNvSpPr txBox="1"/>
          <p:nvPr/>
        </p:nvSpPr>
        <p:spPr>
          <a:xfrm>
            <a:off x="1958600" y="5621975"/>
            <a:ext cx="3980400" cy="2246729"/>
          </a:xfrm>
          <a:prstGeom prst="rect">
            <a:avLst/>
          </a:prstGeom>
          <a:noFill/>
          <a:ln>
            <a:noFill/>
          </a:ln>
        </p:spPr>
        <p:txBody>
          <a:bodyPr spcFirstLastPara="1" wrap="square" lIns="91425" tIns="45700" rIns="91425" bIns="45700" anchor="t" anchorCtr="0">
            <a:spAutoFit/>
          </a:bodyPr>
          <a:lstStyle/>
          <a:p>
            <a:pPr lvl="0" algn="just">
              <a:buClr>
                <a:schemeClr val="dk1"/>
              </a:buClr>
              <a:buSzPts val="1100"/>
            </a:pPr>
            <a:r>
              <a:rPr lang="ru-RU" sz="2800" dirty="0">
                <a:solidFill>
                  <a:schemeClr val="dk1"/>
                </a:solidFill>
                <a:latin typeface="Calibri"/>
                <a:ea typeface="Calibri"/>
                <a:cs typeface="Calibri"/>
                <a:sym typeface="Calibri"/>
              </a:rPr>
              <a:t>Бизнис план е документ кој детално ги дефинира целите на компанијата и како таа планира да ги постигне своите цели.</a:t>
            </a:r>
            <a:endParaRPr sz="2800" b="1" dirty="0">
              <a:solidFill>
                <a:schemeClr val="dk1"/>
              </a:solidFill>
              <a:latin typeface="Calibri"/>
              <a:ea typeface="Calibri"/>
              <a:cs typeface="Calibri"/>
              <a:sym typeface="Calibri"/>
            </a:endParaRPr>
          </a:p>
        </p:txBody>
      </p:sp>
      <p:sp>
        <p:nvSpPr>
          <p:cNvPr id="307" name="Google Shape;307;p21"/>
          <p:cNvSpPr txBox="1"/>
          <p:nvPr/>
        </p:nvSpPr>
        <p:spPr>
          <a:xfrm>
            <a:off x="12958200" y="2126650"/>
            <a:ext cx="4716000" cy="3724056"/>
          </a:xfrm>
          <a:prstGeom prst="rect">
            <a:avLst/>
          </a:prstGeom>
          <a:noFill/>
          <a:ln>
            <a:noFill/>
          </a:ln>
        </p:spPr>
        <p:txBody>
          <a:bodyPr spcFirstLastPara="1" wrap="square" lIns="91425" tIns="45700" rIns="91425" bIns="45700" anchor="t" anchorCtr="0">
            <a:spAutoFit/>
          </a:bodyPr>
          <a:lstStyle/>
          <a:p>
            <a:pPr lvl="0" algn="just">
              <a:buSzPts val="1100"/>
            </a:pPr>
            <a:r>
              <a:rPr lang="ru-RU" sz="2800" dirty="0">
                <a:solidFill>
                  <a:schemeClr val="dk1"/>
                </a:solidFill>
                <a:latin typeface="Calibri"/>
                <a:ea typeface="Calibri"/>
                <a:cs typeface="Calibri"/>
                <a:sym typeface="Calibri"/>
              </a:rPr>
              <a:t>Финансирањето со капитал вклучува продажба на дел од </a:t>
            </a:r>
            <a:r>
              <a:rPr lang="ru-RU" sz="2800" dirty="0" smtClean="0">
                <a:solidFill>
                  <a:schemeClr val="dk1"/>
                </a:solidFill>
                <a:latin typeface="Calibri"/>
                <a:ea typeface="Calibri"/>
                <a:cs typeface="Calibri"/>
                <a:sym typeface="Calibri"/>
              </a:rPr>
              <a:t>средствата </a:t>
            </a:r>
            <a:r>
              <a:rPr lang="ru-RU" sz="2800" dirty="0">
                <a:solidFill>
                  <a:schemeClr val="dk1"/>
                </a:solidFill>
                <a:latin typeface="Calibri"/>
                <a:ea typeface="Calibri"/>
                <a:cs typeface="Calibri"/>
                <a:sym typeface="Calibri"/>
              </a:rPr>
              <a:t>на компанијата во замена за капитал</a:t>
            </a:r>
            <a:r>
              <a:rPr lang="ru-RU" sz="2800" dirty="0" smtClean="0">
                <a:solidFill>
                  <a:schemeClr val="dk1"/>
                </a:solidFill>
                <a:latin typeface="Calibri"/>
                <a:ea typeface="Calibri"/>
                <a:cs typeface="Calibri"/>
                <a:sym typeface="Calibri"/>
              </a:rPr>
              <a:t>.</a:t>
            </a:r>
          </a:p>
          <a:p>
            <a:pPr lvl="0" algn="just">
              <a:buSzPts val="1100"/>
            </a:pPr>
            <a:r>
              <a:rPr lang="ru-RU" sz="2800" dirty="0" smtClean="0">
                <a:solidFill>
                  <a:schemeClr val="dk1"/>
                </a:solidFill>
                <a:latin typeface="Calibri"/>
                <a:ea typeface="Calibri"/>
                <a:cs typeface="Calibri"/>
                <a:sym typeface="Calibri"/>
              </a:rPr>
              <a:t>Финансирањето </a:t>
            </a:r>
            <a:r>
              <a:rPr lang="en-US" sz="2800" dirty="0">
                <a:solidFill>
                  <a:schemeClr val="dk1"/>
                </a:solidFill>
                <a:latin typeface="Calibri"/>
                <a:ea typeface="Calibri"/>
                <a:cs typeface="Calibri"/>
                <a:sym typeface="Calibri"/>
              </a:rPr>
              <a:t> </a:t>
            </a:r>
            <a:r>
              <a:rPr lang="mk-MK" sz="2800" dirty="0" smtClean="0">
                <a:solidFill>
                  <a:schemeClr val="dk1"/>
                </a:solidFill>
                <a:latin typeface="Calibri"/>
                <a:ea typeface="Calibri"/>
                <a:cs typeface="Calibri"/>
                <a:sym typeface="Calibri"/>
              </a:rPr>
              <a:t>преку заеми подразбира </a:t>
            </a:r>
            <a:r>
              <a:rPr lang="ru-RU" sz="2800" dirty="0" smtClean="0">
                <a:solidFill>
                  <a:schemeClr val="dk1"/>
                </a:solidFill>
                <a:latin typeface="Calibri"/>
                <a:ea typeface="Calibri"/>
                <a:cs typeface="Calibri"/>
                <a:sym typeface="Calibri"/>
              </a:rPr>
              <a:t>позајмување </a:t>
            </a:r>
            <a:r>
              <a:rPr lang="ru-RU" sz="2800" dirty="0">
                <a:solidFill>
                  <a:schemeClr val="dk1"/>
                </a:solidFill>
                <a:latin typeface="Calibri"/>
                <a:ea typeface="Calibri"/>
                <a:cs typeface="Calibri"/>
                <a:sym typeface="Calibri"/>
              </a:rPr>
              <a:t>пари и нивно враќање со камата</a:t>
            </a:r>
            <a:endParaRPr sz="28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
        <p:nvSpPr>
          <p:cNvPr id="308" name="Google Shape;308;p21"/>
          <p:cNvSpPr txBox="1"/>
          <p:nvPr/>
        </p:nvSpPr>
        <p:spPr>
          <a:xfrm>
            <a:off x="12958199" y="6373327"/>
            <a:ext cx="5083058" cy="2677616"/>
          </a:xfrm>
          <a:prstGeom prst="rect">
            <a:avLst/>
          </a:prstGeom>
          <a:noFill/>
          <a:ln>
            <a:noFill/>
          </a:ln>
        </p:spPr>
        <p:txBody>
          <a:bodyPr spcFirstLastPara="1" wrap="square" lIns="91425" tIns="45700" rIns="91425" bIns="45700" anchor="t" anchorCtr="0">
            <a:spAutoFit/>
          </a:bodyPr>
          <a:lstStyle/>
          <a:p>
            <a:pPr lvl="0" algn="just"/>
            <a:r>
              <a:rPr lang="ru-RU" sz="2800" dirty="0">
                <a:solidFill>
                  <a:schemeClr val="dk1"/>
                </a:solidFill>
                <a:latin typeface="Calibri"/>
                <a:ea typeface="Calibri"/>
                <a:cs typeface="Calibri"/>
                <a:sym typeface="Calibri"/>
              </a:rPr>
              <a:t>Постојат неколку алтернативни </a:t>
            </a:r>
            <a:r>
              <a:rPr lang="ru-RU" sz="2800" dirty="0" smtClean="0">
                <a:solidFill>
                  <a:schemeClr val="dk1"/>
                </a:solidFill>
                <a:latin typeface="Calibri"/>
                <a:ea typeface="Calibri"/>
                <a:cs typeface="Calibri"/>
                <a:sym typeface="Calibri"/>
              </a:rPr>
              <a:t>начини </a:t>
            </a:r>
            <a:r>
              <a:rPr lang="ru-RU" sz="2800" dirty="0">
                <a:solidFill>
                  <a:schemeClr val="dk1"/>
                </a:solidFill>
                <a:latin typeface="Calibri"/>
                <a:ea typeface="Calibri"/>
                <a:cs typeface="Calibri"/>
                <a:sym typeface="Calibri"/>
              </a:rPr>
              <a:t>за кредитирање. За да се избере вистинскиот, неопходно е да се проценат сопствените вештини и почетните ресурси.</a:t>
            </a:r>
            <a:endParaRPr sz="2800" dirty="0">
              <a:solidFill>
                <a:schemeClr val="dk1"/>
              </a:solidFill>
              <a:latin typeface="Calibri"/>
              <a:ea typeface="Calibri"/>
              <a:cs typeface="Calibri"/>
              <a:sym typeface="Calibri"/>
            </a:endParaRPr>
          </a:p>
        </p:txBody>
      </p:sp>
      <p:pic>
        <p:nvPicPr>
          <p:cNvPr id="309" name="Google Shape;309;p21"/>
          <p:cNvPicPr preferRelativeResize="0"/>
          <p:nvPr/>
        </p:nvPicPr>
        <p:blipFill rotWithShape="1">
          <a:blip r:embed="rId3">
            <a:alphaModFix/>
          </a:blip>
          <a:srcRect/>
          <a:stretch/>
        </p:blipFill>
        <p:spPr>
          <a:xfrm>
            <a:off x="866768" y="2126659"/>
            <a:ext cx="581024" cy="581024"/>
          </a:xfrm>
          <a:prstGeom prst="rect">
            <a:avLst/>
          </a:prstGeom>
          <a:noFill/>
          <a:ln>
            <a:noFill/>
          </a:ln>
        </p:spPr>
      </p:pic>
      <p:pic>
        <p:nvPicPr>
          <p:cNvPr id="310" name="Google Shape;310;p21"/>
          <p:cNvPicPr preferRelativeResize="0"/>
          <p:nvPr/>
        </p:nvPicPr>
        <p:blipFill rotWithShape="1">
          <a:blip r:embed="rId3">
            <a:alphaModFix/>
          </a:blip>
          <a:srcRect/>
          <a:stretch/>
        </p:blipFill>
        <p:spPr>
          <a:xfrm>
            <a:off x="866775" y="5792302"/>
            <a:ext cx="581024" cy="581024"/>
          </a:xfrm>
          <a:prstGeom prst="rect">
            <a:avLst/>
          </a:prstGeom>
          <a:noFill/>
          <a:ln>
            <a:noFill/>
          </a:ln>
        </p:spPr>
      </p:pic>
      <p:pic>
        <p:nvPicPr>
          <p:cNvPr id="311" name="Google Shape;311;p21"/>
          <p:cNvPicPr preferRelativeResize="0"/>
          <p:nvPr/>
        </p:nvPicPr>
        <p:blipFill rotWithShape="1">
          <a:blip r:embed="rId3">
            <a:alphaModFix/>
          </a:blip>
          <a:srcRect/>
          <a:stretch/>
        </p:blipFill>
        <p:spPr>
          <a:xfrm>
            <a:off x="12086011" y="2335659"/>
            <a:ext cx="581024" cy="581024"/>
          </a:xfrm>
          <a:prstGeom prst="rect">
            <a:avLst/>
          </a:prstGeom>
          <a:noFill/>
          <a:ln>
            <a:noFill/>
          </a:ln>
        </p:spPr>
      </p:pic>
      <p:pic>
        <p:nvPicPr>
          <p:cNvPr id="312" name="Google Shape;312;p21"/>
          <p:cNvPicPr preferRelativeResize="0"/>
          <p:nvPr/>
        </p:nvPicPr>
        <p:blipFill rotWithShape="1">
          <a:blip r:embed="rId3">
            <a:alphaModFix/>
          </a:blip>
          <a:srcRect/>
          <a:stretch/>
        </p:blipFill>
        <p:spPr>
          <a:xfrm>
            <a:off x="12077556" y="6113252"/>
            <a:ext cx="581024" cy="581024"/>
          </a:xfrm>
          <a:prstGeom prst="rect">
            <a:avLst/>
          </a:prstGeom>
          <a:noFill/>
          <a:ln>
            <a:noFill/>
          </a:ln>
        </p:spPr>
      </p:pic>
      <p:pic>
        <p:nvPicPr>
          <p:cNvPr id="313" name="Google Shape;313;p21"/>
          <p:cNvPicPr preferRelativeResize="0"/>
          <p:nvPr/>
        </p:nvPicPr>
        <p:blipFill rotWithShape="1">
          <a:blip r:embed="rId4">
            <a:alphaModFix/>
          </a:blip>
          <a:srcRect/>
          <a:stretch/>
        </p:blipFill>
        <p:spPr>
          <a:xfrm>
            <a:off x="6674038" y="3114200"/>
            <a:ext cx="4939927" cy="2678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2"/>
          <p:cNvSpPr txBox="1"/>
          <p:nvPr/>
        </p:nvSpPr>
        <p:spPr>
          <a:xfrm>
            <a:off x="3844173" y="5275859"/>
            <a:ext cx="10474500"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D4FB4"/>
              </a:buClr>
              <a:buSzPts val="8000"/>
              <a:buFont typeface="Helvetica Neue"/>
              <a:buNone/>
            </a:pPr>
            <a:r>
              <a:rPr lang="mk-MK" sz="8000" b="1" dirty="0" smtClean="0">
                <a:solidFill>
                  <a:srgbClr val="FD4FB4"/>
                </a:solidFill>
                <a:latin typeface="Helvetica Neue"/>
                <a:ea typeface="Helvetica Neue"/>
                <a:cs typeface="Helvetica Neue"/>
                <a:sym typeface="Helvetica Neue"/>
              </a:rPr>
              <a:t>Ви Благодариме</a:t>
            </a:r>
            <a:r>
              <a:rPr lang="en-US" sz="8000" b="1" dirty="0" smtClean="0">
                <a:solidFill>
                  <a:srgbClr val="FD4FB4"/>
                </a:solidFill>
                <a:latin typeface="Helvetica Neue"/>
                <a:ea typeface="Helvetica Neue"/>
                <a:cs typeface="Helvetica Neue"/>
                <a:sym typeface="Helvetica Neue"/>
              </a:rPr>
              <a:t>!</a:t>
            </a:r>
            <a:endParaRPr sz="8000" b="1" i="0" u="none" strike="noStrike" cap="none" dirty="0">
              <a:solidFill>
                <a:srgbClr val="FD4FB4"/>
              </a:solidFill>
              <a:latin typeface="Helvetica Neue"/>
              <a:ea typeface="Helvetica Neue"/>
              <a:cs typeface="Helvetica Neue"/>
              <a:sym typeface="Helvetica Neue"/>
            </a:endParaRPr>
          </a:p>
        </p:txBody>
      </p:sp>
      <p:sp>
        <p:nvSpPr>
          <p:cNvPr id="319" name="Google Shape;319;p22"/>
          <p:cNvSpPr txBox="1"/>
          <p:nvPr/>
        </p:nvSpPr>
        <p:spPr>
          <a:xfrm>
            <a:off x="4177146" y="6911583"/>
            <a:ext cx="9166200" cy="769500"/>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mk-MK" sz="4400" b="1" dirty="0" smtClean="0">
                <a:solidFill>
                  <a:schemeClr val="dk1"/>
                </a:solidFill>
                <a:latin typeface="Calibri"/>
                <a:ea typeface="Calibri"/>
                <a:cs typeface="Calibri"/>
                <a:sym typeface="Calibri"/>
              </a:rPr>
              <a:t>Партнери</a:t>
            </a:r>
            <a:r>
              <a:rPr lang="en-US" sz="4400" b="1" dirty="0" smtClean="0">
                <a:solidFill>
                  <a:schemeClr val="dk1"/>
                </a:solidFill>
                <a:latin typeface="Calibri"/>
                <a:ea typeface="Calibri"/>
                <a:cs typeface="Calibri"/>
                <a:sym typeface="Calibri"/>
              </a:rPr>
              <a:t>: </a:t>
            </a:r>
            <a:r>
              <a:rPr lang="en-US" sz="4400" dirty="0" smtClean="0">
                <a:solidFill>
                  <a:schemeClr val="dk1"/>
                </a:solidFill>
                <a:latin typeface="Calibri"/>
                <a:ea typeface="Calibri"/>
                <a:cs typeface="Calibri"/>
                <a:sym typeface="Calibri"/>
              </a:rPr>
              <a:t>CDI</a:t>
            </a:r>
            <a:r>
              <a:rPr lang="mk-MK" sz="4400" dirty="0" smtClean="0">
                <a:solidFill>
                  <a:schemeClr val="dk1"/>
                </a:solidFill>
                <a:latin typeface="Calibri"/>
                <a:ea typeface="Calibri"/>
                <a:cs typeface="Calibri"/>
                <a:sym typeface="Calibri"/>
              </a:rPr>
              <a:t> </a:t>
            </a:r>
            <a:r>
              <a:rPr lang="en-US" sz="4400" dirty="0" smtClean="0">
                <a:solidFill>
                  <a:schemeClr val="dk1"/>
                </a:solidFill>
                <a:latin typeface="Calibri"/>
                <a:ea typeface="Calibri"/>
                <a:cs typeface="Calibri"/>
                <a:sym typeface="Calibri"/>
              </a:rPr>
              <a:t>&amp; </a:t>
            </a:r>
            <a:r>
              <a:rPr lang="en-US" sz="4400" dirty="0">
                <a:solidFill>
                  <a:schemeClr val="dk1"/>
                </a:solidFill>
                <a:latin typeface="Calibri"/>
                <a:ea typeface="Calibri"/>
                <a:cs typeface="Calibri"/>
                <a:sym typeface="Calibri"/>
              </a:rPr>
              <a:t>IHF</a:t>
            </a:r>
            <a:endParaRPr sz="4400" b="1" dirty="0">
              <a:solidFill>
                <a:schemeClr val="dk1"/>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
          <p:cNvSpPr txBox="1"/>
          <p:nvPr/>
        </p:nvSpPr>
        <p:spPr>
          <a:xfrm>
            <a:off x="914400" y="495300"/>
            <a:ext cx="946265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mk-MK" sz="4000" b="1" dirty="0" smtClean="0">
                <a:solidFill>
                  <a:srgbClr val="FD4FB4"/>
                </a:solidFill>
                <a:latin typeface="Helvetica Neue"/>
                <a:sym typeface="Helvetica Neue"/>
              </a:rPr>
              <a:t>Содржина</a:t>
            </a:r>
            <a:endParaRPr dirty="0"/>
          </a:p>
        </p:txBody>
      </p:sp>
      <p:sp>
        <p:nvSpPr>
          <p:cNvPr id="132" name="Google Shape;132;p3"/>
          <p:cNvSpPr txBox="1"/>
          <p:nvPr/>
        </p:nvSpPr>
        <p:spPr>
          <a:xfrm>
            <a:off x="2306964" y="1517295"/>
            <a:ext cx="6677527"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mk-MK" sz="2800" b="1" dirty="0" smtClean="0">
                <a:solidFill>
                  <a:srgbClr val="AC7BDC"/>
                </a:solidFill>
                <a:latin typeface="Helvetica Neue"/>
                <a:ea typeface="Helvetica Neue"/>
                <a:cs typeface="Helvetica Neue"/>
                <a:sym typeface="Helvetica Neue"/>
              </a:rPr>
              <a:t>Единица</a:t>
            </a:r>
            <a:r>
              <a:rPr lang="en-US" sz="2800" b="1" dirty="0" smtClean="0">
                <a:solidFill>
                  <a:srgbClr val="AC7BDC"/>
                </a:solidFill>
                <a:latin typeface="Helvetica Neue"/>
                <a:ea typeface="Helvetica Neue"/>
                <a:cs typeface="Helvetica Neue"/>
                <a:sym typeface="Helvetica Neue"/>
              </a:rPr>
              <a:t> </a:t>
            </a:r>
            <a:r>
              <a:rPr lang="en-US" sz="2800" b="1" dirty="0">
                <a:solidFill>
                  <a:srgbClr val="AC7BDC"/>
                </a:solidFill>
                <a:latin typeface="Helvetica Neue"/>
                <a:ea typeface="Helvetica Neue"/>
                <a:cs typeface="Helvetica Neue"/>
                <a:sym typeface="Helvetica Neue"/>
              </a:rPr>
              <a:t>1 </a:t>
            </a:r>
            <a:r>
              <a:rPr lang="en-US" sz="2800" b="1" dirty="0" smtClean="0">
                <a:solidFill>
                  <a:srgbClr val="AC7BDC"/>
                </a:solidFill>
                <a:latin typeface="Helvetica Neue"/>
                <a:ea typeface="Helvetica Neue"/>
                <a:cs typeface="Helvetica Neue"/>
                <a:sym typeface="Helvetica Neue"/>
              </a:rPr>
              <a:t>– </a:t>
            </a:r>
            <a:r>
              <a:rPr lang="mk-MK" sz="2800" b="1" dirty="0" smtClean="0">
                <a:solidFill>
                  <a:srgbClr val="AC7BDC"/>
                </a:solidFill>
                <a:latin typeface="Helvetica Neue"/>
                <a:ea typeface="Helvetica Neue"/>
                <a:cs typeface="Helvetica Neue"/>
                <a:sym typeface="Helvetica Neue"/>
              </a:rPr>
              <a:t>Финансиска писменост</a:t>
            </a:r>
            <a:endParaRPr sz="2800" b="1" dirty="0">
              <a:solidFill>
                <a:srgbClr val="AC7BDC"/>
              </a:solidFill>
              <a:latin typeface="Helvetica Neue"/>
              <a:ea typeface="Helvetica Neue"/>
              <a:cs typeface="Helvetica Neue"/>
              <a:sym typeface="Helvetica Neue"/>
            </a:endParaRPr>
          </a:p>
        </p:txBody>
      </p:sp>
      <p:sp>
        <p:nvSpPr>
          <p:cNvPr id="133" name="Google Shape;133;p3"/>
          <p:cNvSpPr txBox="1"/>
          <p:nvPr/>
        </p:nvSpPr>
        <p:spPr>
          <a:xfrm>
            <a:off x="2667000" y="6265089"/>
            <a:ext cx="1134122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134" name="Google Shape;134;p3"/>
          <p:cNvPicPr preferRelativeResize="0"/>
          <p:nvPr/>
        </p:nvPicPr>
        <p:blipFill rotWithShape="1">
          <a:blip r:embed="rId3">
            <a:alphaModFix/>
          </a:blip>
          <a:srcRect/>
          <a:stretch/>
        </p:blipFill>
        <p:spPr>
          <a:xfrm>
            <a:off x="940558" y="2098361"/>
            <a:ext cx="581024" cy="581024"/>
          </a:xfrm>
          <a:prstGeom prst="rect">
            <a:avLst/>
          </a:prstGeom>
          <a:noFill/>
          <a:ln>
            <a:noFill/>
          </a:ln>
        </p:spPr>
      </p:pic>
      <p:pic>
        <p:nvPicPr>
          <p:cNvPr id="135" name="Google Shape;135;p3"/>
          <p:cNvPicPr preferRelativeResize="0"/>
          <p:nvPr/>
        </p:nvPicPr>
        <p:blipFill rotWithShape="1">
          <a:blip r:embed="rId3">
            <a:alphaModFix/>
          </a:blip>
          <a:srcRect/>
          <a:stretch/>
        </p:blipFill>
        <p:spPr>
          <a:xfrm>
            <a:off x="940558" y="5522691"/>
            <a:ext cx="581024" cy="581024"/>
          </a:xfrm>
          <a:prstGeom prst="rect">
            <a:avLst/>
          </a:prstGeom>
          <a:noFill/>
          <a:ln>
            <a:noFill/>
          </a:ln>
        </p:spPr>
      </p:pic>
      <p:sp>
        <p:nvSpPr>
          <p:cNvPr id="136" name="Google Shape;136;p3"/>
          <p:cNvSpPr txBox="1"/>
          <p:nvPr/>
        </p:nvSpPr>
        <p:spPr>
          <a:xfrm>
            <a:off x="1521582" y="5508571"/>
            <a:ext cx="10862365"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smtClean="0">
                <a:solidFill>
                  <a:srgbClr val="AC7BDC"/>
                </a:solidFill>
                <a:latin typeface="Helvetica Neue"/>
                <a:ea typeface="Helvetica Neue"/>
                <a:cs typeface="Helvetica Neue"/>
                <a:sym typeface="Helvetica Neue"/>
              </a:rPr>
              <a:t> </a:t>
            </a:r>
            <a:r>
              <a:rPr lang="mk-MK" sz="2800" b="1" dirty="0" smtClean="0">
                <a:solidFill>
                  <a:srgbClr val="AC7BDC"/>
                </a:solidFill>
                <a:latin typeface="Helvetica Neue"/>
                <a:ea typeface="Helvetica Neue"/>
                <a:cs typeface="Helvetica Neue"/>
                <a:sym typeface="Helvetica Neue"/>
              </a:rPr>
              <a:t>Единица </a:t>
            </a:r>
            <a:r>
              <a:rPr lang="en-US" sz="2800" b="1" dirty="0" smtClean="0">
                <a:solidFill>
                  <a:srgbClr val="AC7BDC"/>
                </a:solidFill>
                <a:latin typeface="Helvetica Neue"/>
                <a:ea typeface="Helvetica Neue"/>
                <a:cs typeface="Helvetica Neue"/>
                <a:sym typeface="Helvetica Neue"/>
              </a:rPr>
              <a:t>2 </a:t>
            </a:r>
            <a:r>
              <a:rPr lang="en-US" sz="2800" b="1" dirty="0" smtClean="0">
                <a:solidFill>
                  <a:srgbClr val="AC7BDC"/>
                </a:solidFill>
                <a:latin typeface="Helvetica Neue"/>
                <a:ea typeface="Helvetica Neue"/>
                <a:cs typeface="Helvetica Neue"/>
                <a:sym typeface="Helvetica Neue"/>
              </a:rPr>
              <a:t>– </a:t>
            </a:r>
            <a:r>
              <a:rPr lang="mk-MK" sz="2800" b="1" dirty="0" smtClean="0">
                <a:solidFill>
                  <a:srgbClr val="AC7BDC"/>
                </a:solidFill>
                <a:latin typeface="Helvetica Neue"/>
                <a:ea typeface="Helvetica Neue"/>
                <a:cs typeface="Helvetica Neue"/>
                <a:sym typeface="Helvetica Neue"/>
              </a:rPr>
              <a:t>Алтернативни начини за кредитирање</a:t>
            </a:r>
            <a:endParaRPr sz="2800" b="1" dirty="0">
              <a:solidFill>
                <a:srgbClr val="AC7BDC"/>
              </a:solidFill>
              <a:latin typeface="Helvetica Neue"/>
              <a:ea typeface="Helvetica Neue"/>
              <a:cs typeface="Helvetica Neue"/>
              <a:sym typeface="Helvetica Neue"/>
            </a:endParaRPr>
          </a:p>
        </p:txBody>
      </p:sp>
      <p:sp>
        <p:nvSpPr>
          <p:cNvPr id="137" name="Google Shape;137;p3"/>
          <p:cNvSpPr/>
          <p:nvPr/>
        </p:nvSpPr>
        <p:spPr>
          <a:xfrm>
            <a:off x="2166221" y="6152300"/>
            <a:ext cx="7130179" cy="2677616"/>
          </a:xfrm>
          <a:prstGeom prst="rect">
            <a:avLst/>
          </a:prstGeom>
          <a:noFill/>
          <a:ln>
            <a:noFill/>
          </a:ln>
        </p:spPr>
        <p:txBody>
          <a:bodyPr spcFirstLastPara="1" wrap="square" lIns="91425" tIns="45700" rIns="91425" bIns="45700" anchor="t" anchorCtr="0">
            <a:spAutoFit/>
          </a:bodyPr>
          <a:lstStyle/>
          <a:p>
            <a:pPr lvl="0"/>
            <a:r>
              <a:rPr lang="ru-RU" sz="2400" b="1" dirty="0" smtClean="0">
                <a:solidFill>
                  <a:schemeClr val="dk1"/>
                </a:solidFill>
                <a:latin typeface="Calibri"/>
                <a:ea typeface="Calibri"/>
                <a:cs typeface="Calibri"/>
                <a:sym typeface="Calibri"/>
              </a:rPr>
              <a:t>Секција</a:t>
            </a:r>
            <a:r>
              <a:rPr lang="ru-RU" sz="2400" b="1" dirty="0" smtClean="0">
                <a:solidFill>
                  <a:schemeClr val="dk1"/>
                </a:solidFill>
                <a:latin typeface="Calibri"/>
                <a:ea typeface="Calibri"/>
                <a:cs typeface="Calibri"/>
                <a:sym typeface="Calibri"/>
              </a:rPr>
              <a:t> </a:t>
            </a:r>
            <a:r>
              <a:rPr lang="ru-RU" sz="2400" b="1" dirty="0">
                <a:solidFill>
                  <a:schemeClr val="dk1"/>
                </a:solidFill>
                <a:latin typeface="Calibri"/>
                <a:ea typeface="Calibri"/>
                <a:cs typeface="Calibri"/>
                <a:sym typeface="Calibri"/>
              </a:rPr>
              <a:t>1: </a:t>
            </a:r>
            <a:r>
              <a:rPr lang="ru-RU" sz="2400" b="1" dirty="0" smtClean="0">
                <a:solidFill>
                  <a:schemeClr val="dk1"/>
                </a:solidFill>
                <a:latin typeface="Calibri"/>
                <a:ea typeface="Calibri"/>
                <a:cs typeface="Calibri"/>
                <a:sym typeface="Calibri"/>
              </a:rPr>
              <a:t>Групно финансирање</a:t>
            </a:r>
          </a:p>
          <a:p>
            <a:pPr lvl="0"/>
            <a:r>
              <a:rPr lang="ru-RU" sz="2400" dirty="0" smtClean="0">
                <a:solidFill>
                  <a:schemeClr val="dk1"/>
                </a:solidFill>
                <a:latin typeface="Calibri"/>
                <a:ea typeface="Calibri"/>
                <a:cs typeface="Calibri"/>
                <a:sym typeface="Calibri"/>
              </a:rPr>
              <a:t>Секција</a:t>
            </a:r>
            <a:r>
              <a:rPr lang="ru-RU" sz="2400" dirty="0" smtClean="0">
                <a:solidFill>
                  <a:schemeClr val="dk1"/>
                </a:solidFill>
                <a:latin typeface="Calibri"/>
                <a:ea typeface="Calibri"/>
                <a:cs typeface="Calibri"/>
                <a:sym typeface="Calibri"/>
              </a:rPr>
              <a:t> </a:t>
            </a:r>
            <a:r>
              <a:rPr lang="ru-RU" sz="2400" dirty="0">
                <a:solidFill>
                  <a:schemeClr val="dk1"/>
                </a:solidFill>
                <a:latin typeface="Calibri"/>
                <a:ea typeface="Calibri"/>
                <a:cs typeface="Calibri"/>
                <a:sym typeface="Calibri"/>
              </a:rPr>
              <a:t>1.1: Како да започнете кампања за групно </a:t>
            </a:r>
            <a:r>
              <a:rPr lang="ru-RU" sz="2400" dirty="0" smtClean="0">
                <a:solidFill>
                  <a:schemeClr val="dk1"/>
                </a:solidFill>
                <a:latin typeface="Calibri"/>
                <a:ea typeface="Calibri"/>
                <a:cs typeface="Calibri"/>
                <a:sym typeface="Calibri"/>
              </a:rPr>
              <a:t>финансирање</a:t>
            </a:r>
          </a:p>
          <a:p>
            <a:pPr lvl="0"/>
            <a:r>
              <a:rPr lang="ru-RU" sz="2400" b="1" dirty="0" smtClean="0">
                <a:solidFill>
                  <a:schemeClr val="dk1"/>
                </a:solidFill>
                <a:latin typeface="Calibri"/>
                <a:ea typeface="Calibri"/>
                <a:cs typeface="Calibri"/>
                <a:sym typeface="Calibri"/>
              </a:rPr>
              <a:t>Секција</a:t>
            </a:r>
            <a:r>
              <a:rPr lang="ru-RU" sz="2400" b="1" dirty="0" smtClean="0">
                <a:solidFill>
                  <a:schemeClr val="dk1"/>
                </a:solidFill>
                <a:latin typeface="Calibri"/>
                <a:ea typeface="Calibri"/>
                <a:cs typeface="Calibri"/>
                <a:sym typeface="Calibri"/>
              </a:rPr>
              <a:t> </a:t>
            </a:r>
            <a:r>
              <a:rPr lang="ru-RU" sz="2400" b="1" dirty="0">
                <a:solidFill>
                  <a:schemeClr val="dk1"/>
                </a:solidFill>
                <a:latin typeface="Calibri"/>
                <a:ea typeface="Calibri"/>
                <a:cs typeface="Calibri"/>
                <a:sym typeface="Calibri"/>
              </a:rPr>
              <a:t>2: </a:t>
            </a:r>
            <a:r>
              <a:rPr lang="ru-RU" sz="2400" b="1" dirty="0" smtClean="0">
                <a:solidFill>
                  <a:schemeClr val="dk1"/>
                </a:solidFill>
                <a:latin typeface="Calibri"/>
                <a:ea typeface="Calibri"/>
                <a:cs typeface="Calibri"/>
                <a:sym typeface="Calibri"/>
              </a:rPr>
              <a:t>Бизнис инвеститори </a:t>
            </a:r>
            <a:r>
              <a:rPr lang="ru-RU" sz="2400" b="1" dirty="0">
                <a:solidFill>
                  <a:schemeClr val="dk1"/>
                </a:solidFill>
                <a:latin typeface="Calibri"/>
                <a:ea typeface="Calibri"/>
                <a:cs typeface="Calibri"/>
                <a:sym typeface="Calibri"/>
              </a:rPr>
              <a:t>и </a:t>
            </a:r>
            <a:r>
              <a:rPr lang="ru-RU" sz="2400" b="1" dirty="0" smtClean="0">
                <a:solidFill>
                  <a:schemeClr val="dk1"/>
                </a:solidFill>
                <a:latin typeface="Calibri"/>
                <a:ea typeface="Calibri"/>
                <a:cs typeface="Calibri"/>
                <a:sym typeface="Calibri"/>
              </a:rPr>
              <a:t>ризик инвеститори</a:t>
            </a:r>
          </a:p>
          <a:p>
            <a:pPr lvl="0"/>
            <a:r>
              <a:rPr lang="ru-RU" sz="2400" dirty="0" smtClean="0">
                <a:solidFill>
                  <a:schemeClr val="dk1"/>
                </a:solidFill>
                <a:latin typeface="Calibri"/>
                <a:ea typeface="Calibri"/>
                <a:cs typeface="Calibri"/>
                <a:sym typeface="Calibri"/>
              </a:rPr>
              <a:t>Секција</a:t>
            </a:r>
            <a:r>
              <a:rPr lang="ru-RU" sz="2400" dirty="0" smtClean="0">
                <a:solidFill>
                  <a:schemeClr val="dk1"/>
                </a:solidFill>
                <a:latin typeface="Calibri"/>
                <a:ea typeface="Calibri"/>
                <a:cs typeface="Calibri"/>
                <a:sym typeface="Calibri"/>
              </a:rPr>
              <a:t> </a:t>
            </a:r>
            <a:r>
              <a:rPr lang="ru-RU" sz="2400" dirty="0">
                <a:solidFill>
                  <a:schemeClr val="dk1"/>
                </a:solidFill>
                <a:latin typeface="Calibri"/>
                <a:ea typeface="Calibri"/>
                <a:cs typeface="Calibri"/>
                <a:sym typeface="Calibri"/>
              </a:rPr>
              <a:t>2.1: Мрежа за поддршка на </a:t>
            </a:r>
            <a:r>
              <a:rPr lang="ru-RU" sz="2400" dirty="0" smtClean="0">
                <a:solidFill>
                  <a:schemeClr val="dk1"/>
                </a:solidFill>
                <a:latin typeface="Calibri"/>
                <a:ea typeface="Calibri"/>
                <a:cs typeface="Calibri"/>
                <a:sym typeface="Calibri"/>
              </a:rPr>
              <a:t>ЕУ</a:t>
            </a:r>
          </a:p>
          <a:p>
            <a:pPr lvl="0"/>
            <a:r>
              <a:rPr lang="ru-RU" sz="2400" b="1" dirty="0" smtClean="0">
                <a:solidFill>
                  <a:schemeClr val="dk1"/>
                </a:solidFill>
                <a:latin typeface="Calibri"/>
                <a:ea typeface="Calibri"/>
                <a:cs typeface="Calibri"/>
                <a:sym typeface="Calibri"/>
              </a:rPr>
              <a:t>Секција</a:t>
            </a:r>
            <a:r>
              <a:rPr lang="ru-RU" sz="2400" b="1" dirty="0" smtClean="0">
                <a:solidFill>
                  <a:schemeClr val="dk1"/>
                </a:solidFill>
                <a:latin typeface="Calibri"/>
                <a:ea typeface="Calibri"/>
                <a:cs typeface="Calibri"/>
                <a:sym typeface="Calibri"/>
              </a:rPr>
              <a:t> </a:t>
            </a:r>
            <a:r>
              <a:rPr lang="ru-RU" sz="2400" b="1" dirty="0">
                <a:solidFill>
                  <a:schemeClr val="dk1"/>
                </a:solidFill>
                <a:latin typeface="Calibri"/>
                <a:ea typeface="Calibri"/>
                <a:cs typeface="Calibri"/>
                <a:sym typeface="Calibri"/>
              </a:rPr>
              <a:t>3: </a:t>
            </a:r>
            <a:r>
              <a:rPr lang="ru-RU" sz="2400" b="1" dirty="0" smtClean="0">
                <a:solidFill>
                  <a:schemeClr val="dk1"/>
                </a:solidFill>
                <a:latin typeface="Calibri"/>
                <a:ea typeface="Calibri"/>
                <a:cs typeface="Calibri"/>
                <a:sym typeface="Calibri"/>
              </a:rPr>
              <a:t>Грантови</a:t>
            </a:r>
          </a:p>
          <a:p>
            <a:pPr lvl="0"/>
            <a:r>
              <a:rPr lang="ru-RU" sz="2400" dirty="0" smtClean="0">
                <a:solidFill>
                  <a:schemeClr val="dk1"/>
                </a:solidFill>
                <a:latin typeface="Calibri"/>
                <a:ea typeface="Calibri"/>
                <a:cs typeface="Calibri"/>
                <a:sym typeface="Calibri"/>
              </a:rPr>
              <a:t>Секција</a:t>
            </a:r>
            <a:r>
              <a:rPr lang="ru-RU" sz="2400" dirty="0" smtClean="0">
                <a:solidFill>
                  <a:schemeClr val="dk1"/>
                </a:solidFill>
                <a:latin typeface="Calibri"/>
                <a:ea typeface="Calibri"/>
                <a:cs typeface="Calibri"/>
                <a:sym typeface="Calibri"/>
              </a:rPr>
              <a:t> </a:t>
            </a:r>
            <a:r>
              <a:rPr lang="ru-RU" sz="2400" dirty="0">
                <a:solidFill>
                  <a:schemeClr val="dk1"/>
                </a:solidFill>
                <a:latin typeface="Calibri"/>
                <a:ea typeface="Calibri"/>
                <a:cs typeface="Calibri"/>
                <a:sym typeface="Calibri"/>
              </a:rPr>
              <a:t>3.1: Грантови од ЕУ, два примери</a:t>
            </a:r>
            <a:endParaRPr sz="2400" dirty="0">
              <a:solidFill>
                <a:schemeClr val="dk1"/>
              </a:solidFill>
              <a:latin typeface="Calibri"/>
              <a:ea typeface="Calibri"/>
              <a:cs typeface="Calibri"/>
              <a:sym typeface="Calibri"/>
            </a:endParaRPr>
          </a:p>
        </p:txBody>
      </p:sp>
      <p:sp>
        <p:nvSpPr>
          <p:cNvPr id="138" name="Google Shape;138;p3"/>
          <p:cNvSpPr txBox="1"/>
          <p:nvPr/>
        </p:nvSpPr>
        <p:spPr>
          <a:xfrm>
            <a:off x="2306964" y="2065416"/>
            <a:ext cx="7130100" cy="3416279"/>
          </a:xfrm>
          <a:prstGeom prst="rect">
            <a:avLst/>
          </a:prstGeom>
          <a:noFill/>
          <a:ln>
            <a:noFill/>
          </a:ln>
        </p:spPr>
        <p:txBody>
          <a:bodyPr spcFirstLastPara="1" wrap="square" lIns="91425" tIns="45700" rIns="91425" bIns="45700" anchor="t" anchorCtr="0">
            <a:spAutoFit/>
          </a:bodyPr>
          <a:lstStyle/>
          <a:p>
            <a:pPr lvl="0"/>
            <a:r>
              <a:rPr lang="ru-RU" sz="2400" b="1" dirty="0" smtClean="0">
                <a:solidFill>
                  <a:schemeClr val="dk1"/>
                </a:solidFill>
                <a:latin typeface="Calibri"/>
                <a:ea typeface="Calibri"/>
                <a:cs typeface="Calibri"/>
                <a:sym typeface="Calibri"/>
              </a:rPr>
              <a:t>Секција</a:t>
            </a:r>
            <a:r>
              <a:rPr lang="ru-RU" sz="2400" b="1" dirty="0" smtClean="0">
                <a:solidFill>
                  <a:schemeClr val="dk1"/>
                </a:solidFill>
                <a:latin typeface="Calibri"/>
                <a:ea typeface="Calibri"/>
                <a:cs typeface="Calibri"/>
                <a:sym typeface="Calibri"/>
              </a:rPr>
              <a:t> </a:t>
            </a:r>
            <a:r>
              <a:rPr lang="ru-RU" sz="2400" b="1" dirty="0">
                <a:solidFill>
                  <a:schemeClr val="dk1"/>
                </a:solidFill>
                <a:latin typeface="Calibri"/>
                <a:ea typeface="Calibri"/>
                <a:cs typeface="Calibri"/>
                <a:sym typeface="Calibri"/>
              </a:rPr>
              <a:t>1: Улога и структура на </a:t>
            </a:r>
            <a:r>
              <a:rPr lang="ru-RU" sz="2400" b="1" dirty="0" smtClean="0">
                <a:solidFill>
                  <a:schemeClr val="dk1"/>
                </a:solidFill>
                <a:latin typeface="Calibri"/>
                <a:ea typeface="Calibri"/>
                <a:cs typeface="Calibri"/>
                <a:sym typeface="Calibri"/>
              </a:rPr>
              <a:t>претприемништвото</a:t>
            </a:r>
          </a:p>
          <a:p>
            <a:pPr lvl="0"/>
            <a:r>
              <a:rPr lang="ru-RU" sz="2400" dirty="0" smtClean="0">
                <a:solidFill>
                  <a:schemeClr val="dk1"/>
                </a:solidFill>
                <a:latin typeface="Calibri"/>
                <a:ea typeface="Calibri"/>
                <a:cs typeface="Calibri"/>
                <a:sym typeface="Calibri"/>
              </a:rPr>
              <a:t>Секција </a:t>
            </a:r>
            <a:r>
              <a:rPr lang="ru-RU" sz="2400" dirty="0">
                <a:solidFill>
                  <a:schemeClr val="dk1"/>
                </a:solidFill>
                <a:latin typeface="Calibri"/>
                <a:ea typeface="Calibri"/>
                <a:cs typeface="Calibri"/>
                <a:sym typeface="Calibri"/>
              </a:rPr>
              <a:t>1.1: Избор на бизнис </a:t>
            </a:r>
            <a:r>
              <a:rPr lang="ru-RU" sz="2400" dirty="0" smtClean="0">
                <a:solidFill>
                  <a:schemeClr val="dk1"/>
                </a:solidFill>
                <a:latin typeface="Calibri"/>
                <a:ea typeface="Calibri"/>
                <a:cs typeface="Calibri"/>
                <a:sym typeface="Calibri"/>
              </a:rPr>
              <a:t>идеја</a:t>
            </a:r>
          </a:p>
          <a:p>
            <a:pPr lvl="0"/>
            <a:r>
              <a:rPr lang="ru-RU" sz="2400" b="1" dirty="0" smtClean="0">
                <a:solidFill>
                  <a:schemeClr val="dk1"/>
                </a:solidFill>
                <a:latin typeface="Calibri"/>
                <a:ea typeface="Calibri"/>
                <a:cs typeface="Calibri"/>
                <a:sym typeface="Calibri"/>
              </a:rPr>
              <a:t>Секција</a:t>
            </a:r>
            <a:r>
              <a:rPr lang="ru-RU" sz="2400" b="1" dirty="0" smtClean="0">
                <a:solidFill>
                  <a:schemeClr val="dk1"/>
                </a:solidFill>
                <a:latin typeface="Calibri"/>
                <a:ea typeface="Calibri"/>
                <a:cs typeface="Calibri"/>
                <a:sym typeface="Calibri"/>
              </a:rPr>
              <a:t> </a:t>
            </a:r>
            <a:r>
              <a:rPr lang="ru-RU" sz="2400" b="1" dirty="0">
                <a:solidFill>
                  <a:schemeClr val="dk1"/>
                </a:solidFill>
                <a:latin typeface="Calibri"/>
                <a:ea typeface="Calibri"/>
                <a:cs typeface="Calibri"/>
                <a:sym typeface="Calibri"/>
              </a:rPr>
              <a:t>2: Пари и </a:t>
            </a:r>
            <a:r>
              <a:rPr lang="ru-RU" sz="2400" b="1" dirty="0" smtClean="0">
                <a:solidFill>
                  <a:schemeClr val="dk1"/>
                </a:solidFill>
                <a:latin typeface="Calibri"/>
                <a:ea typeface="Calibri"/>
                <a:cs typeface="Calibri"/>
                <a:sym typeface="Calibri"/>
              </a:rPr>
              <a:t>трансакции</a:t>
            </a:r>
          </a:p>
          <a:p>
            <a:pPr lvl="0"/>
            <a:r>
              <a:rPr lang="ru-RU" sz="2400" dirty="0" smtClean="0">
                <a:solidFill>
                  <a:schemeClr val="dk1"/>
                </a:solidFill>
                <a:latin typeface="Calibri"/>
                <a:ea typeface="Calibri"/>
                <a:cs typeface="Calibri"/>
                <a:sym typeface="Calibri"/>
              </a:rPr>
              <a:t>Секција</a:t>
            </a:r>
            <a:r>
              <a:rPr lang="ru-RU" sz="2400" dirty="0" smtClean="0">
                <a:solidFill>
                  <a:schemeClr val="dk1"/>
                </a:solidFill>
                <a:latin typeface="Calibri"/>
                <a:ea typeface="Calibri"/>
                <a:cs typeface="Calibri"/>
                <a:sym typeface="Calibri"/>
              </a:rPr>
              <a:t> </a:t>
            </a:r>
            <a:r>
              <a:rPr lang="ru-RU" sz="2400" dirty="0">
                <a:solidFill>
                  <a:schemeClr val="dk1"/>
                </a:solidFill>
                <a:latin typeface="Calibri"/>
                <a:ea typeface="Calibri"/>
                <a:cs typeface="Calibri"/>
                <a:sym typeface="Calibri"/>
              </a:rPr>
              <a:t>2.1: Планирање и управување со </a:t>
            </a:r>
            <a:r>
              <a:rPr lang="ru-RU" sz="2400" dirty="0" smtClean="0">
                <a:solidFill>
                  <a:schemeClr val="dk1"/>
                </a:solidFill>
                <a:latin typeface="Calibri"/>
                <a:ea typeface="Calibri"/>
                <a:cs typeface="Calibri"/>
                <a:sym typeface="Calibri"/>
              </a:rPr>
              <a:t>финансии</a:t>
            </a:r>
          </a:p>
          <a:p>
            <a:pPr lvl="0"/>
            <a:r>
              <a:rPr lang="ru-RU" sz="2400" dirty="0" smtClean="0">
                <a:solidFill>
                  <a:schemeClr val="dk1"/>
                </a:solidFill>
                <a:latin typeface="Calibri"/>
                <a:ea typeface="Calibri"/>
                <a:cs typeface="Calibri"/>
                <a:sym typeface="Calibri"/>
              </a:rPr>
              <a:t>Секција</a:t>
            </a:r>
            <a:r>
              <a:rPr lang="ru-RU" sz="2400" dirty="0" smtClean="0">
                <a:solidFill>
                  <a:schemeClr val="dk1"/>
                </a:solidFill>
                <a:latin typeface="Calibri"/>
                <a:ea typeface="Calibri"/>
                <a:cs typeface="Calibri"/>
                <a:sym typeface="Calibri"/>
              </a:rPr>
              <a:t> </a:t>
            </a:r>
            <a:r>
              <a:rPr lang="ru-RU" sz="2400" dirty="0">
                <a:solidFill>
                  <a:schemeClr val="dk1"/>
                </a:solidFill>
                <a:latin typeface="Calibri"/>
                <a:ea typeface="Calibri"/>
                <a:cs typeface="Calibri"/>
                <a:sym typeface="Calibri"/>
              </a:rPr>
              <a:t>2.2: Финансии со капитал наспроти финансии со </a:t>
            </a:r>
            <a:r>
              <a:rPr lang="ru-RU" sz="2400" dirty="0" smtClean="0">
                <a:solidFill>
                  <a:schemeClr val="dk1"/>
                </a:solidFill>
                <a:latin typeface="Calibri"/>
                <a:ea typeface="Calibri"/>
                <a:cs typeface="Calibri"/>
                <a:sym typeface="Calibri"/>
              </a:rPr>
              <a:t>долг</a:t>
            </a:r>
          </a:p>
          <a:p>
            <a:pPr lvl="0"/>
            <a:r>
              <a:rPr lang="ru-RU" sz="2400" b="1" dirty="0" smtClean="0">
                <a:solidFill>
                  <a:schemeClr val="dk1"/>
                </a:solidFill>
                <a:latin typeface="Calibri"/>
                <a:ea typeface="Calibri"/>
                <a:cs typeface="Calibri"/>
                <a:sym typeface="Calibri"/>
              </a:rPr>
              <a:t>Секција </a:t>
            </a:r>
            <a:r>
              <a:rPr lang="ru-RU" sz="2400" b="1" dirty="0">
                <a:solidFill>
                  <a:schemeClr val="dk1"/>
                </a:solidFill>
                <a:latin typeface="Calibri"/>
                <a:ea typeface="Calibri"/>
                <a:cs typeface="Calibri"/>
                <a:sym typeface="Calibri"/>
              </a:rPr>
              <a:t>3: Ризик и </a:t>
            </a:r>
            <a:r>
              <a:rPr lang="ru-RU" sz="2400" b="1" dirty="0" smtClean="0">
                <a:solidFill>
                  <a:schemeClr val="dk1"/>
                </a:solidFill>
                <a:latin typeface="Calibri"/>
                <a:ea typeface="Calibri"/>
                <a:cs typeface="Calibri"/>
                <a:sym typeface="Calibri"/>
              </a:rPr>
              <a:t>награда</a:t>
            </a:r>
            <a:endParaRPr lang="ru-RU" sz="2400" b="1" dirty="0" smtClean="0">
              <a:solidFill>
                <a:schemeClr val="dk1"/>
              </a:solidFill>
              <a:latin typeface="Calibri"/>
              <a:ea typeface="Calibri"/>
              <a:cs typeface="Calibri"/>
              <a:sym typeface="Calibri"/>
            </a:endParaRPr>
          </a:p>
          <a:p>
            <a:pPr lvl="0"/>
            <a:r>
              <a:rPr lang="ru-RU" sz="2400" dirty="0" smtClean="0">
                <a:solidFill>
                  <a:schemeClr val="dk1"/>
                </a:solidFill>
                <a:latin typeface="Calibri"/>
                <a:ea typeface="Calibri"/>
                <a:cs typeface="Calibri"/>
                <a:sym typeface="Calibri"/>
              </a:rPr>
              <a:t>Секција</a:t>
            </a:r>
            <a:r>
              <a:rPr lang="ru-RU" sz="2400" dirty="0" smtClean="0">
                <a:solidFill>
                  <a:schemeClr val="dk1"/>
                </a:solidFill>
                <a:latin typeface="Calibri"/>
                <a:ea typeface="Calibri"/>
                <a:cs typeface="Calibri"/>
                <a:sym typeface="Calibri"/>
              </a:rPr>
              <a:t> </a:t>
            </a:r>
            <a:r>
              <a:rPr lang="ru-RU" sz="2400" dirty="0">
                <a:solidFill>
                  <a:schemeClr val="dk1"/>
                </a:solidFill>
                <a:latin typeface="Calibri"/>
                <a:ea typeface="Calibri"/>
                <a:cs typeface="Calibri"/>
                <a:sym typeface="Calibri"/>
              </a:rPr>
              <a:t>3.1: Финансиска безбедносна мрежа</a:t>
            </a:r>
            <a:endParaRPr sz="2400" dirty="0">
              <a:solidFill>
                <a:schemeClr val="dk1"/>
              </a:solidFill>
              <a:latin typeface="Calibri"/>
              <a:ea typeface="Calibri"/>
              <a:cs typeface="Calibri"/>
              <a:sym typeface="Calibri"/>
            </a:endParaRPr>
          </a:p>
        </p:txBody>
      </p:sp>
      <p:sp>
        <p:nvSpPr>
          <p:cNvPr id="139" name="Google Shape;139;p3"/>
          <p:cNvSpPr txBox="1"/>
          <p:nvPr/>
        </p:nvSpPr>
        <p:spPr>
          <a:xfrm>
            <a:off x="11036490" y="4572336"/>
            <a:ext cx="7251510" cy="200050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mk-MK" sz="2800" b="1" dirty="0" smtClean="0">
                <a:solidFill>
                  <a:srgbClr val="AC7BDC"/>
                </a:solidFill>
                <a:latin typeface="Helvetica Neue"/>
                <a:ea typeface="Helvetica Neue"/>
                <a:cs typeface="Helvetica Neue"/>
                <a:sym typeface="Helvetica Neue"/>
              </a:rPr>
              <a:t>Додатни Алатки</a:t>
            </a:r>
            <a:endParaRPr dirty="0"/>
          </a:p>
          <a:p>
            <a:pPr lvl="0" algn="just"/>
            <a:r>
              <a:rPr lang="ru-RU" sz="2400" dirty="0">
                <a:solidFill>
                  <a:schemeClr val="dk1"/>
                </a:solidFill>
                <a:latin typeface="Calibri"/>
                <a:ea typeface="Calibri"/>
                <a:cs typeface="Calibri"/>
                <a:sym typeface="Calibri"/>
              </a:rPr>
              <a:t>База на податоци на ЕУ за пребарување на можности за финансирање</a:t>
            </a:r>
            <a:r>
              <a:rPr lang="ru-RU" sz="2400" dirty="0" smtClean="0">
                <a:solidFill>
                  <a:schemeClr val="dk1"/>
                </a:solidFill>
                <a:latin typeface="Calibri"/>
                <a:ea typeface="Calibri"/>
                <a:cs typeface="Calibri"/>
                <a:sym typeface="Calibri"/>
              </a:rPr>
              <a:t>:</a:t>
            </a:r>
          </a:p>
          <a:p>
            <a:pPr lvl="0" algn="just"/>
            <a:r>
              <a:rPr lang="ru-RU" sz="2400" dirty="0" smtClean="0">
                <a:solidFill>
                  <a:schemeClr val="dk1"/>
                </a:solidFill>
                <a:latin typeface="Calibri"/>
                <a:ea typeface="Calibri"/>
                <a:cs typeface="Calibri"/>
                <a:sym typeface="Calibri"/>
              </a:rPr>
              <a:t>Вашиот </a:t>
            </a:r>
            <a:r>
              <a:rPr lang="ru-RU" sz="2400" dirty="0">
                <a:solidFill>
                  <a:schemeClr val="dk1"/>
                </a:solidFill>
                <a:latin typeface="Calibri"/>
                <a:ea typeface="Calibri"/>
                <a:cs typeface="Calibri"/>
                <a:sym typeface="Calibri"/>
              </a:rPr>
              <a:t>европски бизнис – алатката „Пристап до финансии“.</a:t>
            </a:r>
            <a:endParaRPr sz="2400" i="1" dirty="0">
              <a:solidFill>
                <a:schemeClr val="dk1"/>
              </a:solidFill>
              <a:latin typeface="Calibri"/>
              <a:ea typeface="Calibri"/>
              <a:cs typeface="Calibri"/>
              <a:sym typeface="Calibri"/>
            </a:endParaRPr>
          </a:p>
        </p:txBody>
      </p:sp>
      <p:pic>
        <p:nvPicPr>
          <p:cNvPr id="140" name="Google Shape;140;p3"/>
          <p:cNvPicPr preferRelativeResize="0"/>
          <p:nvPr/>
        </p:nvPicPr>
        <p:blipFill rotWithShape="1">
          <a:blip r:embed="rId3">
            <a:alphaModFix/>
          </a:blip>
          <a:srcRect/>
          <a:stretch/>
        </p:blipFill>
        <p:spPr>
          <a:xfrm>
            <a:off x="10086544" y="4622659"/>
            <a:ext cx="581024" cy="5810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p:cNvSpPr txBox="1"/>
          <p:nvPr/>
        </p:nvSpPr>
        <p:spPr>
          <a:xfrm>
            <a:off x="533400" y="571500"/>
            <a:ext cx="13868400" cy="1323399"/>
          </a:xfrm>
          <a:prstGeom prst="rect">
            <a:avLst/>
          </a:prstGeom>
          <a:noFill/>
          <a:ln>
            <a:noFill/>
          </a:ln>
        </p:spPr>
        <p:txBody>
          <a:bodyPr spcFirstLastPara="1" wrap="square" lIns="91425" tIns="45700" rIns="91425" bIns="45700" anchor="t" anchorCtr="0">
            <a:spAutoFit/>
          </a:bodyPr>
          <a:lstStyle/>
          <a:p>
            <a:pPr lvl="0"/>
            <a:r>
              <a:rPr lang="en-US" sz="4000" b="1" dirty="0">
                <a:solidFill>
                  <a:srgbClr val="FD4FB4"/>
                </a:solidFill>
                <a:latin typeface="Calibri"/>
                <a:ea typeface="Calibri"/>
                <a:cs typeface="Calibri"/>
                <a:sym typeface="Calibri"/>
              </a:rPr>
              <a:t>1. </a:t>
            </a:r>
            <a:r>
              <a:rPr lang="mk-MK" sz="4000" b="1" dirty="0" smtClean="0">
                <a:solidFill>
                  <a:srgbClr val="FD4FB4"/>
                </a:solidFill>
                <a:latin typeface="Calibri"/>
                <a:ea typeface="Calibri"/>
                <a:cs typeface="Calibri"/>
                <a:sym typeface="Calibri"/>
              </a:rPr>
              <a:t>Финансиска писменост </a:t>
            </a:r>
            <a:r>
              <a:rPr lang="en-US" sz="4000" b="1" dirty="0" smtClean="0">
                <a:solidFill>
                  <a:srgbClr val="FD4FB4"/>
                </a:solidFill>
                <a:latin typeface="Calibri"/>
                <a:ea typeface="Calibri"/>
                <a:cs typeface="Calibri"/>
                <a:sym typeface="Calibri"/>
              </a:rPr>
              <a:t>– </a:t>
            </a:r>
            <a:r>
              <a:rPr lang="ru-RU" sz="4000" b="1" i="1" dirty="0">
                <a:solidFill>
                  <a:srgbClr val="FD4FB4"/>
                </a:solidFill>
                <a:latin typeface="Calibri"/>
                <a:ea typeface="Calibri"/>
                <a:cs typeface="Calibri"/>
                <a:sym typeface="Calibri"/>
              </a:rPr>
              <a:t>Улога и структура на претприемништвото</a:t>
            </a:r>
            <a:r>
              <a:rPr lang="en-US" sz="4000" b="1" dirty="0" smtClean="0">
                <a:solidFill>
                  <a:srgbClr val="FD4FB4"/>
                </a:solidFill>
                <a:latin typeface="Calibri"/>
                <a:ea typeface="Calibri"/>
                <a:cs typeface="Calibri"/>
                <a:sym typeface="Calibri"/>
              </a:rPr>
              <a:t> </a:t>
            </a:r>
            <a:endParaRPr sz="4000" b="1" dirty="0">
              <a:solidFill>
                <a:srgbClr val="FD4FB4"/>
              </a:solidFill>
              <a:latin typeface="Calibri"/>
              <a:ea typeface="Calibri"/>
              <a:cs typeface="Calibri"/>
              <a:sym typeface="Calibri"/>
            </a:endParaRPr>
          </a:p>
        </p:txBody>
      </p:sp>
      <p:sp>
        <p:nvSpPr>
          <p:cNvPr id="146" name="Google Shape;146;p4"/>
          <p:cNvSpPr txBox="1"/>
          <p:nvPr/>
        </p:nvSpPr>
        <p:spPr>
          <a:xfrm>
            <a:off x="876300" y="1761130"/>
            <a:ext cx="13182600" cy="8710036"/>
          </a:xfrm>
          <a:prstGeom prst="rect">
            <a:avLst/>
          </a:prstGeom>
          <a:noFill/>
          <a:ln>
            <a:noFill/>
          </a:ln>
        </p:spPr>
        <p:txBody>
          <a:bodyPr spcFirstLastPara="1" wrap="square" lIns="91425" tIns="45700" rIns="91425" bIns="45700" anchor="t" anchorCtr="0">
            <a:spAutoFit/>
          </a:bodyPr>
          <a:lstStyle/>
          <a:p>
            <a:pPr lvl="0" algn="just"/>
            <a:r>
              <a:rPr lang="ru-RU" sz="2800" dirty="0">
                <a:solidFill>
                  <a:schemeClr val="dk1"/>
                </a:solidFill>
                <a:latin typeface="Calibri"/>
                <a:ea typeface="Calibri"/>
                <a:cs typeface="Calibri"/>
                <a:sym typeface="Calibri"/>
              </a:rPr>
              <a:t>Претприемништвото е </a:t>
            </a:r>
            <a:r>
              <a:rPr lang="ru-RU" sz="2800" dirty="0" smtClean="0">
                <a:solidFill>
                  <a:schemeClr val="dk1"/>
                </a:solidFill>
                <a:latin typeface="Calibri"/>
                <a:ea typeface="Calibri"/>
                <a:cs typeface="Calibri"/>
                <a:sym typeface="Calibri"/>
              </a:rPr>
              <a:t>капацитетот </a:t>
            </a:r>
            <a:r>
              <a:rPr lang="ru-RU" sz="2800" dirty="0">
                <a:solidFill>
                  <a:schemeClr val="dk1"/>
                </a:solidFill>
                <a:latin typeface="Calibri"/>
                <a:ea typeface="Calibri"/>
                <a:cs typeface="Calibri"/>
                <a:sym typeface="Calibri"/>
              </a:rPr>
              <a:t>и подготвеност да се создаде, планира и управува </a:t>
            </a:r>
            <a:r>
              <a:rPr lang="ru-RU" sz="2800" dirty="0" smtClean="0">
                <a:solidFill>
                  <a:schemeClr val="dk1"/>
                </a:solidFill>
                <a:latin typeface="Calibri"/>
                <a:ea typeface="Calibri"/>
                <a:cs typeface="Calibri"/>
                <a:sym typeface="Calibri"/>
              </a:rPr>
              <a:t>со еден бизнис, </a:t>
            </a:r>
            <a:r>
              <a:rPr lang="ru-RU" sz="2800" dirty="0">
                <a:solidFill>
                  <a:schemeClr val="dk1"/>
                </a:solidFill>
                <a:latin typeface="Calibri"/>
                <a:ea typeface="Calibri"/>
                <a:cs typeface="Calibri"/>
                <a:sym typeface="Calibri"/>
              </a:rPr>
              <a:t>вклучувајќи ги сите негови несигурности, со цел да се оствари профит. </a:t>
            </a:r>
            <a:r>
              <a:rPr lang="ru-RU" sz="2800" dirty="0" smtClean="0">
                <a:solidFill>
                  <a:schemeClr val="dk1"/>
                </a:solidFill>
                <a:latin typeface="Calibri"/>
                <a:ea typeface="Calibri"/>
                <a:cs typeface="Calibri"/>
                <a:sym typeface="Calibri"/>
              </a:rPr>
              <a:t>Отварање ново претпријатие </a:t>
            </a:r>
            <a:r>
              <a:rPr lang="ru-RU" sz="2800" dirty="0">
                <a:solidFill>
                  <a:schemeClr val="dk1"/>
                </a:solidFill>
                <a:latin typeface="Calibri"/>
                <a:ea typeface="Calibri"/>
                <a:cs typeface="Calibri"/>
                <a:sym typeface="Calibri"/>
              </a:rPr>
              <a:t>е најпознатиот пример за </a:t>
            </a:r>
            <a:r>
              <a:rPr lang="ru-RU" sz="2800" dirty="0" smtClean="0">
                <a:solidFill>
                  <a:schemeClr val="dk1"/>
                </a:solidFill>
                <a:latin typeface="Calibri"/>
                <a:ea typeface="Calibri"/>
                <a:cs typeface="Calibri"/>
                <a:sym typeface="Calibri"/>
              </a:rPr>
              <a:t>претприемништво.</a:t>
            </a:r>
          </a:p>
          <a:p>
            <a:pPr lvl="0" algn="just"/>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4 </a:t>
            </a:r>
            <a:r>
              <a:rPr lang="mk-MK" sz="2800" dirty="0" smtClean="0">
                <a:solidFill>
                  <a:schemeClr val="dk1"/>
                </a:solidFill>
                <a:latin typeface="Calibri"/>
                <a:ea typeface="Calibri"/>
                <a:cs typeface="Calibri"/>
                <a:sym typeface="Calibri"/>
              </a:rPr>
              <a:t>Вида на</a:t>
            </a:r>
            <a:r>
              <a:rPr lang="en-US" sz="2800" dirty="0" smtClean="0">
                <a:solidFill>
                  <a:schemeClr val="dk1"/>
                </a:solidFill>
                <a:latin typeface="Calibri"/>
                <a:ea typeface="Calibri"/>
                <a:cs typeface="Calibri"/>
                <a:sym typeface="Calibri"/>
              </a:rPr>
              <a:t> </a:t>
            </a:r>
            <a:r>
              <a:rPr lang="mk-MK" sz="2800" dirty="0" smtClean="0">
                <a:solidFill>
                  <a:schemeClr val="dk1"/>
                </a:solidFill>
                <a:latin typeface="Calibri"/>
                <a:ea typeface="Calibri"/>
                <a:cs typeface="Calibri"/>
                <a:sym typeface="Calibri"/>
              </a:rPr>
              <a:t>Претприемаштво</a:t>
            </a:r>
            <a:r>
              <a:rPr lang="en-US" sz="2800" dirty="0" smtClean="0">
                <a:solidFill>
                  <a:schemeClr val="dk1"/>
                </a:solidFill>
                <a:latin typeface="Calibri"/>
                <a:ea typeface="Calibri"/>
                <a:cs typeface="Calibri"/>
                <a:sym typeface="Calibri"/>
              </a:rPr>
              <a:t>:</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457200" lvl="0" indent="-457200">
              <a:buClr>
                <a:schemeClr val="dk1"/>
              </a:buClr>
              <a:buSzPts val="2800"/>
              <a:buFont typeface="Arial"/>
              <a:buChar char="•"/>
            </a:pPr>
            <a:r>
              <a:rPr lang="ru-RU" sz="2800" b="1" dirty="0" smtClean="0">
                <a:solidFill>
                  <a:schemeClr val="dk1"/>
                </a:solidFill>
                <a:latin typeface="Calibri"/>
                <a:ea typeface="Calibri"/>
                <a:cs typeface="Calibri"/>
                <a:sym typeface="Calibri"/>
              </a:rPr>
              <a:t>Мало </a:t>
            </a:r>
            <a:r>
              <a:rPr lang="ru-RU" sz="2800" b="1" dirty="0">
                <a:solidFill>
                  <a:schemeClr val="dk1"/>
                </a:solidFill>
                <a:latin typeface="Calibri"/>
                <a:ea typeface="Calibri"/>
                <a:cs typeface="Calibri"/>
                <a:sym typeface="Calibri"/>
              </a:rPr>
              <a:t>бизнис </a:t>
            </a:r>
            <a:r>
              <a:rPr lang="ru-RU" sz="2800" b="1" dirty="0" smtClean="0">
                <a:solidFill>
                  <a:schemeClr val="dk1"/>
                </a:solidFill>
                <a:latin typeface="Calibri"/>
                <a:ea typeface="Calibri"/>
                <a:cs typeface="Calibri"/>
                <a:sym typeface="Calibri"/>
              </a:rPr>
              <a:t>претприемништво</a:t>
            </a:r>
          </a:p>
          <a:p>
            <a:pPr marL="457200" lvl="0" indent="-457200">
              <a:buClr>
                <a:schemeClr val="dk1"/>
              </a:buClr>
              <a:buSzPts val="2800"/>
              <a:buFont typeface="Arial"/>
              <a:buChar char="•"/>
            </a:pPr>
            <a:r>
              <a:rPr lang="ru-RU" sz="2800" b="1" dirty="0" smtClean="0">
                <a:solidFill>
                  <a:schemeClr val="dk1"/>
                </a:solidFill>
                <a:latin typeface="Calibri"/>
                <a:ea typeface="Calibri"/>
                <a:cs typeface="Calibri"/>
                <a:sym typeface="Calibri"/>
              </a:rPr>
              <a:t>Скалесто </a:t>
            </a:r>
            <a:r>
              <a:rPr lang="ru-RU" sz="2800" b="1" dirty="0">
                <a:solidFill>
                  <a:schemeClr val="dk1"/>
                </a:solidFill>
                <a:latin typeface="Calibri"/>
                <a:ea typeface="Calibri"/>
                <a:cs typeface="Calibri"/>
                <a:sym typeface="Calibri"/>
              </a:rPr>
              <a:t>стартап </a:t>
            </a:r>
            <a:r>
              <a:rPr lang="ru-RU" sz="2800" b="1" dirty="0" smtClean="0">
                <a:solidFill>
                  <a:schemeClr val="dk1"/>
                </a:solidFill>
                <a:latin typeface="Calibri"/>
                <a:ea typeface="Calibri"/>
                <a:cs typeface="Calibri"/>
                <a:sym typeface="Calibri"/>
              </a:rPr>
              <a:t>претприемништво</a:t>
            </a:r>
          </a:p>
          <a:p>
            <a:pPr marL="457200" lvl="0" indent="-457200">
              <a:buClr>
                <a:schemeClr val="dk1"/>
              </a:buClr>
              <a:buSzPts val="2800"/>
              <a:buFont typeface="Arial"/>
              <a:buChar char="•"/>
            </a:pPr>
            <a:r>
              <a:rPr lang="ru-RU" sz="2800" b="1" dirty="0" smtClean="0">
                <a:solidFill>
                  <a:schemeClr val="dk1"/>
                </a:solidFill>
                <a:latin typeface="Calibri"/>
                <a:ea typeface="Calibri"/>
                <a:cs typeface="Calibri"/>
                <a:sym typeface="Calibri"/>
              </a:rPr>
              <a:t>Претприемништво </a:t>
            </a:r>
            <a:r>
              <a:rPr lang="ru-RU" sz="2800" b="1" dirty="0">
                <a:solidFill>
                  <a:schemeClr val="dk1"/>
                </a:solidFill>
                <a:latin typeface="Calibri"/>
                <a:ea typeface="Calibri"/>
                <a:cs typeface="Calibri"/>
                <a:sym typeface="Calibri"/>
              </a:rPr>
              <a:t>на големи </a:t>
            </a:r>
            <a:r>
              <a:rPr lang="ru-RU" sz="2800" b="1" dirty="0" smtClean="0">
                <a:solidFill>
                  <a:schemeClr val="dk1"/>
                </a:solidFill>
                <a:latin typeface="Calibri"/>
                <a:ea typeface="Calibri"/>
                <a:cs typeface="Calibri"/>
                <a:sym typeface="Calibri"/>
              </a:rPr>
              <a:t>компании</a:t>
            </a:r>
          </a:p>
          <a:p>
            <a:pPr marL="457200" lvl="0" indent="-457200">
              <a:buClr>
                <a:schemeClr val="dk1"/>
              </a:buClr>
              <a:buSzPts val="2800"/>
              <a:buFont typeface="Arial"/>
              <a:buChar char="•"/>
            </a:pPr>
            <a:r>
              <a:rPr lang="ru-RU" sz="2800" b="1" dirty="0" smtClean="0">
                <a:solidFill>
                  <a:schemeClr val="dk1"/>
                </a:solidFill>
                <a:latin typeface="Calibri"/>
                <a:ea typeface="Calibri"/>
                <a:cs typeface="Calibri"/>
                <a:sym typeface="Calibri"/>
              </a:rPr>
              <a:t>Социјално </a:t>
            </a:r>
            <a:r>
              <a:rPr lang="ru-RU" sz="2800" b="1" dirty="0">
                <a:solidFill>
                  <a:schemeClr val="dk1"/>
                </a:solidFill>
                <a:latin typeface="Calibri"/>
                <a:ea typeface="Calibri"/>
                <a:cs typeface="Calibri"/>
                <a:sym typeface="Calibri"/>
              </a:rPr>
              <a:t>претприемништво</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b="1" dirty="0">
              <a:solidFill>
                <a:schemeClr val="dk1"/>
              </a:solidFill>
              <a:latin typeface="Calibri"/>
              <a:ea typeface="Calibri"/>
              <a:cs typeface="Calibri"/>
              <a:sym typeface="Calibri"/>
            </a:endParaRPr>
          </a:p>
        </p:txBody>
      </p:sp>
      <p:pic>
        <p:nvPicPr>
          <p:cNvPr id="147" name="Google Shape;147;p4"/>
          <p:cNvPicPr preferRelativeResize="0"/>
          <p:nvPr/>
        </p:nvPicPr>
        <p:blipFill>
          <a:blip r:embed="rId3">
            <a:alphaModFix/>
          </a:blip>
          <a:stretch>
            <a:fillRect/>
          </a:stretch>
        </p:blipFill>
        <p:spPr>
          <a:xfrm>
            <a:off x="10588125" y="4526775"/>
            <a:ext cx="7447225" cy="2933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5"/>
          <p:cNvSpPr txBox="1"/>
          <p:nvPr/>
        </p:nvSpPr>
        <p:spPr>
          <a:xfrm>
            <a:off x="533400" y="571500"/>
            <a:ext cx="12496800"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1. </a:t>
            </a:r>
            <a:r>
              <a:rPr lang="mk-MK" sz="4000" b="1" dirty="0" smtClean="0">
                <a:solidFill>
                  <a:srgbClr val="FD4FB4"/>
                </a:solidFill>
                <a:latin typeface="Calibri"/>
                <a:ea typeface="Calibri"/>
                <a:cs typeface="Calibri"/>
                <a:sym typeface="Calibri"/>
              </a:rPr>
              <a:t>Финансиска писменост </a:t>
            </a:r>
            <a:r>
              <a:rPr lang="en-US" sz="4000" b="1" i="1" dirty="0" smtClean="0">
                <a:solidFill>
                  <a:srgbClr val="FD4FB4"/>
                </a:solidFill>
                <a:latin typeface="Calibri"/>
                <a:ea typeface="Calibri"/>
                <a:cs typeface="Calibri"/>
                <a:sym typeface="Calibri"/>
              </a:rPr>
              <a:t>– </a:t>
            </a:r>
            <a:r>
              <a:rPr lang="mk-MK" sz="4000" b="1" i="1" dirty="0" smtClean="0">
                <a:solidFill>
                  <a:srgbClr val="FD4FB4"/>
                </a:solidFill>
                <a:latin typeface="Calibri"/>
                <a:ea typeface="Calibri"/>
                <a:cs typeface="Calibri"/>
                <a:sym typeface="Calibri"/>
              </a:rPr>
              <a:t>Бирање на бизнис идеја</a:t>
            </a:r>
            <a:r>
              <a:rPr lang="en-US" sz="4000" b="1" i="1" dirty="0" smtClean="0">
                <a:solidFill>
                  <a:srgbClr val="FD4FB4"/>
                </a:solidFill>
                <a:latin typeface="Calibri"/>
                <a:ea typeface="Calibri"/>
                <a:cs typeface="Calibri"/>
                <a:sym typeface="Calibri"/>
              </a:rPr>
              <a:t> </a:t>
            </a:r>
            <a:endParaRPr sz="4000" b="1" i="1" dirty="0">
              <a:solidFill>
                <a:srgbClr val="FD4FB4"/>
              </a:solidFill>
              <a:latin typeface="Calibri"/>
              <a:ea typeface="Calibri"/>
              <a:cs typeface="Calibri"/>
              <a:sym typeface="Calibri"/>
            </a:endParaRPr>
          </a:p>
          <a:p>
            <a:pPr marL="0" marR="0" lvl="0" indent="0" algn="l" rtl="0">
              <a:spcBef>
                <a:spcPts val="0"/>
              </a:spcBef>
              <a:spcAft>
                <a:spcPts val="0"/>
              </a:spcAft>
              <a:buNone/>
            </a:pPr>
            <a:endParaRPr sz="4000" b="1" dirty="0">
              <a:solidFill>
                <a:srgbClr val="FD4FB4"/>
              </a:solidFill>
              <a:latin typeface="Calibri"/>
              <a:ea typeface="Calibri"/>
              <a:cs typeface="Calibri"/>
              <a:sym typeface="Calibri"/>
            </a:endParaRPr>
          </a:p>
        </p:txBody>
      </p:sp>
      <p:sp>
        <p:nvSpPr>
          <p:cNvPr id="153" name="Google Shape;153;p5"/>
          <p:cNvSpPr/>
          <p:nvPr/>
        </p:nvSpPr>
        <p:spPr>
          <a:xfrm>
            <a:off x="1143000" y="2019300"/>
            <a:ext cx="10972800" cy="3108503"/>
          </a:xfrm>
          <a:prstGeom prst="rect">
            <a:avLst/>
          </a:prstGeom>
          <a:noFill/>
          <a:ln>
            <a:noFill/>
          </a:ln>
        </p:spPr>
        <p:txBody>
          <a:bodyPr spcFirstLastPara="1" wrap="square" lIns="91425" tIns="45700" rIns="91425" bIns="45700" anchor="t" anchorCtr="0">
            <a:spAutoFit/>
          </a:bodyPr>
          <a:lstStyle/>
          <a:p>
            <a:pPr marL="571500" lvl="0" indent="-571500">
              <a:buSzPts val="2800"/>
              <a:buFont typeface="Arial"/>
              <a:buChar char="•"/>
            </a:pPr>
            <a:r>
              <a:rPr lang="ru-RU" sz="2800" dirty="0">
                <a:latin typeface="Calibri"/>
                <a:ea typeface="Calibri"/>
                <a:cs typeface="Calibri"/>
                <a:sym typeface="Calibri"/>
              </a:rPr>
              <a:t>Дефинирајте </a:t>
            </a:r>
            <a:r>
              <a:rPr lang="ru-RU" sz="2800" dirty="0" smtClean="0">
                <a:latin typeface="Calibri"/>
                <a:ea typeface="Calibri"/>
                <a:cs typeface="Calibri"/>
                <a:sym typeface="Calibri"/>
              </a:rPr>
              <a:t>цели</a:t>
            </a:r>
          </a:p>
          <a:p>
            <a:pPr marL="571500" lvl="0" indent="-571500">
              <a:buSzPts val="2800"/>
              <a:buFont typeface="Arial"/>
              <a:buChar char="•"/>
            </a:pPr>
            <a:r>
              <a:rPr lang="ru-RU" sz="2800" dirty="0" smtClean="0">
                <a:latin typeface="Calibri"/>
                <a:ea typeface="Calibri"/>
                <a:cs typeface="Calibri"/>
                <a:sym typeface="Calibri"/>
              </a:rPr>
              <a:t>Направете приоритет од постигнувањето цели</a:t>
            </a:r>
          </a:p>
          <a:p>
            <a:pPr marL="571500" lvl="0" indent="-571500">
              <a:buSzPts val="2800"/>
              <a:buFont typeface="Arial"/>
              <a:buChar char="•"/>
            </a:pPr>
            <a:r>
              <a:rPr lang="ru-RU" sz="2800" dirty="0" smtClean="0">
                <a:latin typeface="Calibri"/>
                <a:ea typeface="Calibri"/>
                <a:cs typeface="Calibri"/>
                <a:sym typeface="Calibri"/>
              </a:rPr>
              <a:t>Проценете </a:t>
            </a:r>
            <a:r>
              <a:rPr lang="ru-RU" sz="2800" dirty="0">
                <a:latin typeface="Calibri"/>
                <a:ea typeface="Calibri"/>
                <a:cs typeface="Calibri"/>
                <a:sym typeface="Calibri"/>
              </a:rPr>
              <a:t>ги ресурсите и донесувајте </a:t>
            </a:r>
            <a:r>
              <a:rPr lang="ru-RU" sz="2800" dirty="0" smtClean="0">
                <a:latin typeface="Calibri"/>
                <a:ea typeface="Calibri"/>
                <a:cs typeface="Calibri"/>
                <a:sym typeface="Calibri"/>
              </a:rPr>
              <a:t>одлуки</a:t>
            </a:r>
          </a:p>
          <a:p>
            <a:pPr marL="571500" lvl="0" indent="-571500">
              <a:buSzPts val="2800"/>
              <a:buFont typeface="Arial"/>
              <a:buChar char="•"/>
            </a:pPr>
            <a:r>
              <a:rPr lang="ru-RU" sz="2800" dirty="0" smtClean="0">
                <a:latin typeface="Calibri"/>
                <a:ea typeface="Calibri"/>
                <a:cs typeface="Calibri"/>
                <a:sym typeface="Calibri"/>
              </a:rPr>
              <a:t>Креирајте </a:t>
            </a:r>
            <a:r>
              <a:rPr lang="ru-RU" sz="2800" dirty="0">
                <a:latin typeface="Calibri"/>
                <a:ea typeface="Calibri"/>
                <a:cs typeface="Calibri"/>
                <a:sym typeface="Calibri"/>
              </a:rPr>
              <a:t>планови за вонредни ситуации за управување со </a:t>
            </a:r>
            <a:r>
              <a:rPr lang="ru-RU" sz="2800" dirty="0" smtClean="0">
                <a:latin typeface="Calibri"/>
                <a:ea typeface="Calibri"/>
                <a:cs typeface="Calibri"/>
                <a:sym typeface="Calibri"/>
              </a:rPr>
              <a:t>промените</a:t>
            </a:r>
          </a:p>
          <a:p>
            <a:pPr marL="571500" lvl="0" indent="-571500">
              <a:buSzPts val="2800"/>
              <a:buFont typeface="Arial"/>
              <a:buChar char="•"/>
            </a:pPr>
            <a:r>
              <a:rPr lang="ru-RU" sz="2800" dirty="0" smtClean="0">
                <a:latin typeface="Calibri"/>
                <a:ea typeface="Calibri"/>
                <a:cs typeface="Calibri"/>
                <a:sym typeface="Calibri"/>
              </a:rPr>
              <a:t>Рационално </a:t>
            </a:r>
            <a:r>
              <a:rPr lang="ru-RU" sz="2800" dirty="0">
                <a:latin typeface="Calibri"/>
                <a:ea typeface="Calibri"/>
                <a:cs typeface="Calibri"/>
                <a:sym typeface="Calibri"/>
              </a:rPr>
              <a:t>проценете ја оперативната изводливост и финансиската исплатливост</a:t>
            </a:r>
            <a:endParaRPr dirty="0"/>
          </a:p>
        </p:txBody>
      </p:sp>
      <p:pic>
        <p:nvPicPr>
          <p:cNvPr id="154" name="Google Shape;154;p5"/>
          <p:cNvPicPr preferRelativeResize="0"/>
          <p:nvPr/>
        </p:nvPicPr>
        <p:blipFill rotWithShape="1">
          <a:blip r:embed="rId3">
            <a:alphaModFix/>
          </a:blip>
          <a:srcRect/>
          <a:stretch/>
        </p:blipFill>
        <p:spPr>
          <a:xfrm>
            <a:off x="10591800" y="4533900"/>
            <a:ext cx="7384688" cy="400349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6"/>
          <p:cNvSpPr txBox="1"/>
          <p:nvPr/>
        </p:nvSpPr>
        <p:spPr>
          <a:xfrm>
            <a:off x="533400" y="571500"/>
            <a:ext cx="12496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1. </a:t>
            </a:r>
            <a:r>
              <a:rPr lang="mk-MK" sz="4000" b="1" dirty="0" smtClean="0">
                <a:solidFill>
                  <a:srgbClr val="FD4FB4"/>
                </a:solidFill>
                <a:latin typeface="Calibri"/>
                <a:ea typeface="Calibri"/>
                <a:cs typeface="Calibri"/>
                <a:sym typeface="Calibri"/>
              </a:rPr>
              <a:t>Финансиска писменост </a:t>
            </a:r>
            <a:r>
              <a:rPr lang="en-US" sz="4000" b="1" i="1" dirty="0" smtClean="0">
                <a:solidFill>
                  <a:srgbClr val="FD4FB4"/>
                </a:solidFill>
                <a:latin typeface="Calibri"/>
                <a:ea typeface="Calibri"/>
                <a:cs typeface="Calibri"/>
                <a:sym typeface="Calibri"/>
              </a:rPr>
              <a:t>– </a:t>
            </a:r>
            <a:r>
              <a:rPr lang="mk-MK" sz="4000" b="1" i="1" dirty="0" smtClean="0">
                <a:solidFill>
                  <a:srgbClr val="FD4FB4"/>
                </a:solidFill>
                <a:latin typeface="Calibri"/>
                <a:ea typeface="Calibri"/>
                <a:cs typeface="Calibri"/>
                <a:sym typeface="Calibri"/>
              </a:rPr>
              <a:t>Пари и Трансакции</a:t>
            </a:r>
            <a:endParaRPr sz="4000" b="1" dirty="0">
              <a:solidFill>
                <a:srgbClr val="FD4FB4"/>
              </a:solidFill>
              <a:latin typeface="Calibri"/>
              <a:ea typeface="Calibri"/>
              <a:cs typeface="Calibri"/>
              <a:sym typeface="Calibri"/>
            </a:endParaRPr>
          </a:p>
        </p:txBody>
      </p:sp>
      <p:sp>
        <p:nvSpPr>
          <p:cNvPr id="160" name="Google Shape;160;p6"/>
          <p:cNvSpPr/>
          <p:nvPr/>
        </p:nvSpPr>
        <p:spPr>
          <a:xfrm>
            <a:off x="838200" y="2552700"/>
            <a:ext cx="16764000" cy="954107"/>
          </a:xfrm>
          <a:prstGeom prst="rect">
            <a:avLst/>
          </a:prstGeom>
          <a:noFill/>
          <a:ln>
            <a:noFill/>
          </a:ln>
        </p:spPr>
        <p:txBody>
          <a:bodyPr spcFirstLastPara="1" wrap="square" lIns="91425" tIns="45700" rIns="91425" bIns="45700" anchor="t" anchorCtr="0">
            <a:spAutoFit/>
          </a:bodyPr>
          <a:lstStyle/>
          <a:p>
            <a:pPr lvl="0" algn="just"/>
            <a:r>
              <a:rPr lang="ru-RU" sz="2800" dirty="0">
                <a:latin typeface="Calibri"/>
                <a:ea typeface="Calibri"/>
                <a:cs typeface="Calibri"/>
                <a:sym typeface="Calibri"/>
              </a:rPr>
              <a:t>Според дефиницијата за трансакција, тоа е финализиран договор помеѓу продавачот и купувачот за пренос на стоки, услуги или финансиски средства во замена за </a:t>
            </a:r>
            <a:r>
              <a:rPr lang="ru-RU" sz="2800" dirty="0" smtClean="0">
                <a:latin typeface="Calibri"/>
                <a:ea typeface="Calibri"/>
                <a:cs typeface="Calibri"/>
                <a:sym typeface="Calibri"/>
              </a:rPr>
              <a:t>пари, со други зборови </a:t>
            </a:r>
            <a:r>
              <a:rPr lang="ru-RU" sz="2800" dirty="0">
                <a:latin typeface="Calibri"/>
                <a:ea typeface="Calibri"/>
                <a:cs typeface="Calibri"/>
                <a:sym typeface="Calibri"/>
              </a:rPr>
              <a:t>трансакција.</a:t>
            </a:r>
            <a:endParaRPr sz="2800" b="1" dirty="0">
              <a:solidFill>
                <a:srgbClr val="000000"/>
              </a:solidFill>
              <a:latin typeface="Calibri"/>
              <a:ea typeface="Calibri"/>
              <a:cs typeface="Calibri"/>
              <a:sym typeface="Calibri"/>
            </a:endParaRPr>
          </a:p>
        </p:txBody>
      </p:sp>
      <p:sp>
        <p:nvSpPr>
          <p:cNvPr id="161" name="Google Shape;161;p6"/>
          <p:cNvSpPr/>
          <p:nvPr/>
        </p:nvSpPr>
        <p:spPr>
          <a:xfrm>
            <a:off x="2819400" y="4229100"/>
            <a:ext cx="6172200" cy="3962400"/>
          </a:xfrm>
          <a:prstGeom prst="rightArrow">
            <a:avLst>
              <a:gd name="adj1" fmla="val 50000"/>
              <a:gd name="adj2" fmla="val 50000"/>
            </a:avLst>
          </a:prstGeom>
          <a:noFill/>
          <a:ln w="57150" cap="flat" cmpd="sng">
            <a:solidFill>
              <a:srgbClr val="AC7BD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mk-MK" sz="4000" b="1" dirty="0" smtClean="0">
                <a:solidFill>
                  <a:schemeClr val="dk1"/>
                </a:solidFill>
                <a:latin typeface="Calibri"/>
                <a:ea typeface="Calibri"/>
                <a:cs typeface="Calibri"/>
                <a:sym typeface="Calibri"/>
              </a:rPr>
              <a:t>Готовински Трансакции</a:t>
            </a:r>
            <a:endParaRPr sz="1600" dirty="0"/>
          </a:p>
          <a:p>
            <a:pPr marL="0" marR="0" lvl="0" indent="0" algn="ctr" rtl="0">
              <a:spcBef>
                <a:spcPts val="0"/>
              </a:spcBef>
              <a:spcAft>
                <a:spcPts val="0"/>
              </a:spcAft>
              <a:buNone/>
            </a:pPr>
            <a:r>
              <a:rPr lang="mk-MK" sz="3600" b="1" dirty="0" smtClean="0">
                <a:solidFill>
                  <a:schemeClr val="dk1"/>
                </a:solidFill>
                <a:latin typeface="Calibri"/>
                <a:ea typeface="Calibri"/>
                <a:cs typeface="Calibri"/>
                <a:sym typeface="Calibri"/>
              </a:rPr>
              <a:t>и</a:t>
            </a:r>
            <a:endParaRPr dirty="0"/>
          </a:p>
          <a:p>
            <a:pPr marL="0" marR="0" lvl="0" indent="0" algn="ctr" rtl="0">
              <a:spcBef>
                <a:spcPts val="0"/>
              </a:spcBef>
              <a:spcAft>
                <a:spcPts val="0"/>
              </a:spcAft>
              <a:buNone/>
            </a:pPr>
            <a:r>
              <a:rPr lang="mk-MK" sz="3600" b="1" dirty="0" smtClean="0">
                <a:solidFill>
                  <a:schemeClr val="dk1"/>
                </a:solidFill>
                <a:latin typeface="Calibri"/>
                <a:ea typeface="Calibri"/>
                <a:cs typeface="Calibri"/>
                <a:sym typeface="Calibri"/>
              </a:rPr>
              <a:t>Кредитни Трансакции</a:t>
            </a:r>
            <a:endParaRPr sz="3600" b="1" dirty="0">
              <a:solidFill>
                <a:schemeClr val="dk1"/>
              </a:solidFill>
              <a:latin typeface="Calibri"/>
              <a:ea typeface="Calibri"/>
              <a:cs typeface="Calibri"/>
              <a:sym typeface="Calibri"/>
            </a:endParaRPr>
          </a:p>
        </p:txBody>
      </p:sp>
      <p:sp>
        <p:nvSpPr>
          <p:cNvPr id="162" name="Google Shape;162;p6"/>
          <p:cNvSpPr/>
          <p:nvPr/>
        </p:nvSpPr>
        <p:spPr>
          <a:xfrm>
            <a:off x="1981200" y="5335607"/>
            <a:ext cx="1614488" cy="1616036"/>
          </a:xfrm>
          <a:prstGeom prst="ellipse">
            <a:avLst/>
          </a:prstGeom>
          <a:solidFill>
            <a:srgbClr val="AC7BDC"/>
          </a:solidFill>
          <a:ln w="57150" cap="flat" cmpd="sng">
            <a:solidFill>
              <a:srgbClr val="AC7BD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800" b="1">
                <a:solidFill>
                  <a:schemeClr val="lt1"/>
                </a:solidFill>
                <a:latin typeface="Calibri"/>
                <a:ea typeface="Calibri"/>
                <a:cs typeface="Calibri"/>
                <a:sym typeface="Calibri"/>
              </a:rPr>
              <a:t>1</a:t>
            </a:r>
            <a:endParaRPr/>
          </a:p>
        </p:txBody>
      </p:sp>
      <p:sp>
        <p:nvSpPr>
          <p:cNvPr id="163" name="Google Shape;163;p6"/>
          <p:cNvSpPr/>
          <p:nvPr/>
        </p:nvSpPr>
        <p:spPr>
          <a:xfrm>
            <a:off x="11049000" y="4252912"/>
            <a:ext cx="6172200" cy="3962400"/>
          </a:xfrm>
          <a:prstGeom prst="rightArrow">
            <a:avLst>
              <a:gd name="adj1" fmla="val 50000"/>
              <a:gd name="adj2" fmla="val 50000"/>
            </a:avLst>
          </a:prstGeom>
          <a:noFill/>
          <a:ln w="57150" cap="flat" cmpd="sng">
            <a:solidFill>
              <a:srgbClr val="AC7BD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mk-MK" sz="3600" b="1" dirty="0" smtClean="0">
                <a:solidFill>
                  <a:schemeClr val="dk1"/>
                </a:solidFill>
                <a:latin typeface="Calibri"/>
                <a:ea typeface="Calibri"/>
                <a:cs typeface="Calibri"/>
                <a:sym typeface="Calibri"/>
              </a:rPr>
              <a:t>Внатрешни Трансакции</a:t>
            </a:r>
            <a:endParaRPr dirty="0"/>
          </a:p>
          <a:p>
            <a:pPr marL="0" marR="0" lvl="0" indent="0" algn="ctr" rtl="0">
              <a:spcBef>
                <a:spcPts val="0"/>
              </a:spcBef>
              <a:spcAft>
                <a:spcPts val="0"/>
              </a:spcAft>
              <a:buNone/>
            </a:pPr>
            <a:r>
              <a:rPr lang="mk-MK" sz="3600" b="1" dirty="0" smtClean="0">
                <a:solidFill>
                  <a:schemeClr val="dk1"/>
                </a:solidFill>
                <a:latin typeface="Calibri"/>
                <a:ea typeface="Calibri"/>
                <a:cs typeface="Calibri"/>
                <a:sym typeface="Calibri"/>
              </a:rPr>
              <a:t>и</a:t>
            </a:r>
            <a:endParaRPr dirty="0"/>
          </a:p>
          <a:p>
            <a:pPr marL="0" marR="0" lvl="0" indent="0" algn="ctr" rtl="0">
              <a:spcBef>
                <a:spcPts val="0"/>
              </a:spcBef>
              <a:spcAft>
                <a:spcPts val="0"/>
              </a:spcAft>
              <a:buNone/>
            </a:pPr>
            <a:r>
              <a:rPr lang="mk-MK" sz="3600" b="1" dirty="0" smtClean="0">
                <a:solidFill>
                  <a:schemeClr val="dk1"/>
                </a:solidFill>
                <a:latin typeface="Calibri"/>
                <a:ea typeface="Calibri"/>
                <a:cs typeface="Calibri"/>
                <a:sym typeface="Calibri"/>
              </a:rPr>
              <a:t>Надворешни Трансакции</a:t>
            </a:r>
            <a:endParaRPr sz="3600" b="1" dirty="0">
              <a:solidFill>
                <a:schemeClr val="dk1"/>
              </a:solidFill>
              <a:latin typeface="Calibri"/>
              <a:ea typeface="Calibri"/>
              <a:cs typeface="Calibri"/>
              <a:sym typeface="Calibri"/>
            </a:endParaRPr>
          </a:p>
        </p:txBody>
      </p:sp>
      <p:sp>
        <p:nvSpPr>
          <p:cNvPr id="164" name="Google Shape;164;p6"/>
          <p:cNvSpPr/>
          <p:nvPr/>
        </p:nvSpPr>
        <p:spPr>
          <a:xfrm>
            <a:off x="9829800" y="5426094"/>
            <a:ext cx="1614488" cy="1616036"/>
          </a:xfrm>
          <a:prstGeom prst="ellipse">
            <a:avLst/>
          </a:prstGeom>
          <a:solidFill>
            <a:srgbClr val="AC7BDC"/>
          </a:solidFill>
          <a:ln w="57150" cap="flat" cmpd="sng">
            <a:solidFill>
              <a:srgbClr val="AC7BD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800" b="1">
                <a:solidFill>
                  <a:schemeClr val="lt1"/>
                </a:solidFill>
                <a:latin typeface="Calibri"/>
                <a:ea typeface="Calibri"/>
                <a:cs typeface="Calibri"/>
                <a:sym typeface="Calibri"/>
              </a:rPr>
              <a:t>2</a:t>
            </a:r>
            <a:endParaRPr sz="8800" b="1">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p:nvPr/>
        </p:nvSpPr>
        <p:spPr>
          <a:xfrm>
            <a:off x="533400" y="571500"/>
            <a:ext cx="12496800"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1. </a:t>
            </a:r>
            <a:r>
              <a:rPr lang="mk-MK" sz="4000" b="1" dirty="0" smtClean="0">
                <a:solidFill>
                  <a:srgbClr val="FD4FB4"/>
                </a:solidFill>
                <a:latin typeface="Calibri"/>
                <a:ea typeface="Calibri"/>
                <a:cs typeface="Calibri"/>
                <a:sym typeface="Calibri"/>
              </a:rPr>
              <a:t>Финансиска писменост </a:t>
            </a:r>
            <a:r>
              <a:rPr lang="en-US" sz="4000" b="1" i="1" dirty="0" smtClean="0">
                <a:solidFill>
                  <a:srgbClr val="FD4FB4"/>
                </a:solidFill>
                <a:latin typeface="Calibri"/>
                <a:ea typeface="Calibri"/>
                <a:cs typeface="Calibri"/>
                <a:sym typeface="Calibri"/>
              </a:rPr>
              <a:t>– </a:t>
            </a:r>
            <a:r>
              <a:rPr lang="mk-MK" sz="4000" b="1" i="1" dirty="0" smtClean="0">
                <a:solidFill>
                  <a:srgbClr val="FD4FB4"/>
                </a:solidFill>
                <a:latin typeface="Calibri"/>
                <a:ea typeface="Calibri"/>
                <a:cs typeface="Calibri"/>
                <a:sym typeface="Calibri"/>
              </a:rPr>
              <a:t>Планирање и управување со финасии</a:t>
            </a:r>
            <a:endParaRPr dirty="0"/>
          </a:p>
        </p:txBody>
      </p:sp>
      <p:sp>
        <p:nvSpPr>
          <p:cNvPr id="170" name="Google Shape;170;p7"/>
          <p:cNvSpPr/>
          <p:nvPr/>
        </p:nvSpPr>
        <p:spPr>
          <a:xfrm>
            <a:off x="545910" y="1859458"/>
            <a:ext cx="16916400" cy="22467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mk-MK" sz="2800" b="1" dirty="0" smtClean="0">
                <a:solidFill>
                  <a:srgbClr val="243238"/>
                </a:solidFill>
                <a:latin typeface="Calibri"/>
                <a:ea typeface="Calibri"/>
                <a:cs typeface="Calibri"/>
                <a:sym typeface="Calibri"/>
              </a:rPr>
              <a:t>Финансиското планирање </a:t>
            </a:r>
            <a:r>
              <a:rPr lang="mk-MK" sz="2800" dirty="0" smtClean="0">
                <a:solidFill>
                  <a:srgbClr val="243238"/>
                </a:solidFill>
                <a:latin typeface="Calibri"/>
                <a:ea typeface="Calibri"/>
                <a:cs typeface="Calibri"/>
                <a:sym typeface="Calibri"/>
              </a:rPr>
              <a:t>е процесот на</a:t>
            </a:r>
            <a:r>
              <a:rPr lang="en-US" sz="2800" dirty="0" smtClean="0">
                <a:solidFill>
                  <a:srgbClr val="243238"/>
                </a:solidFill>
                <a:latin typeface="Calibri"/>
                <a:ea typeface="Calibri"/>
                <a:cs typeface="Calibri"/>
                <a:sym typeface="Calibri"/>
              </a:rPr>
              <a:t>:</a:t>
            </a:r>
            <a:endParaRPr dirty="0"/>
          </a:p>
          <a:p>
            <a:pPr marL="0" marR="0" lvl="0" indent="0" algn="just" rtl="0">
              <a:spcBef>
                <a:spcPts val="0"/>
              </a:spcBef>
              <a:spcAft>
                <a:spcPts val="0"/>
              </a:spcAft>
              <a:buNone/>
            </a:pPr>
            <a:endParaRPr sz="2800" dirty="0">
              <a:solidFill>
                <a:srgbClr val="243238"/>
              </a:solidFill>
              <a:latin typeface="Calibri"/>
              <a:ea typeface="Calibri"/>
              <a:cs typeface="Calibri"/>
              <a:sym typeface="Calibri"/>
            </a:endParaRPr>
          </a:p>
          <a:p>
            <a:pPr marL="457200" lvl="0" indent="-457200" algn="just">
              <a:buClr>
                <a:srgbClr val="243238"/>
              </a:buClr>
              <a:buSzPts val="2800"/>
              <a:buFont typeface="Arial"/>
              <a:buChar char="•"/>
            </a:pPr>
            <a:r>
              <a:rPr lang="ru-RU" sz="2800" dirty="0">
                <a:solidFill>
                  <a:srgbClr val="243238"/>
                </a:solidFill>
                <a:latin typeface="Calibri"/>
                <a:ea typeface="Calibri"/>
                <a:cs typeface="Calibri"/>
                <a:sym typeface="Calibri"/>
              </a:rPr>
              <a:t>Проценка на потребниот капитал и утврдување на неговата </a:t>
            </a:r>
            <a:r>
              <a:rPr lang="ru-RU" sz="2800" dirty="0" smtClean="0">
                <a:solidFill>
                  <a:srgbClr val="243238"/>
                </a:solidFill>
                <a:latin typeface="Calibri"/>
                <a:ea typeface="Calibri"/>
                <a:cs typeface="Calibri"/>
                <a:sym typeface="Calibri"/>
              </a:rPr>
              <a:t>конкуренција</a:t>
            </a:r>
          </a:p>
          <a:p>
            <a:pPr marL="457200" lvl="0" indent="-457200" algn="just">
              <a:buClr>
                <a:srgbClr val="243238"/>
              </a:buClr>
              <a:buSzPts val="2800"/>
              <a:buFont typeface="Arial"/>
              <a:buChar char="•"/>
            </a:pPr>
            <a:r>
              <a:rPr lang="ru-RU" sz="2800" dirty="0" smtClean="0">
                <a:solidFill>
                  <a:srgbClr val="243238"/>
                </a:solidFill>
                <a:latin typeface="Calibri"/>
                <a:ea typeface="Calibri"/>
                <a:cs typeface="Calibri"/>
                <a:sym typeface="Calibri"/>
              </a:rPr>
              <a:t>Врамување </a:t>
            </a:r>
            <a:r>
              <a:rPr lang="ru-RU" sz="2800" dirty="0">
                <a:solidFill>
                  <a:srgbClr val="243238"/>
                </a:solidFill>
                <a:latin typeface="Calibri"/>
                <a:ea typeface="Calibri"/>
                <a:cs typeface="Calibri"/>
                <a:sym typeface="Calibri"/>
              </a:rPr>
              <a:t>на финансиските политики во однос на набавките, инвестициите и администрирањето на средствата на едно претпријатие</a:t>
            </a:r>
            <a:r>
              <a:rPr lang="en-US" sz="2800" dirty="0" smtClean="0">
                <a:solidFill>
                  <a:srgbClr val="243238"/>
                </a:solidFill>
                <a:latin typeface="Calibri"/>
                <a:ea typeface="Calibri"/>
                <a:cs typeface="Calibri"/>
                <a:sym typeface="Calibri"/>
              </a:rPr>
              <a:t>.</a:t>
            </a:r>
            <a:endParaRPr dirty="0"/>
          </a:p>
        </p:txBody>
      </p:sp>
      <p:pic>
        <p:nvPicPr>
          <p:cNvPr id="171" name="Google Shape;171;p7"/>
          <p:cNvPicPr preferRelativeResize="0"/>
          <p:nvPr/>
        </p:nvPicPr>
        <p:blipFill rotWithShape="1">
          <a:blip r:embed="rId3">
            <a:alphaModFix/>
          </a:blip>
          <a:srcRect/>
          <a:stretch/>
        </p:blipFill>
        <p:spPr>
          <a:xfrm>
            <a:off x="5257800" y="4686299"/>
            <a:ext cx="7239000" cy="377286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txBox="1"/>
          <p:nvPr/>
        </p:nvSpPr>
        <p:spPr>
          <a:xfrm>
            <a:off x="533400" y="571500"/>
            <a:ext cx="12496800" cy="1323399"/>
          </a:xfrm>
          <a:prstGeom prst="rect">
            <a:avLst/>
          </a:prstGeom>
          <a:noFill/>
          <a:ln>
            <a:noFill/>
          </a:ln>
        </p:spPr>
        <p:txBody>
          <a:bodyPr spcFirstLastPara="1" wrap="square" lIns="91425" tIns="45700" rIns="91425" bIns="45700" anchor="t" anchorCtr="0">
            <a:spAutoFit/>
          </a:bodyPr>
          <a:lstStyle/>
          <a:p>
            <a:pPr lvl="0"/>
            <a:r>
              <a:rPr lang="en-US" sz="4000" b="1" dirty="0">
                <a:solidFill>
                  <a:srgbClr val="FD4FB4"/>
                </a:solidFill>
                <a:latin typeface="Calibri"/>
                <a:ea typeface="Calibri"/>
                <a:cs typeface="Calibri"/>
                <a:sym typeface="Calibri"/>
              </a:rPr>
              <a:t>1. </a:t>
            </a:r>
            <a:r>
              <a:rPr lang="ru-RU" sz="4000" b="1" dirty="0">
                <a:solidFill>
                  <a:srgbClr val="FD4FB4"/>
                </a:solidFill>
                <a:latin typeface="Calibri"/>
                <a:ea typeface="Calibri"/>
                <a:cs typeface="Calibri"/>
                <a:sym typeface="Calibri"/>
              </a:rPr>
              <a:t>Финансиска писменост – Планирање и управување со финасии</a:t>
            </a:r>
          </a:p>
        </p:txBody>
      </p:sp>
      <p:sp>
        <p:nvSpPr>
          <p:cNvPr id="177" name="Google Shape;177;p8"/>
          <p:cNvSpPr/>
          <p:nvPr/>
        </p:nvSpPr>
        <p:spPr>
          <a:xfrm>
            <a:off x="609600" y="1790700"/>
            <a:ext cx="17284890" cy="26776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mk-MK" sz="2800" b="1" dirty="0" smtClean="0">
                <a:solidFill>
                  <a:schemeClr val="dk1"/>
                </a:solidFill>
                <a:latin typeface="Calibri"/>
                <a:ea typeface="Calibri"/>
                <a:cs typeface="Calibri"/>
                <a:sym typeface="Calibri"/>
              </a:rPr>
              <a:t>БУЏЕТОТ</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lvl="0"/>
            <a:r>
              <a:rPr lang="ru-RU" sz="2800" dirty="0">
                <a:solidFill>
                  <a:schemeClr val="dk1"/>
                </a:solidFill>
                <a:latin typeface="Calibri"/>
                <a:ea typeface="Calibri"/>
                <a:cs typeface="Calibri"/>
                <a:sym typeface="Calibri"/>
              </a:rPr>
              <a:t>Спецификите на вашиот буџет ќе зависат од вашата лична финансиска состојба и цели</a:t>
            </a:r>
            <a:r>
              <a:rPr lang="ru-RU" sz="2800" dirty="0" smtClean="0">
                <a:solidFill>
                  <a:schemeClr val="dk1"/>
                </a:solidFill>
                <a:latin typeface="Calibri"/>
                <a:ea typeface="Calibri"/>
                <a:cs typeface="Calibri"/>
                <a:sym typeface="Calibri"/>
              </a:rPr>
              <a:t>.</a:t>
            </a:r>
          </a:p>
          <a:p>
            <a:pPr lvl="0"/>
            <a:endParaRPr lang="ru-RU" sz="2800" dirty="0">
              <a:solidFill>
                <a:schemeClr val="dk1"/>
              </a:solidFill>
              <a:latin typeface="Calibri"/>
              <a:ea typeface="Calibri"/>
              <a:cs typeface="Calibri"/>
              <a:sym typeface="Calibri"/>
            </a:endParaRPr>
          </a:p>
          <a:p>
            <a:pPr lvl="0"/>
            <a:r>
              <a:rPr lang="ru-RU" sz="2800" dirty="0" smtClean="0">
                <a:solidFill>
                  <a:schemeClr val="dk1"/>
                </a:solidFill>
                <a:latin typeface="Calibri"/>
                <a:ea typeface="Calibri"/>
                <a:cs typeface="Calibri"/>
                <a:sym typeface="Calibri"/>
              </a:rPr>
              <a:t>Во </a:t>
            </a:r>
            <a:r>
              <a:rPr lang="ru-RU" sz="2800" dirty="0">
                <a:solidFill>
                  <a:schemeClr val="dk1"/>
                </a:solidFill>
                <a:latin typeface="Calibri"/>
                <a:ea typeface="Calibri"/>
                <a:cs typeface="Calibri"/>
                <a:sym typeface="Calibri"/>
              </a:rPr>
              <a:t>повеќето случаи, чекорите за креирање буџет се исти. Можете да </a:t>
            </a:r>
            <a:r>
              <a:rPr lang="ru-RU" sz="2800" dirty="0" smtClean="0">
                <a:solidFill>
                  <a:schemeClr val="dk1"/>
                </a:solidFill>
                <a:latin typeface="Calibri"/>
                <a:ea typeface="Calibri"/>
                <a:cs typeface="Calibri"/>
                <a:sym typeface="Calibri"/>
              </a:rPr>
              <a:t>креирате </a:t>
            </a:r>
            <a:r>
              <a:rPr lang="ru-RU" sz="2800" dirty="0">
                <a:solidFill>
                  <a:schemeClr val="dk1"/>
                </a:solidFill>
                <a:latin typeface="Calibri"/>
                <a:ea typeface="Calibri"/>
                <a:cs typeface="Calibri"/>
                <a:sym typeface="Calibri"/>
              </a:rPr>
              <a:t>буџет со следење на седум едноставни чекори</a:t>
            </a:r>
            <a:r>
              <a:rPr lang="en-US" sz="2800" dirty="0" smtClean="0">
                <a:solidFill>
                  <a:schemeClr val="dk1"/>
                </a:solidFill>
                <a:latin typeface="Calibri"/>
                <a:ea typeface="Calibri"/>
                <a:cs typeface="Calibri"/>
                <a:sym typeface="Calibri"/>
              </a:rPr>
              <a:t>.</a:t>
            </a:r>
            <a:endParaRPr dirty="0"/>
          </a:p>
        </p:txBody>
      </p:sp>
      <p:pic>
        <p:nvPicPr>
          <p:cNvPr id="178" name="Google Shape;178;p8"/>
          <p:cNvPicPr preferRelativeResize="0"/>
          <p:nvPr/>
        </p:nvPicPr>
        <p:blipFill rotWithShape="1">
          <a:blip r:embed="rId3">
            <a:alphaModFix/>
          </a:blip>
          <a:srcRect/>
          <a:stretch/>
        </p:blipFill>
        <p:spPr>
          <a:xfrm>
            <a:off x="5410200" y="4531155"/>
            <a:ext cx="7620000" cy="4016594"/>
          </a:xfrm>
          <a:prstGeom prst="rect">
            <a:avLst/>
          </a:prstGeom>
          <a:noFill/>
          <a:ln>
            <a:noFill/>
          </a:ln>
        </p:spPr>
      </p:pic>
      <p:sp>
        <p:nvSpPr>
          <p:cNvPr id="179" name="Google Shape;179;p8"/>
          <p:cNvSpPr txBox="1"/>
          <p:nvPr/>
        </p:nvSpPr>
        <p:spPr>
          <a:xfrm>
            <a:off x="14249400" y="5753100"/>
            <a:ext cx="27432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https://www.investopedia.com/terms/b/budget.asp</a:t>
            </a:r>
            <a:endParaRPr sz="1800" b="1">
              <a:solidFill>
                <a:srgbClr val="FF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9"/>
          <p:cNvSpPr txBox="1"/>
          <p:nvPr/>
        </p:nvSpPr>
        <p:spPr>
          <a:xfrm>
            <a:off x="533400" y="571500"/>
            <a:ext cx="12496800" cy="1323399"/>
          </a:xfrm>
          <a:prstGeom prst="rect">
            <a:avLst/>
          </a:prstGeom>
          <a:noFill/>
          <a:ln>
            <a:noFill/>
          </a:ln>
        </p:spPr>
        <p:txBody>
          <a:bodyPr spcFirstLastPara="1" wrap="square" lIns="91425" tIns="45700" rIns="91425" bIns="45700" anchor="t" anchorCtr="0">
            <a:spAutoFit/>
          </a:bodyPr>
          <a:lstStyle/>
          <a:p>
            <a:pPr lvl="0"/>
            <a:r>
              <a:rPr lang="en-US" sz="4000" b="1" dirty="0">
                <a:solidFill>
                  <a:srgbClr val="FD4FB4"/>
                </a:solidFill>
                <a:latin typeface="Calibri"/>
                <a:ea typeface="Calibri"/>
                <a:cs typeface="Calibri"/>
                <a:sym typeface="Calibri"/>
              </a:rPr>
              <a:t>1. </a:t>
            </a:r>
            <a:r>
              <a:rPr lang="ru-RU" sz="4000" b="1" dirty="0">
                <a:solidFill>
                  <a:srgbClr val="FD4FB4"/>
                </a:solidFill>
                <a:latin typeface="Calibri"/>
                <a:ea typeface="Calibri"/>
                <a:cs typeface="Calibri"/>
                <a:sym typeface="Calibri"/>
              </a:rPr>
              <a:t>Финансиска писменост – Планирање и управување со финасии</a:t>
            </a:r>
          </a:p>
        </p:txBody>
      </p:sp>
      <p:sp>
        <p:nvSpPr>
          <p:cNvPr id="185" name="Google Shape;185;p9"/>
          <p:cNvSpPr/>
          <p:nvPr/>
        </p:nvSpPr>
        <p:spPr>
          <a:xfrm>
            <a:off x="609600" y="1790700"/>
            <a:ext cx="12954000" cy="830956"/>
          </a:xfrm>
          <a:prstGeom prst="rect">
            <a:avLst/>
          </a:prstGeom>
          <a:noFill/>
          <a:ln>
            <a:noFill/>
          </a:ln>
        </p:spPr>
        <p:txBody>
          <a:bodyPr spcFirstLastPara="1" wrap="square" lIns="91425" tIns="45700" rIns="91425" bIns="45700" anchor="t" anchorCtr="0">
            <a:spAutoFit/>
          </a:bodyPr>
          <a:lstStyle/>
          <a:p>
            <a:pPr lvl="0"/>
            <a:r>
              <a:rPr lang="ru-RU" sz="2400" b="1" dirty="0">
                <a:solidFill>
                  <a:schemeClr val="dk1"/>
                </a:solidFill>
              </a:rPr>
              <a:t>Табелата подолу резимира некои од клучните разлики помеѓу штедењето и инвестирањето</a:t>
            </a:r>
            <a:endParaRPr sz="2800" dirty="0">
              <a:solidFill>
                <a:srgbClr val="000000"/>
              </a:solidFill>
              <a:latin typeface="Calibri"/>
              <a:ea typeface="Calibri"/>
              <a:cs typeface="Calibri"/>
              <a:sym typeface="Calibri"/>
            </a:endParaRPr>
          </a:p>
        </p:txBody>
      </p:sp>
      <p:pic>
        <p:nvPicPr>
          <p:cNvPr id="186" name="Google Shape;186;p9"/>
          <p:cNvPicPr preferRelativeResize="0"/>
          <p:nvPr/>
        </p:nvPicPr>
        <p:blipFill rotWithShape="1">
          <a:blip r:embed="rId3">
            <a:alphaModFix/>
          </a:blip>
          <a:srcRect/>
          <a:stretch/>
        </p:blipFill>
        <p:spPr>
          <a:xfrm>
            <a:off x="3710651" y="2714253"/>
            <a:ext cx="11224302" cy="5813048"/>
          </a:xfrm>
          <a:prstGeom prst="rect">
            <a:avLst/>
          </a:prstGeom>
          <a:noFill/>
          <a:ln>
            <a:noFill/>
          </a:ln>
        </p:spPr>
      </p:pic>
      <p:sp>
        <p:nvSpPr>
          <p:cNvPr id="187" name="Google Shape;187;p9"/>
          <p:cNvSpPr txBox="1"/>
          <p:nvPr/>
        </p:nvSpPr>
        <p:spPr>
          <a:xfrm>
            <a:off x="15339102" y="4838700"/>
            <a:ext cx="27432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https://www.bankrate.com/investing/saving-vs-investing/</a:t>
            </a:r>
            <a:endParaRPr sz="1800" b="1">
              <a:solidFill>
                <a:srgbClr val="FF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1921</Words>
  <Application>Microsoft Office PowerPoint</Application>
  <PresentationFormat>Custom</PresentationFormat>
  <Paragraphs>215</Paragraphs>
  <Slides>22</Slides>
  <Notes>22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Arial</vt:lpstr>
      <vt:lpstr>Helvetica Neue</vt:lpstr>
      <vt:lpstr>Noto Sans Symbols</vt:lpstr>
      <vt:lpstr>Calibri</vt:lpstr>
      <vt:lpstr>Office Theme</vt:lpstr>
      <vt:lpstr>Diseño personalizado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Blagorodna</cp:lastModifiedBy>
  <cp:revision>21</cp:revision>
  <dcterms:created xsi:type="dcterms:W3CDTF">2022-02-24T12:49:48Z</dcterms:created>
  <dcterms:modified xsi:type="dcterms:W3CDTF">2023-03-22T14:45:56Z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2022-02-24T00:00:00Z</vt:filetime>
  </property>
  <property fmtid="{D5CDD505-2E9C-101B-9397-08002B2CF9AE}" pid="3" name="Creator">
    <vt:lpwstr>Canva</vt:lpwstr>
  </property>
  <property fmtid="{D5CDD505-2E9C-101B-9397-08002B2CF9AE}" pid="4" name="LastSaved">
    <vt:filetime>2022-02-24T00:00:00Z</vt:filetime>
  </property>
</Properties>
</file>