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</p:sldMasterIdLst>
  <p:notesMasterIdLst>
    <p:notesMasterId r:id="rId18"/>
  </p:notesMasterIdLst>
  <p:sldIdLst>
    <p:sldId id="256" r:id="rId4"/>
    <p:sldId id="265" r:id="rId5"/>
    <p:sldId id="274" r:id="rId6"/>
    <p:sldId id="25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67" r:id="rId16"/>
    <p:sldId id="261" r:id="rId17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FB4"/>
    <a:srgbClr val="AC7BDC"/>
    <a:srgbClr val="FFFF99"/>
    <a:srgbClr val="FFCCFF"/>
    <a:srgbClr val="FFCA28"/>
    <a:srgbClr val="F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660"/>
  </p:normalViewPr>
  <p:slideViewPr>
    <p:cSldViewPr>
      <p:cViewPr varScale="1">
        <p:scale>
          <a:sx n="43" d="100"/>
          <a:sy n="43" d="100"/>
        </p:scale>
        <p:origin x="3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Caruntu" userId="0fc49e7b9c13d637" providerId="LiveId" clId="{F50455AE-609B-4700-826C-0D8ABC5C0091}"/>
    <pc:docChg chg="undo custSel modSld">
      <pc:chgData name="Monica Caruntu" userId="0fc49e7b9c13d637" providerId="LiveId" clId="{F50455AE-609B-4700-826C-0D8ABC5C0091}" dt="2022-12-17T19:16:10.420" v="257" actId="1076"/>
      <pc:docMkLst>
        <pc:docMk/>
      </pc:docMkLst>
      <pc:sldChg chg="modSp mod">
        <pc:chgData name="Monica Caruntu" userId="0fc49e7b9c13d637" providerId="LiveId" clId="{F50455AE-609B-4700-826C-0D8ABC5C0091}" dt="2022-11-06T02:18:29.359" v="68" actId="20577"/>
        <pc:sldMkLst>
          <pc:docMk/>
          <pc:sldMk cId="0" sldId="256"/>
        </pc:sldMkLst>
        <pc:spChg chg="mod">
          <ac:chgData name="Monica Caruntu" userId="0fc49e7b9c13d637" providerId="LiveId" clId="{F50455AE-609B-4700-826C-0D8ABC5C0091}" dt="2022-11-06T02:18:29.359" v="68" actId="20577"/>
          <ac:spMkLst>
            <pc:docMk/>
            <pc:sldMk cId="0" sldId="256"/>
            <ac:spMk id="6" creationId="{4C075C3B-C5C3-7B12-DC87-D33D34E6DCA7}"/>
          </ac:spMkLst>
        </pc:spChg>
      </pc:sldChg>
      <pc:sldChg chg="modSp mod">
        <pc:chgData name="Monica Caruntu" userId="0fc49e7b9c13d637" providerId="LiveId" clId="{F50455AE-609B-4700-826C-0D8ABC5C0091}" dt="2022-12-17T18:02:53.647" v="237" actId="6549"/>
        <pc:sldMkLst>
          <pc:docMk/>
          <pc:sldMk cId="786642198" sldId="259"/>
        </pc:sldMkLst>
        <pc:spChg chg="mod">
          <ac:chgData name="Monica Caruntu" userId="0fc49e7b9c13d637" providerId="LiveId" clId="{F50455AE-609B-4700-826C-0D8ABC5C0091}" dt="2022-12-17T18:02:52.421" v="236" actId="1076"/>
          <ac:spMkLst>
            <pc:docMk/>
            <pc:sldMk cId="786642198" sldId="259"/>
            <ac:spMk id="4" creationId="{CFED815D-C4D8-BE58-1B7D-19147DA9B42C}"/>
          </ac:spMkLst>
        </pc:spChg>
        <pc:spChg chg="mod">
          <ac:chgData name="Monica Caruntu" userId="0fc49e7b9c13d637" providerId="LiveId" clId="{F50455AE-609B-4700-826C-0D8ABC5C0091}" dt="2022-12-17T18:01:15.411" v="227" actId="5793"/>
          <ac:spMkLst>
            <pc:docMk/>
            <pc:sldMk cId="786642198" sldId="259"/>
            <ac:spMk id="5" creationId="{EE20EFF1-C6C2-3834-DE67-E15FC62BC881}"/>
          </ac:spMkLst>
        </pc:spChg>
        <pc:spChg chg="mod">
          <ac:chgData name="Monica Caruntu" userId="0fc49e7b9c13d637" providerId="LiveId" clId="{F50455AE-609B-4700-826C-0D8ABC5C0091}" dt="2022-12-17T18:02:40.277" v="234" actId="14100"/>
          <ac:spMkLst>
            <pc:docMk/>
            <pc:sldMk cId="786642198" sldId="259"/>
            <ac:spMk id="8" creationId="{00000000-0000-0000-0000-000000000000}"/>
          </ac:spMkLst>
        </pc:spChg>
        <pc:spChg chg="mod">
          <ac:chgData name="Monica Caruntu" userId="0fc49e7b9c13d637" providerId="LiveId" clId="{F50455AE-609B-4700-826C-0D8ABC5C0091}" dt="2022-12-17T18:02:53.647" v="237" actId="6549"/>
          <ac:spMkLst>
            <pc:docMk/>
            <pc:sldMk cId="786642198" sldId="259"/>
            <ac:spMk id="14" creationId="{00000000-0000-0000-0000-000000000000}"/>
          </ac:spMkLst>
        </pc:spChg>
      </pc:sldChg>
      <pc:sldChg chg="modSp mod">
        <pc:chgData name="Monica Caruntu" userId="0fc49e7b9c13d637" providerId="LiveId" clId="{F50455AE-609B-4700-826C-0D8ABC5C0091}" dt="2022-11-06T22:06:34.683" v="222" actId="20577"/>
        <pc:sldMkLst>
          <pc:docMk/>
          <pc:sldMk cId="3962299786" sldId="265"/>
        </pc:sldMkLst>
        <pc:spChg chg="mod">
          <ac:chgData name="Monica Caruntu" userId="0fc49e7b9c13d637" providerId="LiveId" clId="{F50455AE-609B-4700-826C-0D8ABC5C0091}" dt="2022-11-06T20:45:33.557" v="178" actId="20577"/>
          <ac:spMkLst>
            <pc:docMk/>
            <pc:sldMk cId="3962299786" sldId="265"/>
            <ac:spMk id="3" creationId="{DAB24A19-41FB-B060-0BAE-CCCC40AE4D04}"/>
          </ac:spMkLst>
        </pc:spChg>
        <pc:spChg chg="mod">
          <ac:chgData name="Monica Caruntu" userId="0fc49e7b9c13d637" providerId="LiveId" clId="{F50455AE-609B-4700-826C-0D8ABC5C0091}" dt="2022-11-06T22:06:34.683" v="222" actId="20577"/>
          <ac:spMkLst>
            <pc:docMk/>
            <pc:sldMk cId="3962299786" sldId="265"/>
            <ac:spMk id="11" creationId="{E9FF2039-1F88-9C9E-74F1-B8ED25B62600}"/>
          </ac:spMkLst>
        </pc:spChg>
        <pc:spChg chg="mod">
          <ac:chgData name="Monica Caruntu" userId="0fc49e7b9c13d637" providerId="LiveId" clId="{F50455AE-609B-4700-826C-0D8ABC5C0091}" dt="2022-11-06T22:06:08.835" v="185" actId="20577"/>
          <ac:spMkLst>
            <pc:docMk/>
            <pc:sldMk cId="3962299786" sldId="265"/>
            <ac:spMk id="12" creationId="{2B21E46A-7A55-6C32-B19D-8427E1ECEFA4}"/>
          </ac:spMkLst>
        </pc:spChg>
      </pc:sldChg>
      <pc:sldChg chg="modSp mod">
        <pc:chgData name="Monica Caruntu" userId="0fc49e7b9c13d637" providerId="LiveId" clId="{F50455AE-609B-4700-826C-0D8ABC5C0091}" dt="2022-11-06T12:19:03.785" v="171" actId="1076"/>
        <pc:sldMkLst>
          <pc:docMk/>
          <pc:sldMk cId="2899532180" sldId="267"/>
        </pc:sldMkLst>
        <pc:spChg chg="mod">
          <ac:chgData name="Monica Caruntu" userId="0fc49e7b9c13d637" providerId="LiveId" clId="{F50455AE-609B-4700-826C-0D8ABC5C0091}" dt="2022-11-06T12:07:07.475" v="100" actId="122"/>
          <ac:spMkLst>
            <pc:docMk/>
            <pc:sldMk cId="2899532180" sldId="267"/>
            <ac:spMk id="4" creationId="{1CC91A97-CB90-F117-8D0D-B57C960E7D29}"/>
          </ac:spMkLst>
        </pc:spChg>
        <pc:spChg chg="mod">
          <ac:chgData name="Monica Caruntu" userId="0fc49e7b9c13d637" providerId="LiveId" clId="{F50455AE-609B-4700-826C-0D8ABC5C0091}" dt="2022-11-06T12:10:13.328" v="109"/>
          <ac:spMkLst>
            <pc:docMk/>
            <pc:sldMk cId="2899532180" sldId="267"/>
            <ac:spMk id="8" creationId="{86FE7853-4900-78CA-5E8A-87A3A6DA723D}"/>
          </ac:spMkLst>
        </pc:spChg>
        <pc:spChg chg="mod">
          <ac:chgData name="Monica Caruntu" userId="0fc49e7b9c13d637" providerId="LiveId" clId="{F50455AE-609B-4700-826C-0D8ABC5C0091}" dt="2022-11-06T12:14:32.690" v="126" actId="1076"/>
          <ac:spMkLst>
            <pc:docMk/>
            <pc:sldMk cId="2899532180" sldId="267"/>
            <ac:spMk id="9" creationId="{DEF5E362-01C4-B4BE-88F3-CA9399EF137C}"/>
          </ac:spMkLst>
        </pc:spChg>
        <pc:spChg chg="mod">
          <ac:chgData name="Monica Caruntu" userId="0fc49e7b9c13d637" providerId="LiveId" clId="{F50455AE-609B-4700-826C-0D8ABC5C0091}" dt="2022-11-06T12:15:25.512" v="128" actId="1076"/>
          <ac:spMkLst>
            <pc:docMk/>
            <pc:sldMk cId="2899532180" sldId="267"/>
            <ac:spMk id="10" creationId="{65EBEB16-F347-8C9F-F501-E6D723B8C5F5}"/>
          </ac:spMkLst>
        </pc:spChg>
        <pc:spChg chg="mod">
          <ac:chgData name="Monica Caruntu" userId="0fc49e7b9c13d637" providerId="LiveId" clId="{F50455AE-609B-4700-826C-0D8ABC5C0091}" dt="2022-11-06T12:19:03.785" v="171" actId="1076"/>
          <ac:spMkLst>
            <pc:docMk/>
            <pc:sldMk cId="2899532180" sldId="267"/>
            <ac:spMk id="11" creationId="{CB356ED3-F44A-4965-B161-BE99BCFC0302}"/>
          </ac:spMkLst>
        </pc:spChg>
        <pc:spChg chg="mod">
          <ac:chgData name="Monica Caruntu" userId="0fc49e7b9c13d637" providerId="LiveId" clId="{F50455AE-609B-4700-826C-0D8ABC5C0091}" dt="2022-11-06T12:06:42.220" v="96"/>
          <ac:spMkLst>
            <pc:docMk/>
            <pc:sldMk cId="2899532180" sldId="267"/>
            <ac:spMk id="17" creationId="{00000000-0000-0000-0000-000000000000}"/>
          </ac:spMkLst>
        </pc:spChg>
        <pc:spChg chg="mod">
          <ac:chgData name="Monica Caruntu" userId="0fc49e7b9c13d637" providerId="LiveId" clId="{F50455AE-609B-4700-826C-0D8ABC5C0091}" dt="2022-11-06T12:08:11.450" v="103" actId="14100"/>
          <ac:spMkLst>
            <pc:docMk/>
            <pc:sldMk cId="2899532180" sldId="267"/>
            <ac:spMk id="18" creationId="{00000000-0000-0000-0000-000000000000}"/>
          </ac:spMkLst>
        </pc:spChg>
        <pc:spChg chg="mod">
          <ac:chgData name="Monica Caruntu" userId="0fc49e7b9c13d637" providerId="LiveId" clId="{F50455AE-609B-4700-826C-0D8ABC5C0091}" dt="2022-11-06T12:09:21.332" v="108" actId="12"/>
          <ac:spMkLst>
            <pc:docMk/>
            <pc:sldMk cId="2899532180" sldId="267"/>
            <ac:spMk id="19" creationId="{00000000-0000-0000-0000-000000000000}"/>
          </ac:spMkLst>
        </pc:spChg>
      </pc:sldChg>
      <pc:sldChg chg="modSp mod">
        <pc:chgData name="Monica Caruntu" userId="0fc49e7b9c13d637" providerId="LiveId" clId="{F50455AE-609B-4700-826C-0D8ABC5C0091}" dt="2022-11-06T02:19:00.709" v="80" actId="20577"/>
        <pc:sldMkLst>
          <pc:docMk/>
          <pc:sldMk cId="1285930801" sldId="274"/>
        </pc:sldMkLst>
        <pc:spChg chg="mod">
          <ac:chgData name="Monica Caruntu" userId="0fc49e7b9c13d637" providerId="LiveId" clId="{F50455AE-609B-4700-826C-0D8ABC5C0091}" dt="2022-11-06T02:19:00.709" v="80" actId="20577"/>
          <ac:spMkLst>
            <pc:docMk/>
            <pc:sldMk cId="1285930801" sldId="274"/>
            <ac:spMk id="2" creationId="{80845C21-681F-8282-34D9-C942AD22DAB9}"/>
          </ac:spMkLst>
        </pc:spChg>
      </pc:sldChg>
      <pc:sldChg chg="modSp mod">
        <pc:chgData name="Monica Caruntu" userId="0fc49e7b9c13d637" providerId="LiveId" clId="{F50455AE-609B-4700-826C-0D8ABC5C0091}" dt="2022-12-17T19:16:10.420" v="257" actId="1076"/>
        <pc:sldMkLst>
          <pc:docMk/>
          <pc:sldMk cId="0" sldId="280"/>
        </pc:sldMkLst>
        <pc:picChg chg="mod">
          <ac:chgData name="Monica Caruntu" userId="0fc49e7b9c13d637" providerId="LiveId" clId="{F50455AE-609B-4700-826C-0D8ABC5C0091}" dt="2022-12-17T19:16:10.420" v="257" actId="1076"/>
          <ac:picMkLst>
            <pc:docMk/>
            <pc:sldMk cId="0" sldId="280"/>
            <ac:picMk id="12" creationId="{B9450382-7C2E-E6B5-A19E-D3F7075DF91B}"/>
          </ac:picMkLst>
        </pc:picChg>
      </pc:sldChg>
      <pc:sldChg chg="modSp mod">
        <pc:chgData name="Monica Caruntu" userId="0fc49e7b9c13d637" providerId="LiveId" clId="{F50455AE-609B-4700-826C-0D8ABC5C0091}" dt="2022-12-17T18:06:31.202" v="239" actId="1076"/>
        <pc:sldMkLst>
          <pc:docMk/>
          <pc:sldMk cId="0" sldId="281"/>
        </pc:sldMkLst>
        <pc:spChg chg="mod">
          <ac:chgData name="Monica Caruntu" userId="0fc49e7b9c13d637" providerId="LiveId" clId="{F50455AE-609B-4700-826C-0D8ABC5C0091}" dt="2022-12-17T18:06:31.202" v="239" actId="1076"/>
          <ac:spMkLst>
            <pc:docMk/>
            <pc:sldMk cId="0" sldId="281"/>
            <ac:spMk id="39938" creationId="{00000000-0000-0000-0000-000000000000}"/>
          </ac:spMkLst>
        </pc:spChg>
      </pc:sldChg>
      <pc:sldChg chg="modSp mod">
        <pc:chgData name="Monica Caruntu" userId="0fc49e7b9c13d637" providerId="LiveId" clId="{F50455AE-609B-4700-826C-0D8ABC5C0091}" dt="2022-12-17T18:08:53.773" v="240" actId="6549"/>
        <pc:sldMkLst>
          <pc:docMk/>
          <pc:sldMk cId="0" sldId="283"/>
        </pc:sldMkLst>
        <pc:spChg chg="mod">
          <ac:chgData name="Monica Caruntu" userId="0fc49e7b9c13d637" providerId="LiveId" clId="{F50455AE-609B-4700-826C-0D8ABC5C0091}" dt="2022-12-17T18:08:53.773" v="240" actId="6549"/>
          <ac:spMkLst>
            <pc:docMk/>
            <pc:sldMk cId="0" sldId="283"/>
            <ac:spMk id="37889" creationId="{00000000-0000-0000-0000-000000000000}"/>
          </ac:spMkLst>
        </pc:spChg>
      </pc:sldChg>
      <pc:sldChg chg="modSp mod">
        <pc:chgData name="Monica Caruntu" userId="0fc49e7b9c13d637" providerId="LiveId" clId="{F50455AE-609B-4700-826C-0D8ABC5C0091}" dt="2022-12-17T18:10:14.995" v="244" actId="1076"/>
        <pc:sldMkLst>
          <pc:docMk/>
          <pc:sldMk cId="0" sldId="284"/>
        </pc:sldMkLst>
        <pc:spChg chg="mod">
          <ac:chgData name="Monica Caruntu" userId="0fc49e7b9c13d637" providerId="LiveId" clId="{F50455AE-609B-4700-826C-0D8ABC5C0091}" dt="2022-12-17T18:10:10.425" v="243" actId="1076"/>
          <ac:spMkLst>
            <pc:docMk/>
            <pc:sldMk cId="0" sldId="284"/>
            <ac:spMk id="3" creationId="{00000000-0000-0000-0000-000000000000}"/>
          </ac:spMkLst>
        </pc:spChg>
        <pc:spChg chg="mod">
          <ac:chgData name="Monica Caruntu" userId="0fc49e7b9c13d637" providerId="LiveId" clId="{F50455AE-609B-4700-826C-0D8ABC5C0091}" dt="2022-12-17T18:10:14.995" v="244" actId="1076"/>
          <ac:spMkLst>
            <pc:docMk/>
            <pc:sldMk cId="0" sldId="284"/>
            <ac:spMk id="4" creationId="{00000000-0000-0000-0000-000000000000}"/>
          </ac:spMkLst>
        </pc:spChg>
      </pc:sldChg>
      <pc:sldChg chg="modSp mod">
        <pc:chgData name="Monica Caruntu" userId="0fc49e7b9c13d637" providerId="LiveId" clId="{F50455AE-609B-4700-826C-0D8ABC5C0091}" dt="2022-12-17T18:18:09.130" v="247" actId="6549"/>
        <pc:sldMkLst>
          <pc:docMk/>
          <pc:sldMk cId="0" sldId="285"/>
        </pc:sldMkLst>
        <pc:spChg chg="mod">
          <ac:chgData name="Monica Caruntu" userId="0fc49e7b9c13d637" providerId="LiveId" clId="{F50455AE-609B-4700-826C-0D8ABC5C0091}" dt="2022-12-17T18:18:09.130" v="247" actId="6549"/>
          <ac:spMkLst>
            <pc:docMk/>
            <pc:sldMk cId="0" sldId="285"/>
            <ac:spMk id="41985" creationId="{00000000-0000-0000-0000-000000000000}"/>
          </ac:spMkLst>
        </pc:spChg>
      </pc:sldChg>
      <pc:sldChg chg="modSp mod">
        <pc:chgData name="Monica Caruntu" userId="0fc49e7b9c13d637" providerId="LiveId" clId="{F50455AE-609B-4700-826C-0D8ABC5C0091}" dt="2022-12-17T18:20:26.267" v="254" actId="1076"/>
        <pc:sldMkLst>
          <pc:docMk/>
          <pc:sldMk cId="0" sldId="286"/>
        </pc:sldMkLst>
        <pc:spChg chg="mod">
          <ac:chgData name="Monica Caruntu" userId="0fc49e7b9c13d637" providerId="LiveId" clId="{F50455AE-609B-4700-826C-0D8ABC5C0091}" dt="2022-12-17T18:20:26.267" v="254" actId="1076"/>
          <ac:spMkLst>
            <pc:docMk/>
            <pc:sldMk cId="0" sldId="286"/>
            <ac:spMk id="2" creationId="{00000000-0000-0000-0000-000000000000}"/>
          </ac:spMkLst>
        </pc:spChg>
        <pc:spChg chg="mod">
          <ac:chgData name="Monica Caruntu" userId="0fc49e7b9c13d637" providerId="LiveId" clId="{F50455AE-609B-4700-826C-0D8ABC5C0091}" dt="2022-12-17T18:20:15.409" v="252" actId="1076"/>
          <ac:spMkLst>
            <pc:docMk/>
            <pc:sldMk cId="0" sldId="286"/>
            <ac:spMk id="5" creationId="{00000000-0000-0000-0000-000000000000}"/>
          </ac:spMkLst>
        </pc:spChg>
        <pc:spChg chg="mod">
          <ac:chgData name="Monica Caruntu" userId="0fc49e7b9c13d637" providerId="LiveId" clId="{F50455AE-609B-4700-826C-0D8ABC5C0091}" dt="2022-12-17T18:20:21.197" v="253" actId="1076"/>
          <ac:spMkLst>
            <pc:docMk/>
            <pc:sldMk cId="0" sldId="286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AA6F6-97FE-453E-A484-035B47D33324}" type="datetimeFigureOut">
              <a:rPr lang="en-US" smtClean="0"/>
              <a:pPr/>
              <a:t>3/29/2023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D523-9A67-47CC-A52F-12CE93B46D0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9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5D523-9A67-47CC-A52F-12CE93B46D0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32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5D523-9A67-47CC-A52F-12CE93B46D0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0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B1949C-4F46-5D90-5ABE-AF4C510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218EEB9-F332-D4E8-B5C3-A2AFBA06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2FFA9C8-F09D-A28F-9C27-39DE96B06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72A34ED-F807-69A6-B809-290556F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29/03/2023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91311A9-C716-6E77-38A6-6B4607B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4311710-0BA5-43ED-E520-140C4393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D98DEF-8D49-64FE-AD97-F9DAB88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583FD55-70C7-37CE-A9EE-C00BA6BEC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A179A84-AF48-9AB3-BE3D-C61D52B8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37E4B88-F373-6772-58DC-B90ECC70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29/03/2023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23332D-2B61-AFD0-82F4-3C5DF7F4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A561B29-4152-6C4C-BF3C-129026AD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6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075ADE-D4FB-22CC-5459-277BE014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AFF21D0-2A18-E3EB-0A76-B65187D1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DFD11E8-3766-2680-D123-5E992720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29/03/2023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2FD317B-C31E-C7A9-1B51-1616E411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D9C48F9-66A3-7A81-50B4-A080DBC5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6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0D14731-BB8D-76EA-A465-54138A92C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0D7D4A6-775F-7462-C60D-FC5E22CF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B7DA30-2844-58DF-D43A-2AFD89C3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29/03/2023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A210C38-1017-0F07-E4A5-8013C7F6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44EC7C5-35E1-F85E-7C9D-EAF37F61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AAF5AE-94F6-0A8E-1098-BBE2B575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A3BAF39-B422-6C6D-F3BC-341E345A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667AE6-C409-A4E0-701B-9529BABD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29/03/2023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F42CCA-8053-EAE2-F185-A5C98BA3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6488673-3D20-0B87-59E4-CD7699E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A1D46E-814A-CA9B-E75E-03D1D75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50388A1-EDB0-6F1D-3CDE-3CC7E9A2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0CE9B0-787E-E01B-3784-78FDB2F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29/03/2023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764D22E-0DE5-C184-4C77-934A7420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5748FD6-54BB-BAC3-7587-631E250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C35497-B649-C263-4548-F3BD3307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C5FB067-4AF0-0E66-338A-19502E77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BBC3FEF-8000-B4D5-8415-0AF23E5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29/03/2023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4B13E0C-F115-B738-BDC7-AA8D17C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35AA749-E46E-E7C2-92D7-5DF988B9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73C34A-3133-B72E-3BEA-4ACE8BA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9EA8966-14BB-564B-B172-19629B42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A941C84-988F-F505-FFF8-A9679465E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5B2A31E-E2C7-CE8F-8AE3-04F668EA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29/03/2023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D8A95A6-C1AA-3800-89AF-8542FBFA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2A32347-9F9C-E4D7-FBB4-DCC460B6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7DE2DA-118B-C085-C220-8E8DA98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446A4FF-1812-787E-E163-77CFE2C4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B0F8D66-709F-0F95-2CCA-B3718794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6BAF0B3-FF54-5AF5-C61B-7A2918A31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FA7BEEF-1CB2-E9F0-295C-F199CC16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9FB6C01-62E4-8DAF-8FA3-62A37AEF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29/03/2023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61C532F-995D-F4D8-C216-E9DDD890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C6183D0-87E6-5F2E-BBE5-23D0E3E2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22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D27361-5590-A868-A5D4-0EDC086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F945BD4-8740-2B04-08BA-031623F5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29/03/2023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574857B-70CC-9BE6-C8CA-0F8DFDCB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4A2AF0D-DAC3-A557-0AB9-32B33D0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3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9EA0526-4E13-E717-DCAE-122FFFB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29/03/2023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6AF9DE4-D424-AF6F-B89E-52FA4D7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613C906-1CB1-B2F0-A160-B16313F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xmlns="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6800" y="723900"/>
            <a:ext cx="8039099" cy="4524374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xmlns="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xmlns="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xmlns="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xmlns="" id="{A1D8B407-8154-4207-9D76-D7D32F343DBD}"/>
              </a:ext>
            </a:extLst>
          </p:cNvPr>
          <p:cNvSpPr txBox="1"/>
          <p:nvPr userDrawn="1"/>
        </p:nvSpPr>
        <p:spPr>
          <a:xfrm>
            <a:off x="8881981" y="4530662"/>
            <a:ext cx="209359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>
                <a:solidFill>
                  <a:schemeClr val="tx1"/>
                </a:solidFill>
                <a:latin typeface="Microsoft Sans Serif"/>
                <a:cs typeface="Microsoft Sans Serif"/>
              </a:rPr>
              <a:t>wideproject.eu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96A80E2F-D880-4F44-863E-0C734D2131D9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xmlns="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xmlns="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xmlns="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xmlns="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C4D5EDC-7551-4A38-9D41-D9849097276F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556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:a16="http://schemas.microsoft.com/office/drawing/2014/main" xmlns="" id="{25FA1104-3B81-4779-1C54-FECA8BEF2325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xmlns="" id="{F5BB24D3-8CC1-1D71-245A-6C6AB9BC5D4D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xmlns="" id="{FF140756-2FE5-8981-78F7-8392FC0935A5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F3F6D73-3880-2C77-1E58-189C9CD0B96D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817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hangingminds.org/disciplines/leadership/leadership.html" TargetMode="External"/><Relationship Id="rId3" Type="http://schemas.openxmlformats.org/officeDocument/2006/relationships/hyperlink" Target="http://www.shldirect.com/iPQ/index.html" TargetMode="External"/><Relationship Id="rId7" Type="http://schemas.openxmlformats.org/officeDocument/2006/relationships/hyperlink" Target="https://www.16personalities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gnalpatterns.com/personality_survey" TargetMode="External"/><Relationship Id="rId11" Type="http://schemas.openxmlformats.org/officeDocument/2006/relationships/hyperlink" Target="https://www.startarium.ro/" TargetMode="External"/><Relationship Id="rId5" Type="http://schemas.openxmlformats.org/officeDocument/2006/relationships/hyperlink" Target="http://www.teamtechnology.co.uk/mmdi/questionnaire" TargetMode="External"/><Relationship Id="rId10" Type="http://schemas.openxmlformats.org/officeDocument/2006/relationships/hyperlink" Target="http://managementhelp.org/" TargetMode="External"/><Relationship Id="rId4" Type="http://schemas.openxmlformats.org/officeDocument/2006/relationships/hyperlink" Target="http://www.41q.com/" TargetMode="External"/><Relationship Id="rId9" Type="http://schemas.openxmlformats.org/officeDocument/2006/relationships/hyperlink" Target="http://mindtool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C075C3B-C5C3-7B12-DC87-D33D34E6DCA7}"/>
              </a:ext>
            </a:extLst>
          </p:cNvPr>
          <p:cNvSpPr txBox="1"/>
          <p:nvPr/>
        </p:nvSpPr>
        <p:spPr>
          <a:xfrm>
            <a:off x="3238500" y="5448300"/>
            <a:ext cx="11811000" cy="351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Modulo 2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Imprenditoria Femminile</a:t>
            </a: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Corso 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2: </a:t>
            </a:r>
            <a:r>
              <a:rPr lang="en-US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Leadership femminile </a:t>
            </a: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 ADDE</a:t>
            </a:r>
            <a:endParaRPr lang="en-US" sz="4400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828800" y="2192298"/>
            <a:ext cx="8839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Sezione 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1: </a:t>
            </a: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Auto-sviluppo</a:t>
            </a:r>
            <a:endParaRPr kumimoji="0" lang="it-IT" sz="2400" b="1" u="none" strike="noStrike" cap="none" normalizeH="0" baseline="0" dirty="0" smtClean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Oltre ad essere un processo di gestione, l'autosviluppo è anche un comportamento critico di leadership.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3.1.1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Mantieniti aggiornato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1035050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Potresti aver bisogno di leggere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articoli di stampa e media pertinenti o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di trovare una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forma di apprendimento più strutturato, come frequentare corsi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di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formazione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specifici.</a:t>
            </a:r>
            <a:endParaRPr kumimoji="0" lang="en-GB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3.1.2. </a:t>
            </a:r>
            <a:r>
              <a:rPr lang="it-IT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Avere conversazioni oneste con il tuo sé interiore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1035050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ea typeface="Times New Roman" pitchFamily="18" charset="0"/>
                <a:cs typeface="Arial" pitchFamily="34" charset="0"/>
              </a:rPr>
              <a:t>Può essere una tecnica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molto utile per aiutare a focalizzare la mente. </a:t>
            </a:r>
            <a:r>
              <a:rPr lang="it-IT" sz="2400" dirty="0"/>
              <a:t>Qualunque sia la ragione del tuo dialogo interno, è importante che questo rimanga </a:t>
            </a:r>
            <a:r>
              <a:rPr lang="it-IT" sz="2400" dirty="0" smtClean="0"/>
              <a:t>positivo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3.1.3. </a:t>
            </a:r>
            <a:r>
              <a:rPr lang="en-US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Auto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coaching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962025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ea typeface="Times New Roman" pitchFamily="18" charset="0"/>
                <a:cs typeface="Arial" pitchFamily="34" charset="0"/>
              </a:rPr>
              <a:t>Usare qualcun altro come coach non è sempre possibile - potresti non essere in grado di coinvolgere un coach in quel momento o il tuo coach potrebbe non essere disponibile in un momento particolarmente critico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723900"/>
            <a:ext cx="1264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Unità </a:t>
            </a: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3: </a:t>
            </a:r>
            <a:r>
              <a:rPr lang="en-US" sz="4000" b="1" dirty="0" smtClean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Sviluppo continuo</a:t>
            </a:r>
            <a:endParaRPr lang="en-GB" sz="4000" dirty="0">
              <a:solidFill>
                <a:srgbClr val="FD4FB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15">
            <a:extLst>
              <a:ext uri="{FF2B5EF4-FFF2-40B4-BE49-F238E27FC236}">
                <a16:creationId xmlns:a16="http://schemas.microsoft.com/office/drawing/2014/main" xmlns="" id="{CC5A7B45-8421-96FC-6E4F-BAEEAF655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10820400" y="5143500"/>
            <a:ext cx="6629400" cy="37761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376879" y="2259569"/>
            <a:ext cx="533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3.2.3. </a:t>
            </a: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Aggiorna un 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</a:t>
            </a: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egistro del</a:t>
            </a:r>
            <a:r>
              <a:rPr kumimoji="0" lang="it-IT" sz="24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tuo sviluppo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Quando le opportunità di sviluppo sono molto esplicite, sotto forma di corsi o workshop, è facile riconoscere il risultato di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quell'esperienza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Questo non è il caso di esperienze meno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formali. </a:t>
            </a:r>
            <a:r>
              <a:rPr lang="it-IT" sz="2400" dirty="0" smtClean="0"/>
              <a:t>Considerando </a:t>
            </a:r>
            <a:r>
              <a:rPr lang="it-IT" sz="2400" dirty="0"/>
              <a:t>quanto apprendimento avviene in queste situazioni meno formali, è importante registrare il loro impatto sul tuo obiettivo di sviluppo generale. 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647700"/>
            <a:ext cx="1264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Unità </a:t>
            </a: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3: </a:t>
            </a:r>
            <a:r>
              <a:rPr lang="en-US" sz="4000" b="1" dirty="0" smtClean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Sviluppo continuo</a:t>
            </a:r>
            <a:endParaRPr lang="en-GB" sz="4000" dirty="0">
              <a:solidFill>
                <a:srgbClr val="FD4F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409700"/>
            <a:ext cx="6137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Sezione </a:t>
            </a:r>
            <a:r>
              <a:rPr lang="en-US" sz="2400" b="1" dirty="0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2: </a:t>
            </a:r>
            <a:r>
              <a:rPr lang="it-IT" sz="2400" b="1" dirty="0" smtClean="0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Opportunità di sviluppo</a:t>
            </a:r>
            <a:endParaRPr lang="it-IT" sz="2400" dirty="0">
              <a:solidFill>
                <a:srgbClr val="AC7B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628900"/>
            <a:ext cx="48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3.2.1. 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Scopri te stesso</a:t>
            </a:r>
            <a:endParaRPr lang="it-IT" sz="2400" dirty="0" smtClean="0">
              <a:solidFill>
                <a:srgbClr val="7030A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it-IT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Ogni volta che ti trovi di fronte a una situazione, che si tratti di una riunione, dell'analisi di alcuni dati o anche solo di rispondere alle e-mail, prenderai decisioni sul tuo approccio</a:t>
            </a:r>
            <a:r>
              <a:rPr lang="it-IT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en-US" sz="2400" dirty="0">
              <a:solidFill>
                <a:prstClr val="black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it-IT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Diventa consapevole dei processi mentali che fai, delle azioni che intraprendi e, se possibile, di quali comportamenti metti in gioco a sostegno delle tue </a:t>
            </a:r>
            <a:r>
              <a:rPr lang="it-IT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attività.</a:t>
            </a:r>
            <a:endParaRPr lang="en-US" sz="2400" dirty="0">
              <a:solidFill>
                <a:prstClr val="black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5100" y="2629525"/>
            <a:ext cx="548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3.2.2. 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Cerca il feedback!</a:t>
            </a:r>
            <a:endParaRPr lang="it-IT" sz="2400" dirty="0" smtClean="0">
              <a:solidFill>
                <a:srgbClr val="7030A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it-IT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Incoraggia coloro che lavorano con te (dipendenti, clienti, familiari, stakeholder) a darti un feedback onesto sulle tue prestazioni come </a:t>
            </a:r>
            <a:r>
              <a:rPr lang="it-IT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leader</a:t>
            </a:r>
            <a:r>
              <a:rPr lang="en-US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.  </a:t>
            </a:r>
            <a:endParaRPr lang="en-US" sz="2400" dirty="0">
              <a:solidFill>
                <a:prstClr val="black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it-IT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Accettare critiche costruttive, positive o negative, può solo aiutare a costruire un clima positivo di fiducia e apertura con il tuo team</a:t>
            </a:r>
            <a:r>
              <a:rPr lang="it-IT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1">
            <a:extLst>
              <a:ext uri="{FF2B5EF4-FFF2-40B4-BE49-F238E27FC236}">
                <a16:creationId xmlns:a16="http://schemas.microsoft.com/office/drawing/2014/main" xmlns="" id="{BE4FB0A3-4984-32C5-6BB7-33815D472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6900"/>
            <a:ext cx="8077200" cy="4543424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981200" y="5981700"/>
            <a:ext cx="838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3.3.1. </a:t>
            </a:r>
            <a:r>
              <a:rPr lang="it-IT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Strumenti di profilazione della personalità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3"/>
              </a:rPr>
              <a:t>http://www.shldirect.com/iPQ/index.html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4"/>
              </a:rPr>
              <a:t>http://www.41q.com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5"/>
              </a:rPr>
              <a:t>http://www.teamtechnology.co.uk/mmdi/questionnaire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6"/>
              </a:rPr>
              <a:t>http://signalpatterns.com/personality_survey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7"/>
              </a:rPr>
              <a:t>https://www.16personalities.com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(disponibile in tutte le lingue dei partner del progetto)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10287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Unità </a:t>
            </a: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3: </a:t>
            </a:r>
            <a:r>
              <a:rPr lang="en-US" sz="4000" b="1" dirty="0" smtClean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Sviluppo continuo</a:t>
            </a:r>
            <a:endParaRPr lang="en-GB" sz="4000" dirty="0">
              <a:solidFill>
                <a:srgbClr val="FD4F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25200" y="60579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3.3.2. 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Altri siti utili</a:t>
            </a:r>
            <a:endParaRPr lang="it-IT" sz="2400" dirty="0" smtClean="0">
              <a:solidFill>
                <a:srgbClr val="7030A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8"/>
              </a:rPr>
              <a:t>http</a:t>
            </a: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8"/>
              </a:rPr>
              <a:t>://changingminds.org/disciplines/leadership/leadership.html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9"/>
              </a:rPr>
              <a:t>http://mindtools.com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10"/>
              </a:rPr>
              <a:t>http://managementhelp.org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  <a:hlinkClick r:id="rId11"/>
              </a:rPr>
              <a:t>https://www.startarium.ro</a:t>
            </a:r>
            <a:r>
              <a:rPr lang="en-GB" sz="2400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1400" y="1790700"/>
            <a:ext cx="3032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Sezione 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3: </a:t>
            </a:r>
            <a:r>
              <a:rPr lang="it-IT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Risorse utili</a:t>
            </a:r>
            <a:endParaRPr lang="it-IT" sz="2400" dirty="0">
              <a:solidFill>
                <a:srgbClr val="AC7BDC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11857"/>
            <a:ext cx="5638800" cy="423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02AAC77-762E-FF82-BCE0-542021BAB6F1}"/>
              </a:ext>
            </a:extLst>
          </p:cNvPr>
          <p:cNvSpPr txBox="1"/>
          <p:nvPr/>
        </p:nvSpPr>
        <p:spPr>
          <a:xfrm>
            <a:off x="7547548" y="3871891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Conclusione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CC91A97-CB90-F117-8D0D-B57C960E7D29}"/>
              </a:ext>
            </a:extLst>
          </p:cNvPr>
          <p:cNvSpPr txBox="1"/>
          <p:nvPr/>
        </p:nvSpPr>
        <p:spPr>
          <a:xfrm>
            <a:off x="2057400" y="1982137"/>
            <a:ext cx="4765623" cy="531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Leadership </a:t>
            </a:r>
            <a:endParaRPr lang="ko-KR" altLang="en-US" sz="2800" b="1" dirty="0">
              <a:solidFill>
                <a:srgbClr val="FD4FB4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6FE7853-4900-78CA-5E8A-87A3A6DA723D}"/>
              </a:ext>
            </a:extLst>
          </p:cNvPr>
          <p:cNvSpPr txBox="1"/>
          <p:nvPr/>
        </p:nvSpPr>
        <p:spPr>
          <a:xfrm>
            <a:off x="11990257" y="2386686"/>
            <a:ext cx="601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D4FB4"/>
                </a:solidFill>
                <a:ea typeface="Times New Roman" panose="02020603050405020304" pitchFamily="18" charset="0"/>
              </a:rPr>
              <a:t>Comportamenti tipici</a:t>
            </a:r>
            <a:endParaRPr lang="it-IT" sz="2800" b="1" dirty="0">
              <a:solidFill>
                <a:srgbClr val="FD4FB4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DEF5E362-01C4-B4BE-88F3-CA9399EF137C}"/>
              </a:ext>
            </a:extLst>
          </p:cNvPr>
          <p:cNvSpPr txBox="1"/>
          <p:nvPr/>
        </p:nvSpPr>
        <p:spPr>
          <a:xfrm>
            <a:off x="11996503" y="3405306"/>
            <a:ext cx="6324600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Comportamenti legati al pensiero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Comportamenti legati alla consegna dei</a:t>
            </a:r>
            <a:r>
              <a:rPr kumimoji="0" lang="it-IT" sz="2000" b="1" u="none" strike="noStrike" cap="none" normalizeH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risultati</a:t>
            </a:r>
            <a:endParaRPr lang="it-IT" sz="2000" b="1" dirty="0" smtClean="0">
              <a:solidFill>
                <a:srgbClr val="AC7BDC"/>
              </a:solidFill>
              <a:ea typeface="Times New Roman" pitchFamily="18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Comportamenti relazionali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Comportamenti di Self-Management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endParaRPr lang="ko-KR" altLang="en-US" sz="1200" dirty="0"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5EBEB16-F347-8C9F-F501-E6D723B8C5F5}"/>
              </a:ext>
            </a:extLst>
          </p:cNvPr>
          <p:cNvSpPr txBox="1"/>
          <p:nvPr/>
        </p:nvSpPr>
        <p:spPr>
          <a:xfrm>
            <a:off x="11990257" y="5055662"/>
            <a:ext cx="624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FD4FB4"/>
                </a:solidFill>
              </a:rPr>
              <a:t>Sviluppo continuo</a:t>
            </a:r>
            <a:endParaRPr lang="en-GB" sz="2800" b="1" dirty="0">
              <a:solidFill>
                <a:srgbClr val="FD4FB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356ED3-F44A-4965-B161-BE99BCFC0302}"/>
              </a:ext>
            </a:extLst>
          </p:cNvPr>
          <p:cNvSpPr txBox="1"/>
          <p:nvPr/>
        </p:nvSpPr>
        <p:spPr>
          <a:xfrm>
            <a:off x="11990257" y="6030187"/>
            <a:ext cx="60198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Scopri te stesso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Ce</a:t>
            </a:r>
            <a:r>
              <a:rPr lang="it-IT" sz="20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rca il feedback</a:t>
            </a:r>
            <a:endParaRPr lang="it-IT" sz="2000" dirty="0" smtClean="0">
              <a:solidFill>
                <a:srgbClr val="7030A0"/>
              </a:solidFill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b="1" dirty="0" smtClean="0">
                <a:solidFill>
                  <a:srgbClr val="7030A0"/>
                </a:solidFill>
                <a:latin typeface="Calibri"/>
                <a:ea typeface="Times New Roman" pitchFamily="18" charset="0"/>
                <a:cs typeface="Arial" pitchFamily="34" charset="0"/>
              </a:rPr>
              <a:t>Tieni un registro del tuo sviluppo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ko-KR" sz="2000" b="1" dirty="0" smtClean="0">
                <a:solidFill>
                  <a:srgbClr val="7030A0"/>
                </a:solidFill>
                <a:cs typeface="Microsoft Sans Serif" panose="020B0604020202020204" pitchFamily="34" charset="0"/>
              </a:rPr>
              <a:t>Utilizza le risorse utili suggerite in questo modulo</a:t>
            </a:r>
            <a:endParaRPr lang="it-IT" altLang="ko-KR" sz="2000" b="1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xmlns="" id="{3C4D9A21-5CF5-0958-90F8-C96F352FB0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866900"/>
            <a:ext cx="885824" cy="809624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xmlns="" id="{3AE924DD-2FF9-8063-9000-8EE79949F8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5067300"/>
            <a:ext cx="885824" cy="8858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xmlns="" id="{221CE9C6-11FD-A90A-52AD-868B77C11C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91800" y="2247900"/>
            <a:ext cx="990600" cy="8858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xmlns="" id="{8EEC15A1-5572-D5F6-E029-D4DA9E599D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5600" y="4914900"/>
            <a:ext cx="914400" cy="914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9200" y="2933700"/>
            <a:ext cx="533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en-US" sz="2000" dirty="0" smtClean="0"/>
              <a:t>La</a:t>
            </a:r>
            <a:r>
              <a:rPr lang="en-US" dirty="0" smtClean="0"/>
              <a:t> </a:t>
            </a:r>
            <a:r>
              <a:rPr lang="en-GB" sz="2000" b="1" i="1" dirty="0" smtClean="0"/>
              <a:t>Leadership</a:t>
            </a:r>
            <a:r>
              <a:rPr lang="en-GB" sz="2000" dirty="0" smtClean="0"/>
              <a:t> </a:t>
            </a:r>
            <a:r>
              <a:rPr lang="it-IT" sz="2000" dirty="0"/>
              <a:t>è la capacità di persuadere gli altri a seguirti</a:t>
            </a:r>
            <a:r>
              <a:rPr lang="it-IT" sz="2000" dirty="0" smtClean="0"/>
              <a:t>, ispirarli </a:t>
            </a:r>
            <a:r>
              <a:rPr lang="it-IT" sz="2000" dirty="0"/>
              <a:t>nel raggiungere i massimi livelli e </a:t>
            </a:r>
            <a:r>
              <a:rPr lang="it-IT" sz="2000" dirty="0" smtClean="0"/>
              <a:t>farli comprendere </a:t>
            </a:r>
            <a:r>
              <a:rPr lang="it-IT" sz="2000" dirty="0"/>
              <a:t>e credere nella tua visione. </a:t>
            </a:r>
          </a:p>
          <a:p>
            <a:pPr algn="just"/>
            <a:endParaRPr lang="en-GB" sz="2000" dirty="0"/>
          </a:p>
        </p:txBody>
      </p:sp>
      <p:sp>
        <p:nvSpPr>
          <p:cNvPr id="18" name="Rectangle 17"/>
          <p:cNvSpPr/>
          <p:nvPr/>
        </p:nvSpPr>
        <p:spPr>
          <a:xfrm>
            <a:off x="1517755" y="4843158"/>
            <a:ext cx="5167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400" b="1" dirty="0" smtClean="0">
                <a:solidFill>
                  <a:srgbClr val="FD4FB4"/>
                </a:solidFill>
              </a:rPr>
              <a:t>Dietro ogni eccellente leader femminile c'è un complesso mix e una continua evoluzione di elementi di personalità</a:t>
            </a:r>
            <a:endParaRPr lang="en-US" sz="2400" b="1" dirty="0">
              <a:solidFill>
                <a:srgbClr val="FD4FB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6286500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	</a:t>
            </a:r>
            <a:r>
              <a:rPr lang="it-IT" sz="2000" dirty="0" smtClean="0"/>
              <a:t>Questi includono aspetti come: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I tratti della tua personalità o predisposizioni</a:t>
            </a:r>
            <a:endParaRPr lang="it-IT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I tuoi valori o credenze personali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Le tue forze o debolezze comportamentali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I tuoi motivatori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99532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CEB6FBD-A5B4-4090-B420-A3A58C350B90}"/>
              </a:ext>
            </a:extLst>
          </p:cNvPr>
          <p:cNvSpPr txBox="1"/>
          <p:nvPr/>
        </p:nvSpPr>
        <p:spPr>
          <a:xfrm>
            <a:off x="6438900" y="5295900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 dirty="0" smtClean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Grazie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D4FB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5A34285-6C07-DC1D-80A6-98EE623AEFA4}"/>
              </a:ext>
            </a:extLst>
          </p:cNvPr>
          <p:cNvSpPr txBox="1"/>
          <p:nvPr/>
        </p:nvSpPr>
        <p:spPr>
          <a:xfrm>
            <a:off x="4560939" y="6743700"/>
            <a:ext cx="9166122" cy="14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ADDE</a:t>
            </a:r>
            <a:endParaRPr lang="en-US" sz="4400" spc="-65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5">
            <a:extLst>
              <a:ext uri="{FF2B5EF4-FFF2-40B4-BE49-F238E27FC236}">
                <a16:creationId xmlns:a16="http://schemas.microsoft.com/office/drawing/2014/main" xmlns="" id="{E42D7F93-F08B-64FD-14F1-8F551D663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57300"/>
            <a:ext cx="3886200" cy="21859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11816CB-AA50-BD0E-12E4-C12F7AA3F7E1}"/>
              </a:ext>
            </a:extLst>
          </p:cNvPr>
          <p:cNvSpPr txBox="1"/>
          <p:nvPr/>
        </p:nvSpPr>
        <p:spPr>
          <a:xfrm>
            <a:off x="6553200" y="10287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Obiettivi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AB24A19-41FB-B060-0BAE-CCCC40AE4D04}"/>
              </a:ext>
            </a:extLst>
          </p:cNvPr>
          <p:cNvSpPr txBox="1"/>
          <p:nvPr/>
        </p:nvSpPr>
        <p:spPr>
          <a:xfrm>
            <a:off x="6553200" y="17907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Alla fine di questo corso sarai in grado di</a:t>
            </a:r>
            <a:endParaRPr lang="it-IT" sz="2800" b="1" dirty="0">
              <a:effectLst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81E9682-09FC-3C43-A1AB-E4E4CC2D81B8}"/>
              </a:ext>
            </a:extLst>
          </p:cNvPr>
          <p:cNvGrpSpPr/>
          <p:nvPr/>
        </p:nvGrpSpPr>
        <p:grpSpPr>
          <a:xfrm>
            <a:off x="3962400" y="3543300"/>
            <a:ext cx="11049000" cy="1629554"/>
            <a:chOff x="6420992" y="1321255"/>
            <a:chExt cx="5124927" cy="1629554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xmlns="" id="{548EFC15-3084-BDDD-6E8D-F01E3D99CC11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it-IT" sz="2400" dirty="0" smtClean="0"/>
                <a:t>Imparerai come sostenere il tuo stile di leadership e capire perché sei spinto a comportarti in </a:t>
              </a:r>
              <a:r>
                <a:rPr lang="it-IT" sz="2400" dirty="0" smtClean="0"/>
                <a:t>un determinato </a:t>
              </a:r>
              <a:r>
                <a:rPr lang="it-IT" sz="2400" dirty="0" smtClean="0"/>
                <a:t>modo. Identificherai i comportamenti di leadership.</a:t>
              </a:r>
              <a:endParaRPr lang="en-GB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xmlns="" id="{55E089A1-1F8C-461F-FDEB-F6FE8F5419E0}"/>
                </a:ext>
              </a:extLst>
            </p:cNvPr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it-IT" sz="2800" b="1" dirty="0" smtClean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Acquisire conoscenze di base sulla leadership</a:t>
              </a:r>
              <a:endParaRPr lang="en-GB" sz="4000" b="1" dirty="0">
                <a:solidFill>
                  <a:srgbClr val="AC7BD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xmlns="" id="{AD9EE554-EB6F-38B3-BCE7-14B839C76A9D}"/>
              </a:ext>
            </a:extLst>
          </p:cNvPr>
          <p:cNvGrpSpPr/>
          <p:nvPr/>
        </p:nvGrpSpPr>
        <p:grpSpPr>
          <a:xfrm>
            <a:off x="3886200" y="5219700"/>
            <a:ext cx="11125196" cy="1245103"/>
            <a:chOff x="6420993" y="1336374"/>
            <a:chExt cx="5461598" cy="12451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747B981-D2F4-A88C-FDA2-E9AC1B8491D3}"/>
                </a:ext>
              </a:extLst>
            </p:cNvPr>
            <p:cNvSpPr txBox="1"/>
            <p:nvPr/>
          </p:nvSpPr>
          <p:spPr>
            <a:xfrm>
              <a:off x="6420994" y="1750480"/>
              <a:ext cx="54615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400" dirty="0" smtClean="0"/>
                <a:t>Considererai i molti elementi della gestione delle prestazioni a cui una leader femminile efficace deve pensare, applicando tecniche per rendere gestibili i tuoi obiettivi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CAD2012-C327-5815-4FAA-1CACB3D4207F}"/>
                </a:ext>
              </a:extLst>
            </p:cNvPr>
            <p:cNvSpPr txBox="1"/>
            <p:nvPr/>
          </p:nvSpPr>
          <p:spPr>
            <a:xfrm>
              <a:off x="6420993" y="1336374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/>
              <a:r>
                <a:rPr lang="it-IT" sz="2800" b="1" dirty="0" smtClean="0">
                  <a:solidFill>
                    <a:srgbClr val="AC7BDC"/>
                  </a:solidFill>
                </a:rPr>
                <a:t>Migliora le capacità per massimizzare le prestazioni del tuo team</a:t>
              </a:r>
              <a:endParaRPr lang="en-GB" sz="2800" b="1" dirty="0">
                <a:solidFill>
                  <a:srgbClr val="AC7BDC"/>
                </a:solidFill>
              </a:endParaRPr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xmlns="" id="{58B55858-4B42-6D8D-907F-07C5F5203570}"/>
              </a:ext>
            </a:extLst>
          </p:cNvPr>
          <p:cNvGrpSpPr/>
          <p:nvPr/>
        </p:nvGrpSpPr>
        <p:grpSpPr>
          <a:xfrm>
            <a:off x="3886200" y="6896100"/>
            <a:ext cx="10363200" cy="985533"/>
            <a:chOff x="6420993" y="1226612"/>
            <a:chExt cx="5124926" cy="985533"/>
          </a:xfrm>
        </p:grpSpPr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E9FF2039-1F88-9C9E-74F1-B8ED25B62600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400" dirty="0" smtClean="0"/>
                <a:t>Saprai quali risorse ti sono utili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2B21E46A-7A55-6C32-B19D-8427E1ECEFA4}"/>
                </a:ext>
              </a:extLst>
            </p:cNvPr>
            <p:cNvSpPr txBox="1"/>
            <p:nvPr/>
          </p:nvSpPr>
          <p:spPr>
            <a:xfrm>
              <a:off x="6420993" y="1226612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it-IT" sz="2800" b="1" dirty="0" smtClean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Accedi alle risorse online riguardanti l'autosviluppo</a:t>
              </a:r>
              <a:endParaRPr lang="en-GB" sz="4400" b="1" dirty="0">
                <a:solidFill>
                  <a:srgbClr val="AC7BD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object 5">
            <a:extLst>
              <a:ext uri="{FF2B5EF4-FFF2-40B4-BE49-F238E27FC236}">
                <a16:creationId xmlns:a16="http://schemas.microsoft.com/office/drawing/2014/main" xmlns="" id="{DE27B7A9-8C33-5618-9027-8F353D592D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3619500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xmlns="" id="{EFE0C309-3940-1EC6-1321-C787CCD04D6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5143500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xmlns="" id="{F6C15DCA-854C-9007-1DEE-22BDDD17312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6972300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F46532C-EF31-45B2-96AF-1DC3F84F508E}"/>
              </a:ext>
            </a:extLst>
          </p:cNvPr>
          <p:cNvSpPr txBox="1"/>
          <p:nvPr/>
        </p:nvSpPr>
        <p:spPr>
          <a:xfrm>
            <a:off x="838200" y="571500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Indice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BBB80934-02DF-D745-E7E2-18A7CD9FFA1A}"/>
              </a:ext>
            </a:extLst>
          </p:cNvPr>
          <p:cNvGrpSpPr/>
          <p:nvPr/>
        </p:nvGrpSpPr>
        <p:grpSpPr>
          <a:xfrm>
            <a:off x="4495800" y="3695700"/>
            <a:ext cx="12725401" cy="1563853"/>
            <a:chOff x="6390121" y="1386956"/>
            <a:chExt cx="5155798" cy="1563853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xmlns="" id="{238801E5-F271-CED4-7560-4088DC248F5E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Aft>
                  <a:spcPct val="0"/>
                </a:spcAft>
              </a:pPr>
              <a:r>
                <a:rPr lang="it-IT" sz="2400" dirty="0" smtClean="0">
                  <a:ea typeface="Times New Roman" pitchFamily="18" charset="0"/>
                  <a:cs typeface="Calibri" pitchFamily="34" charset="0"/>
                </a:rPr>
                <a:t>Sezione </a:t>
              </a:r>
              <a:r>
                <a:rPr lang="it-IT" sz="2400" dirty="0">
                  <a:ea typeface="Times New Roman" pitchFamily="18" charset="0"/>
                  <a:cs typeface="Calibri" pitchFamily="34" charset="0"/>
                </a:rPr>
                <a:t>1: </a:t>
              </a:r>
              <a:r>
                <a:rPr lang="it-IT" sz="2400" b="1" dirty="0">
                  <a:ea typeface="Times New Roman" pitchFamily="18" charset="0"/>
                  <a:cs typeface="Calibri" pitchFamily="34" charset="0"/>
                </a:rPr>
                <a:t>Panoramica comportamentale</a:t>
              </a:r>
            </a:p>
            <a:p>
              <a:pPr lvl="0" eaLnBrk="0" fontAlgn="base" hangingPunct="0">
                <a:spcAft>
                  <a:spcPct val="0"/>
                </a:spcAft>
              </a:pPr>
              <a:r>
                <a:rPr lang="it-IT" sz="2400" dirty="0">
                  <a:ea typeface="Times New Roman" pitchFamily="18" charset="0"/>
                  <a:cs typeface="Calibri" pitchFamily="34" charset="0"/>
                </a:rPr>
                <a:t>Sezione 2</a:t>
              </a:r>
              <a:r>
                <a:rPr lang="it-IT" sz="2400" b="1" dirty="0">
                  <a:ea typeface="Times New Roman" pitchFamily="18" charset="0"/>
                  <a:cs typeface="Calibri" pitchFamily="34" charset="0"/>
                </a:rPr>
                <a:t>: I comportamenti sono la chiave</a:t>
              </a:r>
            </a:p>
            <a:p>
              <a:pPr lvl="0" eaLnBrk="0" fontAlgn="base" hangingPunct="0">
                <a:spcAft>
                  <a:spcPct val="0"/>
                </a:spcAft>
              </a:pPr>
              <a:r>
                <a:rPr lang="it-IT" sz="2400" dirty="0">
                  <a:ea typeface="Times New Roman" pitchFamily="18" charset="0"/>
                  <a:cs typeface="Calibri" pitchFamily="34" charset="0"/>
                </a:rPr>
                <a:t>Sezione 3: </a:t>
              </a:r>
              <a:r>
                <a:rPr lang="it-IT" sz="2400" b="1" dirty="0">
                  <a:ea typeface="Times New Roman" pitchFamily="18" charset="0"/>
                  <a:cs typeface="Calibri" pitchFamily="34" charset="0"/>
                </a:rPr>
                <a:t>La varietà è l'ingrediente segreto della leadership femminile</a:t>
              </a:r>
              <a:endParaRPr lang="it-IT" sz="2400" b="1" dirty="0"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xmlns="" id="{B457E1F9-B71E-20E0-77A5-08EF52153978}"/>
                </a:ext>
              </a:extLst>
            </p:cNvPr>
            <p:cNvSpPr txBox="1"/>
            <p:nvPr/>
          </p:nvSpPr>
          <p:spPr>
            <a:xfrm>
              <a:off x="6390121" y="1386956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800" b="1" dirty="0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Unità 1: Leadership comportamentale: il ruolo delle donne leader</a:t>
              </a:r>
              <a:endParaRPr lang="it-IT" sz="28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endParaRP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B0887605-223E-8E95-D1AB-528AAE792794}"/>
              </a:ext>
            </a:extLst>
          </p:cNvPr>
          <p:cNvGrpSpPr/>
          <p:nvPr/>
        </p:nvGrpSpPr>
        <p:grpSpPr>
          <a:xfrm>
            <a:off x="4495800" y="5219700"/>
            <a:ext cx="12123821" cy="1727217"/>
            <a:chOff x="6417601" y="1062892"/>
            <a:chExt cx="5128318" cy="2254022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908DF9CA-52FE-B5E9-55D1-0AA3A4015ACA}"/>
                </a:ext>
              </a:extLst>
            </p:cNvPr>
            <p:cNvSpPr txBox="1"/>
            <p:nvPr/>
          </p:nvSpPr>
          <p:spPr>
            <a:xfrm>
              <a:off x="6420994" y="1750481"/>
              <a:ext cx="5124925" cy="156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sz="2400" dirty="0">
                  <a:ea typeface="Times New Roman" pitchFamily="18" charset="0"/>
                  <a:cs typeface="Calibri" pitchFamily="34" charset="0"/>
                </a:rPr>
                <a:t>Sezione 1: </a:t>
              </a:r>
              <a:r>
                <a:rPr lang="it-IT" sz="2400" b="1" dirty="0">
                  <a:ea typeface="Times New Roman" pitchFamily="18" charset="0"/>
                  <a:cs typeface="Calibri" pitchFamily="34" charset="0"/>
                </a:rPr>
                <a:t>Motivazione: il motore della leadership femminile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sz="2400" dirty="0">
                  <a:ea typeface="Times New Roman" pitchFamily="18" charset="0"/>
                  <a:cs typeface="Calibri" pitchFamily="34" charset="0"/>
                </a:rPr>
                <a:t>Sezione 2: </a:t>
              </a:r>
              <a:r>
                <a:rPr lang="it-IT" sz="2400" b="1" dirty="0">
                  <a:ea typeface="Times New Roman" pitchFamily="18" charset="0"/>
                  <a:cs typeface="Calibri" pitchFamily="34" charset="0"/>
                </a:rPr>
                <a:t>Stabilire obiettivi chiari e rafforzare i traguardi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sz="2400" dirty="0">
                  <a:ea typeface="Times New Roman" pitchFamily="18" charset="0"/>
                  <a:cs typeface="Calibri" pitchFamily="34" charset="0"/>
                </a:rPr>
                <a:t>Sezione 3: </a:t>
              </a:r>
              <a:r>
                <a:rPr lang="it-IT" sz="2400" b="1" dirty="0">
                  <a:ea typeface="Times New Roman" pitchFamily="18" charset="0"/>
                  <a:cs typeface="Calibri" pitchFamily="34" charset="0"/>
                </a:rPr>
                <a:t>Quando le cose non accadono</a:t>
              </a:r>
              <a:endParaRPr lang="it-IT" sz="2400" b="1" dirty="0"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6F4D7496-8DEE-0BFB-FAF5-3762F71A6D90}"/>
                </a:ext>
              </a:extLst>
            </p:cNvPr>
            <p:cNvSpPr txBox="1"/>
            <p:nvPr/>
          </p:nvSpPr>
          <p:spPr>
            <a:xfrm>
              <a:off x="6417601" y="1062892"/>
              <a:ext cx="5124925" cy="6828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t-IT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Unità 2: Leadership nella pratica: massimizzare le prestazioni del team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pic>
        <p:nvPicPr>
          <p:cNvPr id="14" name="object 5">
            <a:extLst>
              <a:ext uri="{FF2B5EF4-FFF2-40B4-BE49-F238E27FC236}">
                <a16:creationId xmlns:a16="http://schemas.microsoft.com/office/drawing/2014/main" xmlns="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4152900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xmlns="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5676900"/>
            <a:ext cx="581024" cy="5810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0845C21-681F-8282-34D9-C942AD22DAB9}"/>
              </a:ext>
            </a:extLst>
          </p:cNvPr>
          <p:cNvSpPr txBox="1"/>
          <p:nvPr/>
        </p:nvSpPr>
        <p:spPr>
          <a:xfrm>
            <a:off x="838200" y="1562100"/>
            <a:ext cx="16611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65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Leadership Femminile</a:t>
            </a:r>
            <a:endParaRPr lang="en-US" sz="4000" b="1" spc="-65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GB" sz="2400" dirty="0"/>
              <a:t>	</a:t>
            </a:r>
            <a:r>
              <a:rPr lang="it-IT" sz="2400" dirty="0"/>
              <a:t>Considereremo i molti elementi della gestione delle prestazioni a cui una leader femminile efficace deve pensare e presenteremo alcuni modi di auto-sviluppo per rimanere motivati e diventare una leader migliore</a:t>
            </a:r>
            <a:r>
              <a:rPr lang="it-IT" sz="2400" dirty="0" smtClean="0"/>
              <a:t>. Esploreremo </a:t>
            </a:r>
            <a:r>
              <a:rPr lang="it-IT" sz="2400" dirty="0" smtClean="0"/>
              <a:t>come </a:t>
            </a:r>
            <a:r>
              <a:rPr lang="it-IT" sz="2400" dirty="0" smtClean="0"/>
              <a:t>ciò può </a:t>
            </a:r>
            <a:r>
              <a:rPr lang="it-IT" sz="2400" dirty="0" smtClean="0"/>
              <a:t>avere un impatto positivo sulle prestazioni della tua organizzazione. Imparerai come sostenere il tuo stile di leadership e capire perché sei spinta a comportarti in un determinato modo.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xmlns="" id="{B0887605-223E-8E95-D1AB-528AAE792794}"/>
              </a:ext>
            </a:extLst>
          </p:cNvPr>
          <p:cNvGrpSpPr/>
          <p:nvPr/>
        </p:nvGrpSpPr>
        <p:grpSpPr>
          <a:xfrm>
            <a:off x="4495800" y="6896100"/>
            <a:ext cx="12123821" cy="1727217"/>
            <a:chOff x="6417601" y="1062892"/>
            <a:chExt cx="5128318" cy="2254022"/>
          </a:xfrm>
        </p:grpSpPr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908DF9CA-52FE-B5E9-55D1-0AA3A4015ACA}"/>
                </a:ext>
              </a:extLst>
            </p:cNvPr>
            <p:cNvSpPr txBox="1"/>
            <p:nvPr/>
          </p:nvSpPr>
          <p:spPr>
            <a:xfrm>
              <a:off x="6420994" y="1750481"/>
              <a:ext cx="5124925" cy="156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sz="2400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Sezione 1: </a:t>
              </a:r>
              <a:r>
                <a:rPr lang="it-IT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Sviluppo personale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sz="2400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Sezione 2: </a:t>
              </a:r>
              <a:r>
                <a:rPr lang="it-IT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Opportunità di sviluppo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sz="2400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Sezione 3: </a:t>
              </a:r>
              <a:r>
                <a:rPr lang="it-IT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Risorse utili</a:t>
              </a:r>
              <a:endParaRPr lang="it-IT" sz="2400" b="1" dirty="0"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6F4D7496-8DEE-0BFB-FAF5-3762F71A6D90}"/>
                </a:ext>
              </a:extLst>
            </p:cNvPr>
            <p:cNvSpPr txBox="1"/>
            <p:nvPr/>
          </p:nvSpPr>
          <p:spPr>
            <a:xfrm>
              <a:off x="6417601" y="1062892"/>
              <a:ext cx="5124925" cy="6828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Unità 3: Sviluppo continuo</a:t>
              </a:r>
              <a:endParaRPr lang="en-GB" sz="2800" dirty="0">
                <a:solidFill>
                  <a:srgbClr val="AC7BD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object 5">
            <a:extLst>
              <a:ext uri="{FF2B5EF4-FFF2-40B4-BE49-F238E27FC236}">
                <a16:creationId xmlns:a16="http://schemas.microsoft.com/office/drawing/2014/main" xmlns="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7353300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E20EFF1-C6C2-3834-DE67-E15FC62BC881}"/>
              </a:ext>
            </a:extLst>
          </p:cNvPr>
          <p:cNvSpPr txBox="1"/>
          <p:nvPr/>
        </p:nvSpPr>
        <p:spPr>
          <a:xfrm>
            <a:off x="1066800" y="2019300"/>
            <a:ext cx="5638800" cy="67403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1.1.1. </a:t>
            </a:r>
            <a:r>
              <a:rPr lang="en-GB" sz="2400" b="1" dirty="0" smtClean="0">
                <a:solidFill>
                  <a:srgbClr val="7030A0"/>
                </a:solidFill>
              </a:rPr>
              <a:t>Cos’è la leadership</a:t>
            </a:r>
            <a:r>
              <a:rPr lang="en-GB" sz="2400" b="1" dirty="0">
                <a:solidFill>
                  <a:srgbClr val="7030A0"/>
                </a:solidFill>
              </a:rPr>
              <a:t>?</a:t>
            </a:r>
          </a:p>
          <a:p>
            <a:pPr algn="just"/>
            <a:r>
              <a:rPr lang="en-GB" sz="2400" dirty="0"/>
              <a:t> </a:t>
            </a:r>
            <a:r>
              <a:rPr lang="en-GB" sz="2400" dirty="0" smtClean="0"/>
              <a:t>La </a:t>
            </a:r>
            <a:r>
              <a:rPr lang="en-GB" sz="2400" b="1" i="1" dirty="0" smtClean="0"/>
              <a:t>Leadership</a:t>
            </a:r>
            <a:r>
              <a:rPr lang="en-GB" sz="2400" dirty="0" smtClean="0"/>
              <a:t> </a:t>
            </a:r>
            <a:r>
              <a:rPr lang="it-IT" sz="2400" dirty="0"/>
              <a:t>è la capacità di persuadere gli altri a seguirti, ispirarli nel raggiungere i massimi livelli e farli capire e credere nella tua visione. </a:t>
            </a:r>
            <a:endParaRPr lang="it-IT" sz="2400" dirty="0" smtClean="0"/>
          </a:p>
          <a:p>
            <a:pPr algn="just"/>
            <a:r>
              <a:rPr lang="en-GB" sz="2400" dirty="0"/>
              <a:t> </a:t>
            </a:r>
            <a:r>
              <a:rPr lang="en-GB" sz="2400" b="1" dirty="0">
                <a:solidFill>
                  <a:srgbClr val="7030A0"/>
                </a:solidFill>
              </a:rPr>
              <a:t>1.1.2. </a:t>
            </a:r>
            <a:r>
              <a:rPr lang="it-IT" sz="2400" b="1" dirty="0">
                <a:solidFill>
                  <a:srgbClr val="7030A0"/>
                </a:solidFill>
              </a:rPr>
              <a:t>Dietro ogni eccellente leader femminile c'è un mix altamente complesso e in continua evoluzione di elementi di </a:t>
            </a:r>
            <a:r>
              <a:rPr lang="it-IT" sz="2400" b="1" dirty="0" smtClean="0">
                <a:solidFill>
                  <a:srgbClr val="7030A0"/>
                </a:solidFill>
              </a:rPr>
              <a:t>personalità</a:t>
            </a:r>
          </a:p>
          <a:p>
            <a:pPr algn="just"/>
            <a:r>
              <a:rPr lang="it-IT" sz="2400" dirty="0" smtClean="0"/>
              <a:t>Ad esempio: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7030A0"/>
                </a:solidFill>
              </a:rPr>
              <a:t>I tratta della tua personalità o predisposizioni</a:t>
            </a:r>
            <a:endParaRPr lang="it-IT" sz="2400" b="1" dirty="0">
              <a:solidFill>
                <a:srgbClr val="7030A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7030A0"/>
                </a:solidFill>
              </a:rPr>
              <a:t>I tuoi valori personali o </a:t>
            </a:r>
            <a:r>
              <a:rPr lang="it-IT" sz="2400" b="1" dirty="0" smtClean="0">
                <a:solidFill>
                  <a:srgbClr val="7030A0"/>
                </a:solidFill>
              </a:rPr>
              <a:t>credenze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7030A0"/>
                </a:solidFill>
              </a:rPr>
              <a:t>Le tue forze o debolezze comportamentali</a:t>
            </a:r>
          </a:p>
          <a:p>
            <a:pPr marL="392113" lvl="0" fontAlgn="base"/>
            <a:endParaRPr lang="en-US" sz="2400" b="1" dirty="0">
              <a:solidFill>
                <a:srgbClr val="7030A0"/>
              </a:solidFill>
            </a:endParaRPr>
          </a:p>
          <a:p>
            <a:pPr marL="392113" lvl="0" fontAlgn="base">
              <a:buFont typeface="Wingdings" pitchFamily="2" charset="2"/>
              <a:buChar char="ü"/>
            </a:pPr>
            <a:endParaRPr lang="en-US" sz="2400" b="1" dirty="0">
              <a:solidFill>
                <a:srgbClr val="7030A0"/>
              </a:solidFill>
            </a:endParaRPr>
          </a:p>
          <a:p>
            <a:pPr marL="392113" lvl="0" fontAlgn="base">
              <a:buFont typeface="Wingdings" pitchFamily="2" charset="2"/>
              <a:buChar char="ü"/>
            </a:pP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FED815D-C4D8-BE58-1B7D-19147DA9B42C}"/>
              </a:ext>
            </a:extLst>
          </p:cNvPr>
          <p:cNvSpPr txBox="1"/>
          <p:nvPr/>
        </p:nvSpPr>
        <p:spPr>
          <a:xfrm>
            <a:off x="762000" y="647700"/>
            <a:ext cx="1493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Unità 1: Leadership comportamentale: il ruolo delle donne leader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409700"/>
            <a:ext cx="5404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GB" sz="2400" b="1" dirty="0" smtClean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Sezione 1</a:t>
            </a:r>
            <a:r>
              <a:rPr lang="it-IT" sz="2400" b="1" dirty="0" smtClean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: Panoramica comportamentale</a:t>
            </a:r>
            <a:endParaRPr lang="it-IT" sz="2400" b="1" dirty="0">
              <a:solidFill>
                <a:srgbClr val="AC7BDC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2019300"/>
            <a:ext cx="5486400" cy="6370975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7030A0"/>
                </a:solidFill>
              </a:rPr>
              <a:t>1.1.3. </a:t>
            </a:r>
            <a:r>
              <a:rPr lang="it-IT" sz="2400" b="1" dirty="0" smtClean="0">
                <a:solidFill>
                  <a:srgbClr val="7030A0"/>
                </a:solidFill>
              </a:rPr>
              <a:t>I tratta della tua personalità</a:t>
            </a:r>
            <a:endParaRPr lang="it-IT" sz="2400" dirty="0" smtClean="0"/>
          </a:p>
          <a:p>
            <a:pPr fontAlgn="base"/>
            <a:r>
              <a:rPr lang="it-IT" sz="2400" dirty="0" smtClean="0"/>
              <a:t>La psicologia moderna tenta di descrivere la personalità sulla base di quelli che vengono definiti i tratti "big five":</a:t>
            </a:r>
            <a:endParaRPr lang="it-IT" sz="2400" dirty="0" smtClean="0"/>
          </a:p>
          <a:p>
            <a:r>
              <a:rPr lang="it-IT" sz="2400" dirty="0" smtClean="0"/>
              <a:t> </a:t>
            </a:r>
          </a:p>
          <a:p>
            <a:r>
              <a:rPr lang="it-IT" sz="2400" b="1" dirty="0" smtClean="0">
                <a:solidFill>
                  <a:srgbClr val="7030A0"/>
                </a:solidFill>
              </a:rPr>
              <a:t>Estroverso                                 Introverso</a:t>
            </a:r>
          </a:p>
          <a:p>
            <a:r>
              <a:rPr lang="it-IT" sz="2400" b="1" dirty="0" smtClean="0">
                <a:solidFill>
                  <a:srgbClr val="7030A0"/>
                </a:solidFill>
              </a:rPr>
              <a:t> </a:t>
            </a:r>
          </a:p>
          <a:p>
            <a:r>
              <a:rPr lang="it-IT" sz="2400" b="1" dirty="0" smtClean="0">
                <a:solidFill>
                  <a:srgbClr val="7030A0"/>
                </a:solidFill>
              </a:rPr>
              <a:t>Gradevole</a:t>
            </a:r>
            <a:r>
              <a:rPr lang="it-IT" sz="2400" b="1" dirty="0" smtClean="0">
                <a:solidFill>
                  <a:srgbClr val="7030A0"/>
                </a:solidFill>
              </a:rPr>
              <a:t>                                 Sgradevole</a:t>
            </a:r>
          </a:p>
          <a:p>
            <a:r>
              <a:rPr lang="it-IT" sz="2400" b="1" dirty="0" smtClean="0">
                <a:solidFill>
                  <a:srgbClr val="7030A0"/>
                </a:solidFill>
              </a:rPr>
              <a:t> </a:t>
            </a:r>
          </a:p>
          <a:p>
            <a:r>
              <a:rPr lang="it-IT" sz="2400" b="1" dirty="0" smtClean="0">
                <a:solidFill>
                  <a:srgbClr val="7030A0"/>
                </a:solidFill>
              </a:rPr>
              <a:t>Coscienzioso                             </a:t>
            </a:r>
            <a:r>
              <a:rPr lang="it-IT" sz="2400" b="1" dirty="0" smtClean="0">
                <a:solidFill>
                  <a:srgbClr val="7030A0"/>
                </a:solidFill>
              </a:rPr>
              <a:t>Spensierato</a:t>
            </a:r>
            <a:endParaRPr lang="it-IT" sz="2400" b="1" dirty="0" smtClean="0">
              <a:solidFill>
                <a:srgbClr val="7030A0"/>
              </a:solidFill>
            </a:endParaRPr>
          </a:p>
          <a:p>
            <a:r>
              <a:rPr lang="it-IT" sz="2400" b="1" dirty="0" smtClean="0">
                <a:solidFill>
                  <a:srgbClr val="7030A0"/>
                </a:solidFill>
              </a:rPr>
              <a:t> </a:t>
            </a:r>
          </a:p>
          <a:p>
            <a:r>
              <a:rPr lang="it-IT" sz="2400" b="1" dirty="0" smtClean="0">
                <a:solidFill>
                  <a:srgbClr val="7030A0"/>
                </a:solidFill>
              </a:rPr>
              <a:t>Aperto</a:t>
            </a:r>
            <a:r>
              <a:rPr lang="it-IT" sz="2400" b="1" dirty="0" smtClean="0">
                <a:solidFill>
                  <a:srgbClr val="7030A0"/>
                </a:solidFill>
              </a:rPr>
              <a:t>	                                        Chiuso</a:t>
            </a:r>
          </a:p>
          <a:p>
            <a:r>
              <a:rPr lang="it-IT" sz="2400" b="1" dirty="0" smtClean="0">
                <a:solidFill>
                  <a:srgbClr val="7030A0"/>
                </a:solidFill>
              </a:rPr>
              <a:t> </a:t>
            </a:r>
          </a:p>
          <a:p>
            <a:r>
              <a:rPr lang="it-IT" sz="2400" b="1" dirty="0" smtClean="0">
                <a:solidFill>
                  <a:srgbClr val="7030A0"/>
                </a:solidFill>
              </a:rPr>
              <a:t>Controllato			Libero</a:t>
            </a:r>
          </a:p>
          <a:p>
            <a:r>
              <a:rPr lang="it-IT" sz="2400" b="1" dirty="0" smtClean="0">
                <a:solidFill>
                  <a:srgbClr val="7030A0"/>
                </a:solidFill>
              </a:rPr>
              <a:t>emotivamente 	          </a:t>
            </a:r>
            <a:r>
              <a:rPr lang="it-IT" sz="2400" b="1" dirty="0" smtClean="0">
                <a:solidFill>
                  <a:srgbClr val="7030A0"/>
                </a:solidFill>
              </a:rPr>
              <a:t>emotivamente</a:t>
            </a: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8991599" y="3924299"/>
            <a:ext cx="1552223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</a:t>
            </a:r>
            <a:endParaRPr lang="en-GB" dirty="0"/>
          </a:p>
        </p:txBody>
      </p:sp>
      <p:sp>
        <p:nvSpPr>
          <p:cNvPr id="10" name="Left-Right Arrow 9"/>
          <p:cNvSpPr/>
          <p:nvPr/>
        </p:nvSpPr>
        <p:spPr>
          <a:xfrm>
            <a:off x="8991599" y="4610099"/>
            <a:ext cx="1552223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-Right Arrow 10"/>
          <p:cNvSpPr/>
          <p:nvPr/>
        </p:nvSpPr>
        <p:spPr>
          <a:xfrm>
            <a:off x="8991600" y="5295899"/>
            <a:ext cx="1614312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-Right Arrow 11"/>
          <p:cNvSpPr/>
          <p:nvPr/>
        </p:nvSpPr>
        <p:spPr>
          <a:xfrm>
            <a:off x="8915400" y="6057899"/>
            <a:ext cx="1676400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-Right Arrow 12"/>
          <p:cNvSpPr/>
          <p:nvPr/>
        </p:nvSpPr>
        <p:spPr>
          <a:xfrm>
            <a:off x="8991600" y="6819900"/>
            <a:ext cx="1552221" cy="462379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725400" y="2234743"/>
            <a:ext cx="5029200" cy="630942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1.1.4. Adattarsi alle situazioni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0" indent="566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Leader femminili eccellenti riescono ad adattarsi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indent="566738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400" b="1" dirty="0" smtClean="0">
                <a:ea typeface="Times New Roman" pitchFamily="18" charset="0"/>
                <a:cs typeface="Arial" pitchFamily="34" charset="0"/>
              </a:rPr>
              <a:t>Comprendere il tuo profilo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per utilizzare consapevolmente comportamenti appropriati a seconda delle situazioni, anche se questi sono contrari a quello che è il tuo modo preferito di comportarti.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1.1.5. Domande 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da porsi</a:t>
            </a:r>
            <a:r>
              <a:rPr lang="it-IT" sz="20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	</a:t>
            </a:r>
            <a:endParaRPr lang="it-IT" sz="2000" dirty="0">
              <a:solidFill>
                <a:srgbClr val="7030A0"/>
              </a:solidFill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In quali situazioni i miei tratti aiutano a fornire risultati positivi?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In quali situazioni è probabile che i miei tratti non siano utili?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In quali situazioni devo considerare di adattare i miei comportamenti?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5">
            <a:extLst>
              <a:ext uri="{FF2B5EF4-FFF2-40B4-BE49-F238E27FC236}">
                <a16:creationId xmlns:a16="http://schemas.microsoft.com/office/drawing/2014/main" xmlns="" id="{B9450382-7C2E-E6B5-A19E-D3F7075D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169" r="11887" b="7665"/>
          <a:stretch/>
        </p:blipFill>
        <p:spPr>
          <a:xfrm>
            <a:off x="381000" y="5666245"/>
            <a:ext cx="4313583" cy="2362200"/>
          </a:xfrm>
          <a:prstGeom prst="rect">
            <a:avLst/>
          </a:prstGeom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257800" y="1409700"/>
            <a:ext cx="579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Calibri" pitchFamily="34" charset="0"/>
                <a:cs typeface="Arial" pitchFamily="34" charset="0"/>
              </a:rPr>
              <a:t>1.2.1 </a:t>
            </a:r>
            <a:r>
              <a:rPr lang="it-IT" sz="2400" b="1" dirty="0" smtClean="0">
                <a:solidFill>
                  <a:srgbClr val="AC7BDC"/>
                </a:solidFill>
                <a:ea typeface="Calibri" pitchFamily="34" charset="0"/>
                <a:cs typeface="Arial" pitchFamily="34" charset="0"/>
              </a:rPr>
              <a:t>Comportamenti tipici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ea typeface="Calibri" pitchFamily="34" charset="0"/>
                <a:cs typeface="Arial" pitchFamily="34" charset="0"/>
              </a:rPr>
              <a:t>I comportamenti possono essere raggruppati in 4 categorie: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336789"/>
              </p:ext>
            </p:extLst>
          </p:nvPr>
        </p:nvGraphicFramePr>
        <p:xfrm>
          <a:off x="5257800" y="3086100"/>
          <a:ext cx="5867400" cy="5852160"/>
        </p:xfrm>
        <a:graphic>
          <a:graphicData uri="http://schemas.openxmlformats.org/drawingml/2006/table">
            <a:tbl>
              <a:tblPr/>
              <a:tblGrid>
                <a:gridCol w="2933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4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48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Pensiero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dirty="0" smtClean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PENSIERO ANALITICO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PENSIERO STRATEGICO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PENSIERO CONCETTUALE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PENSIERO ORIENTATO AL CLIENTE</a:t>
                      </a:r>
                      <a:endParaRPr lang="it-IT" sz="1800" b="1" dirty="0">
                        <a:solidFill>
                          <a:srgbClr val="7030A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Consegna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b="1" dirty="0" smtClean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FOCUS SUI RISULTATI ATTENZIONE AI DETTAGLI TENACIA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INTERESSE PER L'ECCELLENZA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72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Relazioni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dirty="0" smtClean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CONSAPEVOLEZZA INTERPERSONALE COMPORTAMENTO ADATTIVO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RELAZIONE CON GLI STAKEHOLDER INFLUENZARE/PERSUADERE</a:t>
                      </a:r>
                      <a:endParaRPr lang="it-IT" sz="1800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07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b="1" noProof="0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Auto-sviluppo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b="1" dirty="0" smtClean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RESILIENZA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AUTOSVILUPPO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AUTOCONTROLLO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FIDUCIA IN SE STESSI</a:t>
                      </a:r>
                      <a:endParaRPr lang="it-IT" sz="1800" b="1" dirty="0">
                        <a:solidFill>
                          <a:srgbClr val="7030A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277600" y="1578232"/>
            <a:ext cx="57912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1.2.2. </a:t>
            </a:r>
            <a:r>
              <a:rPr lang="it-IT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Comportamenti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legati al pensiero</a:t>
            </a:r>
            <a:endParaRPr kumimoji="0" lang="it-IT" sz="2400" b="1" u="none" strike="noStrike" cap="none" normalizeH="0" baseline="0" dirty="0" smtClean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587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Pensiero analitico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87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Pensiero concettuale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87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Pensiero strategico	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87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Pensiero orientate al cliente</a:t>
            </a: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kumimoji="0" lang="it-IT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1.2.3. </a:t>
            </a:r>
            <a:r>
              <a:rPr lang="it-IT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Comportamenti legati alla consegna dei risultati</a:t>
            </a:r>
            <a:endParaRPr kumimoji="0" lang="it-IT" sz="2400" b="1" u="none" strike="noStrike" cap="none" normalizeH="0" baseline="0" dirty="0" smtClean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Focus </a:t>
            </a:r>
            <a:r>
              <a:rPr lang="it-IT" sz="2000" b="1" dirty="0" smtClean="0">
                <a:ea typeface="Times New Roman" pitchFamily="18" charset="0"/>
                <a:cs typeface="Arial" pitchFamily="34" charset="0"/>
              </a:rPr>
              <a:t>sul risultato</a:t>
            </a: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Attenzione</a:t>
            </a:r>
            <a:r>
              <a:rPr kumimoji="0" lang="it-IT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al dettaglio</a:t>
            </a: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Tenacia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Interesse per l’eccellenza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1.2.4. Comportamenti relazionali</a:t>
            </a:r>
            <a:endParaRPr kumimoji="0" lang="it-IT" sz="2400" b="1" u="none" strike="noStrike" cap="none" normalizeH="0" baseline="0" dirty="0" smtClean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Consapevolezza interpersonale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sz="2000" b="1" dirty="0" smtClean="0">
                <a:cs typeface="Arial" pitchFamily="34" charset="0"/>
              </a:rPr>
              <a:t>Comportamento adattivo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Relazioni con gli stakeholders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Influenzare/persuadere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1.2.5. Comportamenti di self-management</a:t>
            </a:r>
            <a:endParaRPr kumimoji="0" lang="it-IT" sz="2400" b="1" u="none" strike="noStrike" cap="none" normalizeH="0" baseline="0" dirty="0" smtClean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Resilienza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sz="2000" b="1" dirty="0" smtClean="0">
                <a:ea typeface="Times New Roman" pitchFamily="18" charset="0"/>
                <a:cs typeface="Arial" pitchFamily="34" charset="0"/>
              </a:rPr>
              <a:t>Auto-sviluppo</a:t>
            </a: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sz="2000" b="1" dirty="0" smtClean="0">
                <a:cs typeface="Arial" pitchFamily="34" charset="0"/>
              </a:rPr>
              <a:t>Auto-controllo</a:t>
            </a:r>
            <a:endParaRPr kumimoji="0" lang="it-IT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sz="2000" b="1" dirty="0" smtClean="0">
                <a:cs typeface="Arial" pitchFamily="34" charset="0"/>
              </a:rPr>
              <a:t>Fiducia in se stessi</a:t>
            </a:r>
            <a:endParaRPr kumimoji="0" lang="it-IT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xmlns="" id="{CFED815D-C4D8-BE58-1B7D-19147DA9B42C}"/>
              </a:ext>
            </a:extLst>
          </p:cNvPr>
          <p:cNvSpPr txBox="1"/>
          <p:nvPr/>
        </p:nvSpPr>
        <p:spPr>
          <a:xfrm>
            <a:off x="381000" y="266700"/>
            <a:ext cx="1485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Unità 1: Leadership comportamentale: il ruolo delle donne leader</a:t>
            </a:r>
            <a:endParaRPr lang="it-IT" sz="4000" b="1" dirty="0">
              <a:solidFill>
                <a:srgbClr val="FD4FB4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415" y="1409700"/>
            <a:ext cx="41919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Sezione 2: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I comportamenti sono la chiave</a:t>
            </a:r>
            <a:endParaRPr lang="it-IT" sz="2400" dirty="0">
              <a:solidFill>
                <a:srgbClr val="AC7BDC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196" y="2400300"/>
            <a:ext cx="426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ea typeface="Calibri" pitchFamily="34" charset="0"/>
                <a:cs typeface="Arial" pitchFamily="34" charset="0"/>
              </a:rPr>
              <a:t>Leader femminili </a:t>
            </a:r>
            <a:r>
              <a:rPr lang="it-IT" sz="2400" dirty="0">
                <a:ea typeface="Calibri" pitchFamily="34" charset="0"/>
                <a:cs typeface="Arial" pitchFamily="34" charset="0"/>
              </a:rPr>
              <a:t>che hanno molto successo sviluppano comportamenti che possono </a:t>
            </a:r>
            <a:r>
              <a:rPr lang="it-IT" sz="2400" dirty="0" smtClean="0">
                <a:ea typeface="Calibri" pitchFamily="34" charset="0"/>
                <a:cs typeface="Arial" pitchFamily="34" charset="0"/>
              </a:rPr>
              <a:t>portare al raggiungimento di </a:t>
            </a:r>
            <a:r>
              <a:rPr lang="it-IT" sz="2400" dirty="0">
                <a:ea typeface="Calibri" pitchFamily="34" charset="0"/>
                <a:cs typeface="Arial" pitchFamily="34" charset="0"/>
              </a:rPr>
              <a:t>risultati eccezionali anche quando i loro tratti naturali non corrispondono necessariamente all'attività richiesta</a:t>
            </a:r>
            <a:endParaRPr lang="en-GB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95400" y="1714500"/>
            <a:ext cx="1013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Sezione 3: La varietà è l'ingrediente segreto della leadership femminile</a:t>
            </a:r>
            <a:endParaRPr lang="it-IT" sz="2400" b="1" dirty="0">
              <a:solidFill>
                <a:srgbClr val="AC7BDC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xmlns="" id="{CFED815D-C4D8-BE58-1B7D-19147DA9B42C}"/>
              </a:ext>
            </a:extLst>
          </p:cNvPr>
          <p:cNvSpPr txBox="1"/>
          <p:nvPr/>
        </p:nvSpPr>
        <p:spPr>
          <a:xfrm>
            <a:off x="838200" y="723900"/>
            <a:ext cx="1424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Unità 1: Leadership comportamentale: il ruolo delle donne leader</a:t>
            </a:r>
            <a:endParaRPr lang="it-IT" sz="4000" b="1" dirty="0">
              <a:solidFill>
                <a:srgbClr val="FD4FB4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8117306" y="2623721"/>
            <a:ext cx="868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1.3.1. 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La flesisbilità è la chiave</a:t>
            </a: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È essenziale rimanere flessibili per essere in grado di rispondere alle situazioni man mano che si sviluppano.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1.3.2. 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Mantieni una mentalità aperta</a:t>
            </a: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Dovresti mantenere una mente aperta a una vasta gamma di approcci diversi, specialmente quelli che non hai mai provato prima.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1.3.3. Le tue opzioni</a:t>
            </a:r>
            <a:r>
              <a:rPr kumimoji="0" lang="it-IT" sz="24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Anche se una tecnica o un comportamento di leadership non viene naturale, hai ancora una serie di opzioni: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Perseverare per sviluppare un certo tipo di comportamento nel tempo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Comprendere che questa non è la tua forza e usare approcci alternativi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Gestire il problema usando qualcun altro che ritieni abbia questa forza</a:t>
            </a:r>
            <a:endParaRPr lang="it-IT" sz="24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552700"/>
            <a:ext cx="6324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	</a:t>
            </a:r>
            <a:r>
              <a:rPr lang="it-IT" sz="2400" b="1" dirty="0">
                <a:ea typeface="Times New Roman" pitchFamily="18" charset="0"/>
                <a:cs typeface="Arial" pitchFamily="34" charset="0"/>
              </a:rPr>
              <a:t>I modelli di leadership possono essere utili per aiutare a comprendere i processi </a:t>
            </a:r>
            <a:r>
              <a:rPr lang="it-IT" sz="2400" b="1" dirty="0" smtClean="0">
                <a:ea typeface="Times New Roman" pitchFamily="18" charset="0"/>
                <a:cs typeface="Arial" pitchFamily="34" charset="0"/>
              </a:rPr>
              <a:t>sottostanti.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Nel mondo reale ci sono normalmente molte variabili che influenzeranno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la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tua scelta di approccio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La </a:t>
            </a:r>
            <a:r>
              <a:rPr lang="it-IT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tua personalità, le tue motivazioni e la tua base di 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competenze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La </a:t>
            </a:r>
            <a:r>
              <a:rPr lang="it-IT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natura del problema 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affrontato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Interazioni </a:t>
            </a:r>
            <a:r>
              <a:rPr lang="it-IT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precedenti che hai avuto con ogni membro del tuo team / famiglia (in caso di piccole imprese familiari)</a:t>
            </a:r>
            <a:endParaRPr lang="it-IT" sz="24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xmlns="" id="{CFED815D-C4D8-BE58-1B7D-19147DA9B42C}"/>
              </a:ext>
            </a:extLst>
          </p:cNvPr>
          <p:cNvSpPr txBox="1"/>
          <p:nvPr/>
        </p:nvSpPr>
        <p:spPr>
          <a:xfrm>
            <a:off x="381000" y="876300"/>
            <a:ext cx="1501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D4FB4"/>
                </a:solidFill>
              </a:rPr>
              <a:t>Unità 2: Leadership nella </a:t>
            </a:r>
            <a:r>
              <a:rPr lang="it-IT" sz="4000" b="1" dirty="0" smtClean="0">
                <a:solidFill>
                  <a:srgbClr val="FD4FB4"/>
                </a:solidFill>
              </a:rPr>
              <a:t>pratica:</a:t>
            </a:r>
          </a:p>
          <a:p>
            <a:r>
              <a:rPr lang="it-IT" sz="4000" b="1" dirty="0">
                <a:solidFill>
                  <a:srgbClr val="FD4FB4"/>
                </a:solidFill>
              </a:rPr>
              <a:t>M</a:t>
            </a:r>
            <a:r>
              <a:rPr lang="it-IT" sz="4000" b="1" dirty="0" smtClean="0">
                <a:solidFill>
                  <a:srgbClr val="FD4FB4"/>
                </a:solidFill>
              </a:rPr>
              <a:t>assimizzare </a:t>
            </a:r>
            <a:r>
              <a:rPr lang="it-IT" sz="4000" b="1" dirty="0">
                <a:solidFill>
                  <a:srgbClr val="FD4FB4"/>
                </a:solidFill>
              </a:rPr>
              <a:t>le prestazioni del team</a:t>
            </a:r>
            <a:endParaRPr lang="it-IT" sz="4000" b="1" dirty="0">
              <a:solidFill>
                <a:srgbClr val="FD4FB4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47800" y="3124855"/>
            <a:ext cx="5410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2.1.2. </a:t>
            </a: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I motivatori sono differenti</a:t>
            </a:r>
            <a:endParaRPr kumimoji="0" lang="it-IT" sz="2400" b="1" u="none" strike="noStrike" cap="none" normalizeH="0" baseline="0" dirty="0" smtClean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Il tuo lavoro, come leader, è scoprire e capire (non indovinare) cosa motiva i membri del tuo team e in particolare la chiave di queste motivazioni al fine di energizzare e ottenere il meglio da loro.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Ecco 5 modi per motivare il tuo team:</a:t>
            </a:r>
          </a:p>
          <a:p>
            <a:pPr marR="0" lvl="1" indent="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1028700" algn="l"/>
              </a:tabLst>
            </a:pP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Scopri le passioni del tuo team</a:t>
            </a:r>
            <a:endParaRPr kumimoji="0" lang="it-IT" sz="24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1" indent="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1028700" algn="l"/>
              </a:tabLst>
            </a:pP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Promuovi sicurezza emotiva</a:t>
            </a:r>
            <a:endParaRPr kumimoji="0" lang="it-IT" sz="24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1" indent="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1028700" algn="l"/>
              </a:tabLst>
            </a:pP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Crea un ambiente di supporto</a:t>
            </a:r>
            <a:r>
              <a:rPr kumimoji="0" lang="it-IT" sz="24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e</a:t>
            </a:r>
            <a:endParaRPr lang="it-IT" sz="24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marR="0" lvl="1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28700" algn="l"/>
              </a:tabLst>
            </a:pP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amicizia</a:t>
            </a:r>
            <a:endParaRPr kumimoji="0" lang="it-IT" sz="24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1" indent="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1028700" algn="l"/>
              </a:tabLst>
            </a:pP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Mostra il tuo apprezzamento</a:t>
            </a:r>
            <a:endParaRPr kumimoji="0" lang="it-IT" sz="24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1" indent="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1028700" algn="l"/>
              </a:tabLst>
            </a:pPr>
            <a:r>
              <a:rPr lang="it-IT" sz="2400" b="1" dirty="0" smtClean="0">
                <a:solidFill>
                  <a:srgbClr val="7030A0"/>
                </a:solidFill>
                <a:cs typeface="Arial" pitchFamily="34" charset="0"/>
              </a:rPr>
              <a:t>Tieni in considerazione l’ambiente</a:t>
            </a:r>
            <a:endParaRPr kumimoji="0" lang="it-IT" sz="24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947" y="2243435"/>
            <a:ext cx="7920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</a:pPr>
            <a:r>
              <a:rPr lang="it-IT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Sezione 1: Motivazione: il motore della leadership femminile</a:t>
            </a:r>
            <a:endParaRPr lang="it-IT" sz="2400" b="1" dirty="0">
              <a:solidFill>
                <a:srgbClr val="AC7BDC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934200" y="4305300"/>
            <a:ext cx="327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pecific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easurable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chievable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elevant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imed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2600" y="2019300"/>
            <a:ext cx="7661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Sezione 2: Stabilire obiettivi chiari e rafforzare i traguardi</a:t>
            </a:r>
            <a:endParaRPr lang="it-IT" sz="2400" b="1" dirty="0">
              <a:solidFill>
                <a:srgbClr val="AC7BDC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15600" y="3009900"/>
            <a:ext cx="7086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SPECIFIC (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pecifico</a:t>
            </a:r>
            <a:r>
              <a:rPr lang="en-US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)</a:t>
            </a:r>
            <a:endParaRPr lang="en-GB" sz="2400" b="1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ea typeface="Times New Roman" pitchFamily="18" charset="0"/>
                <a:cs typeface="Arial" pitchFamily="34" charset="0"/>
              </a:rPr>
              <a:t>Descrivi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come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apparirà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questo obiettivo quando lo completerai</a:t>
            </a:r>
            <a:endParaRPr lang="en-GB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MEASURABLE (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Misurabile</a:t>
            </a:r>
            <a:r>
              <a:rPr lang="en-US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)</a:t>
            </a:r>
            <a:endParaRPr lang="en-GB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ea typeface="Times New Roman" pitchFamily="18" charset="0"/>
                <a:cs typeface="Arial" pitchFamily="34" charset="0"/>
              </a:rPr>
              <a:t>Come saprai quando avrai raggiunto questo obiettivo? Quali semplici misure puoi mettere in atto per tenere traccia dei tuoi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progressi?</a:t>
            </a:r>
            <a:endParaRPr lang="en-GB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ACHIEVABLE (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Raggiungibile</a:t>
            </a:r>
            <a:r>
              <a:rPr lang="en-US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)</a:t>
            </a:r>
            <a:endParaRPr lang="en-GB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ea typeface="Times New Roman" pitchFamily="18" charset="0"/>
                <a:cs typeface="Arial" pitchFamily="34" charset="0"/>
              </a:rPr>
              <a:t>Su una scala da 1 a 10 quanto sei sicuro di poter raggiungere questo obiettivo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?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RELEVANT (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Rilevante</a:t>
            </a:r>
            <a:r>
              <a:rPr lang="en-US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)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Come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pensi che questo possa integrare o supportare le tue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attività lavorative?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TIMED (Con un tempo </a:t>
            </a:r>
            <a:r>
              <a:rPr lang="it-IT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stabilito</a:t>
            </a:r>
            <a:r>
              <a:rPr lang="en-US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)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ea typeface="Times New Roman" pitchFamily="18" charset="0"/>
                <a:cs typeface="Arial" pitchFamily="34" charset="0"/>
              </a:rPr>
              <a:t>Qual è una tempistica realistica per raggiungere questo obiettivo in base al carico di lavoro e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relative esigenze?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48800" y="25527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2.2.1. </a:t>
            </a:r>
            <a:r>
              <a:rPr lang="en-US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Il modello SMART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9220200" y="3314700"/>
            <a:ext cx="12192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448800" y="43815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677400" y="55245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372600" y="60579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915400" y="6591300"/>
            <a:ext cx="16764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>
            <a:extLst>
              <a:ext uri="{FF2B5EF4-FFF2-40B4-BE49-F238E27FC236}">
                <a16:creationId xmlns:a16="http://schemas.microsoft.com/office/drawing/2014/main" xmlns="" id="{ADD3ADD3-1B37-5F92-E3C9-F6360420F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05500"/>
            <a:ext cx="5542080" cy="2993997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295400" y="2584966"/>
            <a:ext cx="7924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2.2.2</a:t>
            </a: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. Rendere gli Obiettivi gestibili</a:t>
            </a:r>
            <a:endParaRPr kumimoji="0" lang="it-IT" sz="2400" b="1" u="none" strike="noStrike" cap="none" normalizeH="0" baseline="0" dirty="0" smtClean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Normalmente è utile fissare obiettivi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che includono un certo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grado di sfida, ma è anche importante non fissare obiettivi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troppo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impegnativi. Se un obiettivo sembra irraggiungibile, si corre il rischio che l'individuo si arrenda o non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ci provi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nemmeno per paura di fallire.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lang="it-IT" sz="2400" b="1" dirty="0" smtClean="0">
                <a:ea typeface="Times New Roman" pitchFamily="18" charset="0"/>
                <a:cs typeface="Arial" pitchFamily="34" charset="0"/>
              </a:rPr>
              <a:t>Suddividilo!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Uno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dei modi migliori per rendere un obiettivo più gestibile è suddividerlo in sotto-obiettivi più piccoli.</a:t>
            </a:r>
            <a:endParaRPr kumimoji="0" lang="en-GB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44200" y="2552700"/>
            <a:ext cx="670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2.2.3. </a:t>
            </a:r>
            <a:r>
              <a:rPr lang="it-IT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Rafforzare i traguardi</a:t>
            </a:r>
            <a:endParaRPr lang="en-GB" sz="2400" b="1" dirty="0">
              <a:solidFill>
                <a:srgbClr val="AC7BDC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	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Usare il modello </a:t>
            </a:r>
            <a:r>
              <a:rPr lang="it-IT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SMART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 per ricordare gli elementi chiave di un obiettivo efficace va bene, ma in realtà questo rappresenta solo un piccolo passo verso l'impostazione e l'obiettivo duraturo ed energizzante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.</a:t>
            </a:r>
            <a:endParaRPr lang="en-US" sz="2400" dirty="0"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	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Incoraggia il tuo team a dare vita al loro obiettivo finale chiedendo loro di visualizzare e descriverti come sarà quando avranno raggiunto con successo il loro obiettivo.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	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xmlns="" id="{CFED815D-C4D8-BE58-1B7D-19147DA9B42C}"/>
              </a:ext>
            </a:extLst>
          </p:cNvPr>
          <p:cNvSpPr txBox="1"/>
          <p:nvPr/>
        </p:nvSpPr>
        <p:spPr>
          <a:xfrm>
            <a:off x="381000" y="266700"/>
            <a:ext cx="1501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D4FB4"/>
                </a:solidFill>
              </a:rPr>
              <a:t>Unità 2: Leadership nella </a:t>
            </a:r>
            <a:r>
              <a:rPr lang="it-IT" sz="4000" b="1" dirty="0" smtClean="0">
                <a:solidFill>
                  <a:srgbClr val="FD4FB4"/>
                </a:solidFill>
              </a:rPr>
              <a:t>pratica: Massimizzare </a:t>
            </a:r>
            <a:r>
              <a:rPr lang="it-IT" sz="4000" b="1" dirty="0">
                <a:solidFill>
                  <a:srgbClr val="FD4FB4"/>
                </a:solidFill>
              </a:rPr>
              <a:t>le prestazioni del team</a:t>
            </a:r>
            <a:endParaRPr lang="it-IT" sz="4000" b="1" dirty="0">
              <a:solidFill>
                <a:srgbClr val="FD4FB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52500"/>
            <a:ext cx="7661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Sezione 2: Stabilire obiettivi chiari e rafforzare i traguardi</a:t>
            </a:r>
            <a:endParaRPr lang="it-IT" sz="2400" b="1" dirty="0">
              <a:solidFill>
                <a:srgbClr val="AC7BDC"/>
              </a:solidFill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66800" y="2313444"/>
            <a:ext cx="1615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Sezione 3: Quando le cose non accadono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2.3.1.</a:t>
            </a:r>
            <a:r>
              <a:rPr lang="it-IT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NON POSSO vs NON </a:t>
            </a:r>
            <a:r>
              <a:rPr lang="it-IT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FARÒ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Quando un membro del team non raggiunge un obiettivo, devi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scoprire il perché: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non poteva farlo oppure poteva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farlo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ma non lo avrebbe fatto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in ogni caso?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2.3.2. </a:t>
            </a:r>
            <a:r>
              <a:rPr kumimoji="0" lang="it-IT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Mantieni</a:t>
            </a:r>
            <a:r>
              <a:rPr kumimoji="0" lang="it-IT" sz="2400" b="1" u="none" strike="noStrike" cap="none" normalizeH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la concentrazione</a:t>
            </a:r>
            <a:endParaRPr kumimoji="0" lang="it-IT" sz="2400" b="0" u="none" strike="noStrike" cap="none" normalizeH="0" baseline="0" dirty="0" smtClean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Un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ruolo importante di una leader femminile è quello di aiutare i membri del team a rimanere in pista e totalmente concentrati sulle cose che contano.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5285244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ea typeface="Times New Roman" pitchFamily="18" charset="0"/>
                <a:cs typeface="Arial" pitchFamily="34" charset="0"/>
              </a:rPr>
              <a:t>Ci sono vari motivi per cui le persone possono perdere la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concentrazione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:</a:t>
            </a:r>
            <a:endParaRPr lang="en-GB" sz="2400" dirty="0" smtClean="0">
              <a:cs typeface="Arial" pitchFamily="34" charset="0"/>
            </a:endParaRPr>
          </a:p>
          <a:p>
            <a:pPr marL="746125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Se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sono molto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entusiaste,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tendono ad assumere più di quanto possano realisticamente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gestire</a:t>
            </a:r>
            <a:endParaRPr lang="en-GB" sz="2400" dirty="0" smtClean="0">
              <a:cs typeface="Arial" pitchFamily="34" charset="0"/>
            </a:endParaRPr>
          </a:p>
          <a:p>
            <a:pPr marL="7461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400" dirty="0"/>
              <a:t>Sono così profondamente </a:t>
            </a:r>
            <a:r>
              <a:rPr lang="it-IT" sz="2400" dirty="0" smtClean="0"/>
              <a:t>coinvolte nel </a:t>
            </a:r>
            <a:r>
              <a:rPr lang="it-IT" sz="2400" dirty="0"/>
              <a:t>compito da svolgere che perdono di vista il quadro più </a:t>
            </a:r>
            <a:r>
              <a:rPr lang="it-IT" sz="2400" dirty="0" smtClean="0"/>
              <a:t>ampio</a:t>
            </a:r>
            <a:r>
              <a:rPr lang="it-IT" sz="2400" dirty="0"/>
              <a:t> </a:t>
            </a:r>
            <a:r>
              <a:rPr lang="it-IT" sz="2400" dirty="0" smtClean="0"/>
              <a:t>della situazione</a:t>
            </a:r>
            <a:endParaRPr lang="en-GB" sz="2400" dirty="0">
              <a:cs typeface="Arial" pitchFamily="34" charset="0"/>
            </a:endParaRPr>
          </a:p>
          <a:p>
            <a:pPr marL="7461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400" dirty="0"/>
              <a:t>Se un'attività o un progetto è di lunga durata, possono iniziare a perdere di vista l'obiettivo </a:t>
            </a:r>
            <a:r>
              <a:rPr lang="it-IT" sz="2400" dirty="0" smtClean="0"/>
              <a:t>iniziale</a:t>
            </a:r>
            <a:endParaRPr lang="it-IT" sz="2400" dirty="0"/>
          </a:p>
        </p:txBody>
      </p:sp>
      <p:sp>
        <p:nvSpPr>
          <p:cNvPr id="4" name="Rectangle 3"/>
          <p:cNvSpPr/>
          <p:nvPr/>
        </p:nvSpPr>
        <p:spPr>
          <a:xfrm>
            <a:off x="9151495" y="5285244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/>
              <a:t>Qui alcune domande </a:t>
            </a:r>
            <a:r>
              <a:rPr lang="it-IT" sz="2400" dirty="0" smtClean="0"/>
              <a:t>che puoi porre per aiutare un membro del tuo team a mantenere la concentrazione</a:t>
            </a:r>
            <a:endParaRPr lang="en-GB" sz="2400" dirty="0">
              <a:cs typeface="Arial" pitchFamily="34" charset="0"/>
            </a:endParaRPr>
          </a:p>
          <a:p>
            <a:pPr marL="7461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400" dirty="0"/>
              <a:t>Puoi descrivermi l'obiettivo finale che abbiamo inizialmente concordato</a:t>
            </a:r>
            <a:r>
              <a:rPr lang="it-IT" sz="2400" dirty="0" smtClean="0"/>
              <a:t>?</a:t>
            </a:r>
            <a:endParaRPr lang="en-GB" sz="2400" dirty="0">
              <a:cs typeface="Arial" pitchFamily="34" charset="0"/>
            </a:endParaRPr>
          </a:p>
          <a:p>
            <a:pPr marL="746125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400" dirty="0"/>
              <a:t>Su una scala da 1 a 10, quanto sei concentrato in questo </a:t>
            </a:r>
            <a:r>
              <a:rPr lang="it-IT" sz="2400" dirty="0" smtClean="0"/>
              <a:t>momento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?</a:t>
            </a:r>
            <a:endParaRPr lang="en-GB" sz="2400" dirty="0">
              <a:cs typeface="Arial" pitchFamily="34" charset="0"/>
            </a:endParaRPr>
          </a:p>
          <a:p>
            <a:pPr marL="746125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Quanto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è rilevante ciò che </a:t>
            </a:r>
            <a:r>
              <a:rPr lang="it-IT" sz="2400" dirty="0" smtClean="0">
                <a:ea typeface="Times New Roman" pitchFamily="18" charset="0"/>
                <a:cs typeface="Arial" pitchFamily="34" charset="0"/>
              </a:rPr>
              <a:t>stai facendo </a:t>
            </a:r>
            <a:r>
              <a:rPr lang="it-IT" sz="2400" dirty="0">
                <a:ea typeface="Times New Roman" pitchFamily="18" charset="0"/>
                <a:cs typeface="Arial" pitchFamily="34" charset="0"/>
              </a:rPr>
              <a:t>per gli obiettivi generali?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xmlns="" id="{CFED815D-C4D8-BE58-1B7D-19147DA9B42C}"/>
              </a:ext>
            </a:extLst>
          </p:cNvPr>
          <p:cNvSpPr txBox="1"/>
          <p:nvPr/>
        </p:nvSpPr>
        <p:spPr>
          <a:xfrm>
            <a:off x="304800" y="876300"/>
            <a:ext cx="1501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D4FB4"/>
                </a:solidFill>
              </a:rPr>
              <a:t>Unità 2: Leadership nella </a:t>
            </a:r>
            <a:r>
              <a:rPr lang="it-IT" sz="4000" b="1" dirty="0" smtClean="0">
                <a:solidFill>
                  <a:srgbClr val="FD4FB4"/>
                </a:solidFill>
              </a:rPr>
              <a:t>pratica:</a:t>
            </a:r>
          </a:p>
          <a:p>
            <a:r>
              <a:rPr lang="it-IT" sz="4000" b="1" dirty="0" smtClean="0">
                <a:solidFill>
                  <a:srgbClr val="FD4FB4"/>
                </a:solidFill>
              </a:rPr>
              <a:t>Massimizzare </a:t>
            </a:r>
            <a:r>
              <a:rPr lang="it-IT" sz="4000" b="1" dirty="0">
                <a:solidFill>
                  <a:srgbClr val="FD4FB4"/>
                </a:solidFill>
              </a:rPr>
              <a:t>le prestazioni del team</a:t>
            </a:r>
            <a:endParaRPr lang="it-IT" sz="4000" b="1" dirty="0">
              <a:solidFill>
                <a:srgbClr val="FD4FB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</TotalTime>
  <Words>1187</Words>
  <Application>Microsoft Office PowerPoint</Application>
  <PresentationFormat>Personalizzato</PresentationFormat>
  <Paragraphs>227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Microsoft Sans Serif</vt:lpstr>
      <vt:lpstr>Times New Roman</vt:lpstr>
      <vt:lpstr>Wingdings</vt:lpstr>
      <vt:lpstr>Office Theme</vt:lpstr>
      <vt:lpstr>1_Office Theme</vt:lpstr>
      <vt:lpstr>Diseño personalizado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- ppt template</dc:title>
  <dc:creator>Monia Coppola</dc:creator>
  <cp:keywords>DAE5RJB_4P8,BAEXurJiHZU</cp:keywords>
  <cp:lastModifiedBy>User</cp:lastModifiedBy>
  <cp:revision>228</cp:revision>
  <dcterms:created xsi:type="dcterms:W3CDTF">2022-02-24T12:49:48Z</dcterms:created>
  <dcterms:modified xsi:type="dcterms:W3CDTF">2023-03-29T10:17:03Z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2022-02-24T00:00:00Z</vt:filetime>
  </property>
</Properties>
</file>