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notesMasterIdLst>
    <p:notesMasterId r:id="rId18"/>
  </p:notesMasterIdLst>
  <p:sldIdLst>
    <p:sldId id="256" r:id="rId4"/>
    <p:sldId id="265" r:id="rId5"/>
    <p:sldId id="274" r:id="rId6"/>
    <p:sldId id="25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67" r:id="rId16"/>
    <p:sldId id="261" r:id="rId1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FF99"/>
    <a:srgbClr val="FFCCFF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60"/>
  </p:normalViewPr>
  <p:slideViewPr>
    <p:cSldViewPr>
      <p:cViewPr varScale="1">
        <p:scale>
          <a:sx n="73" d="100"/>
          <a:sy n="73" d="100"/>
        </p:scale>
        <p:origin x="88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A6F6-97FE-453E-A484-035B47D33324}" type="datetimeFigureOut">
              <a:rPr lang="en-US" smtClean="0"/>
              <a:pPr/>
              <a:t>3/9/2023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D523-9A67-47CC-A52F-12CE93B46D0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D523-9A67-47CC-A52F-12CE93B46D0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D523-9A67-47CC-A52F-12CE93B46D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3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hangingminds.org/disciplines/leadership/leadership.html" TargetMode="External"/><Relationship Id="rId3" Type="http://schemas.openxmlformats.org/officeDocument/2006/relationships/hyperlink" Target="http://www.shldirect.com/iPQ/index.html" TargetMode="External"/><Relationship Id="rId7" Type="http://schemas.openxmlformats.org/officeDocument/2006/relationships/hyperlink" Target="https://www.16personalities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gnalpatterns.com/personality_survey" TargetMode="External"/><Relationship Id="rId11" Type="http://schemas.openxmlformats.org/officeDocument/2006/relationships/hyperlink" Target="https://www.startarium.ro/" TargetMode="External"/><Relationship Id="rId5" Type="http://schemas.openxmlformats.org/officeDocument/2006/relationships/hyperlink" Target="http://www.teamtechnology.co.uk/mmdi/questionnaire" TargetMode="External"/><Relationship Id="rId10" Type="http://schemas.openxmlformats.org/officeDocument/2006/relationships/hyperlink" Target="http://managementhelp.org/" TargetMode="External"/><Relationship Id="rId4" Type="http://schemas.openxmlformats.org/officeDocument/2006/relationships/hyperlink" Target="http://www.41q.com/" TargetMode="External"/><Relationship Id="rId9" Type="http://schemas.openxmlformats.org/officeDocument/2006/relationships/hyperlink" Target="http://mindtool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Módulo 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n-US" sz="4400" b="1" spc="-65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. Emprendimiento Femenino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Curso 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n-US" sz="4400" b="1" spc="-65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: Liderazgo femenino 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Socio:  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ADDE</a:t>
            </a:r>
            <a:endParaRPr lang="en-US" sz="4400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28800" y="1453634"/>
            <a:ext cx="97536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Sección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Autodesarrollo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Además de ser un proceso de gestión, el autodesarrollo es también un comportamiento crítico de liderazgo.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3.1.1.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Mantenerse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actualizada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10350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habilidades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comportamientos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liderazgo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mantener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día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afectan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sector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cuestiones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consistir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leer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prensa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relevantes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requerir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estructurada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asistir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Mantén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conversaciones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sinceras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con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tu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yo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interior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10350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sugerimos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hagas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mentalmente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voz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alta.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útil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diálogo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mantenga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3.1.3.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Autoentrenamiento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9620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persona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coach no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no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estés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condiciones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 coach en ese momento o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coach no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esté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disponible para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un momento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crítico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7239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Unidad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4000" b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Desarrollo contínuo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10820400" y="5143500"/>
            <a:ext cx="6629400" cy="37761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344400" y="2447211"/>
            <a:ext cx="533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3.2.3.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Mantén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un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registro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desarrollo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explícitas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forma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talleres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fácil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reconocer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experiencia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ocurre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las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experiencias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Teniendo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produce 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situaciones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registrar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general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477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Unidad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4000" b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Desarrollo contínuo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409700"/>
            <a:ext cx="613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Sección </a:t>
            </a:r>
            <a:r>
              <a:rPr lang="en-US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b="1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Desarrollando oportunidades</a:t>
            </a:r>
            <a:endParaRPr lang="en-GB" sz="2400" dirty="0">
              <a:solidFill>
                <a:srgbClr val="AC7B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47900"/>
            <a:ext cx="48006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3.2.1.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Descubrirte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tí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misma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enfrentes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reunión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simplemente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responder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electrónicos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enfoque</a:t>
            </a:r>
            <a:endParaRPr lang="en-US" sz="2200" dirty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s-ES" sz="2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Tomar conciencia de los procesos de pensamiento que realizas, de las acciones que emprendes y, si es posible, de los comportamientos que pones en juego para apoyar tus actividades.</a:t>
            </a:r>
            <a:r>
              <a:rPr lang="en-US" sz="2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adquirir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competencias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responsabilidades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Mantén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estimulada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constantemente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324100"/>
            <a:ext cx="5486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3.2.2.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Fomenta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el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Feedback!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contigo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familiares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interesadas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opinión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sincera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actuación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líder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Aceptar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críticas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constructivas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confianza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franqueza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miembros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</a:t>
            </a:r>
            <a:r>
              <a:rPr lang="en-US" sz="2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GB" sz="22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>
            <a:extLst>
              <a:ext uri="{FF2B5EF4-FFF2-40B4-BE49-F238E27FC236}">
                <a16:creationId xmlns:a16="http://schemas.microsoft.com/office/drawing/2014/main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6900"/>
            <a:ext cx="8077200" cy="4543424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81200" y="59817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3.3.1.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Herramientas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perfiles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personalidad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http://www.shldirect.com/iPQ/index.html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http://www.41q.com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5"/>
              </a:rPr>
              <a:t>http://www.teamtechnology.co.uk/mmdi/questionnaire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http://signalpatterns.com/personality_survey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https://www.16personalities.com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 disponible en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todos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idiomas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del proyecto)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028700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Unidad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4000" b="1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Desarrollo contínuo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5200" y="60579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3.3.2</a:t>
            </a:r>
            <a:r>
              <a:rPr lang="en-US" sz="2400" b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. Otras webs útiles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8"/>
              </a:rPr>
              <a:t>http://changingminds.org/disciplines/leadership/leadership.html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9"/>
              </a:rPr>
              <a:t>http://mindtools.com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10"/>
              </a:rPr>
              <a:t>http://managementhelp.org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  <a:hlinkClick r:id="rId11"/>
              </a:rPr>
              <a:t>https://www.startarium.ro</a:t>
            </a: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1790700"/>
            <a:ext cx="3507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Sección 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en-US" sz="2400" b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: Recursos útilies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1857"/>
            <a:ext cx="5638800" cy="42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7086600" y="40005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Resumen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524000" y="1866900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s-ES" sz="2800" b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Liderazgo </a:t>
            </a:r>
            <a:endParaRPr lang="ko-KR" altLang="en-US" sz="28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1353800" y="2400300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D4FB4"/>
                </a:solidFill>
                <a:ea typeface="Times New Roman" panose="02020603050405020304" pitchFamily="18" charset="0"/>
              </a:rPr>
              <a:t>Comportamientos típicos </a:t>
            </a:r>
            <a:endParaRPr lang="en-US" sz="28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1996503" y="3251418"/>
            <a:ext cx="632460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Comportamiento</a:t>
            </a:r>
            <a:r>
              <a:rPr lang="en-GB" sz="20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GB" sz="20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pensamiento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AC7BDC"/>
                </a:solidFill>
                <a:cs typeface="Arial" pitchFamily="34" charset="0"/>
              </a:rPr>
              <a:t>Comportamiento</a:t>
            </a:r>
            <a:r>
              <a:rPr lang="en-US" sz="2000" b="1" dirty="0">
                <a:solidFill>
                  <a:srgbClr val="AC7BDC"/>
                </a:solidFill>
                <a:cs typeface="Arial" pitchFamily="34" charset="0"/>
              </a:rPr>
              <a:t> de </a:t>
            </a:r>
            <a:r>
              <a:rPr lang="en-US" sz="2000" b="1" dirty="0" err="1">
                <a:solidFill>
                  <a:srgbClr val="AC7BDC"/>
                </a:solidFill>
                <a:cs typeface="Arial" pitchFamily="34" charset="0"/>
              </a:rPr>
              <a:t>entrega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AC7BDC"/>
                </a:solidFill>
                <a:cs typeface="Arial" pitchFamily="34" charset="0"/>
              </a:rPr>
              <a:t>Comportamiento</a:t>
            </a:r>
            <a:r>
              <a:rPr lang="en-US" sz="2000" b="1" dirty="0">
                <a:solidFill>
                  <a:srgbClr val="AC7BDC"/>
                </a:solidFill>
                <a:cs typeface="Arial" pitchFamily="34" charset="0"/>
              </a:rPr>
              <a:t> de </a:t>
            </a:r>
            <a:r>
              <a:rPr lang="en-US" sz="2000" b="1" dirty="0" err="1">
                <a:solidFill>
                  <a:srgbClr val="AC7BDC"/>
                </a:solidFill>
                <a:cs typeface="Arial" pitchFamily="34" charset="0"/>
              </a:rPr>
              <a:t>relaciones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AC7BDC"/>
                </a:solidFill>
                <a:cs typeface="Arial" pitchFamily="34" charset="0"/>
              </a:rPr>
              <a:t>Comortamiento</a:t>
            </a:r>
            <a:r>
              <a:rPr lang="en-US" sz="2000" b="1" dirty="0">
                <a:solidFill>
                  <a:srgbClr val="AC7BDC"/>
                </a:solidFill>
                <a:cs typeface="Arial" pitchFamily="34" charset="0"/>
              </a:rPr>
              <a:t> de </a:t>
            </a:r>
            <a:r>
              <a:rPr lang="en-US" sz="2000" b="1" dirty="0" err="1">
                <a:solidFill>
                  <a:srgbClr val="AC7BDC"/>
                </a:solidFill>
                <a:cs typeface="Arial" pitchFamily="34" charset="0"/>
              </a:rPr>
              <a:t>autogestión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ko-KR" altLang="en-US" sz="12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1817246" y="5052934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>
                <a:solidFill>
                  <a:srgbClr val="FD4FB4"/>
                </a:solidFill>
              </a:rPr>
              <a:t>Desarrollo contínuo</a:t>
            </a:r>
            <a:endParaRPr lang="en-GB" sz="2800" b="1" dirty="0">
              <a:solidFill>
                <a:srgbClr val="FD4FB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2377503" y="6054231"/>
            <a:ext cx="5562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Descúbrete a ti misma</a:t>
            </a:r>
          </a:p>
          <a:p>
            <a:r>
              <a:rPr lang="es-E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Fomenta el Feedback</a:t>
            </a:r>
          </a:p>
          <a:p>
            <a:r>
              <a:rPr lang="es-E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Lleva un registro de desarrollo</a:t>
            </a:r>
          </a:p>
          <a:p>
            <a:r>
              <a:rPr lang="es-E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Consulta recursos útiles</a:t>
            </a:r>
            <a:endParaRPr lang="ko-KR" altLang="en-US" sz="20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866900"/>
            <a:ext cx="885824" cy="8096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067300"/>
            <a:ext cx="885824" cy="8858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800" y="2247900"/>
            <a:ext cx="990600" cy="8858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0" y="4914900"/>
            <a:ext cx="9144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2933700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s-ES" sz="2000" b="1" i="1" dirty="0"/>
              <a:t>El liderazgo</a:t>
            </a:r>
            <a:r>
              <a:rPr lang="es-ES" sz="2000" i="1" dirty="0"/>
              <a:t> es la capacidad de persuadir a los demás para que te sigan, de inspirarles para que rindan al más alto nivel y de hacerles comprender y creer en tu visión.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1385966" y="4409331"/>
            <a:ext cx="5167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>
                <a:solidFill>
                  <a:srgbClr val="FD4FB4"/>
                </a:solidFill>
              </a:rPr>
              <a:t>Detrás de cada líder femenina excelente hay una mezcla muy compleja y en constante cambio de elementos de personalidad</a:t>
            </a:r>
            <a:r>
              <a:rPr lang="en-US" sz="2800" b="1" dirty="0">
                <a:solidFill>
                  <a:srgbClr val="FD4FB4"/>
                </a:solidFill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6286500"/>
            <a:ext cx="495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en-US" sz="2000" dirty="0" err="1"/>
              <a:t>Estos</a:t>
            </a:r>
            <a:r>
              <a:rPr lang="en-US" sz="2000" dirty="0"/>
              <a:t> </a:t>
            </a:r>
            <a:r>
              <a:rPr lang="en-US" sz="2000" dirty="0" err="1"/>
              <a:t>incluyen</a:t>
            </a:r>
            <a:r>
              <a:rPr lang="en-US" sz="2000" dirty="0"/>
              <a:t> </a:t>
            </a:r>
            <a:r>
              <a:rPr lang="en-US" sz="2000" dirty="0" err="1"/>
              <a:t>aspectos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Tus rasgos de personalidad o predisposiciones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Tus valores o creencias personales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Tus puntos fuertes y débiles de comportamiento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Tus principales motivadores o impulsores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Gracias!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>
                <a:ea typeface="Microsoft Sans Serif" panose="020B0604020202020204" pitchFamily="34" charset="0"/>
                <a:cs typeface="Microsoft Sans Serif" panose="020B0604020202020204" pitchFamily="34" charset="0"/>
              </a:rPr>
              <a:t>Socio: </a:t>
            </a: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ADDE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57300"/>
            <a:ext cx="3886200" cy="21859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6553200" y="1028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Objetivos y metas 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6553200" y="17907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Al final de este módulo serás capaz de:</a:t>
            </a:r>
            <a:endParaRPr lang="en-GB" sz="2800" b="1" dirty="0">
              <a:effectLst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E9682-09FC-3C43-A1AB-E4E4CC2D81B8}"/>
              </a:ext>
            </a:extLst>
          </p:cNvPr>
          <p:cNvGrpSpPr/>
          <p:nvPr/>
        </p:nvGrpSpPr>
        <p:grpSpPr>
          <a:xfrm>
            <a:off x="3962400" y="3543300"/>
            <a:ext cx="10210800" cy="1260222"/>
            <a:chOff x="6420992" y="1321255"/>
            <a:chExt cx="5124927" cy="1260222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48EFC15-3084-BDDD-6E8D-F01E3D99CC1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es-ES" sz="2400" dirty="0"/>
                <a:t>Aprenderás a afianzar tu estilo de liderazgo y a comprender por qué te impulsa a comportarte como lo haces. Identificarás los comportamientos de liderazgo.</a:t>
              </a:r>
              <a:endParaRPr lang="en-GB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E089A1-1F8C-461F-FDEB-F6FE8F5419E0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es-ES" sz="2800" b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Adquirir conocimientos básicos sobre liderazgo</a:t>
              </a:r>
              <a:endParaRPr lang="en-GB" sz="40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AD9EE554-EB6F-38B3-BCE7-14B839C76A9D}"/>
              </a:ext>
            </a:extLst>
          </p:cNvPr>
          <p:cNvGrpSpPr/>
          <p:nvPr/>
        </p:nvGrpSpPr>
        <p:grpSpPr>
          <a:xfrm>
            <a:off x="3886200" y="4991100"/>
            <a:ext cx="11506200" cy="1614435"/>
            <a:chOff x="6420993" y="1336374"/>
            <a:chExt cx="5648641" cy="16144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7B981-D2F4-A88C-FDA2-E9AC1B8491D3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400" dirty="0"/>
                <a:t>Tendrás en cuenta los numerosos elementos de la gestión del rendimiento en los que debe pensar una mujer líder eficaz, aplicando técnicas para que tus objetivos sean manejables.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AD2012-C327-5815-4FAA-1CACB3D4207F}"/>
                </a:ext>
              </a:extLst>
            </p:cNvPr>
            <p:cNvSpPr txBox="1"/>
            <p:nvPr/>
          </p:nvSpPr>
          <p:spPr>
            <a:xfrm>
              <a:off x="6420993" y="1336374"/>
              <a:ext cx="5648641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r>
                <a:rPr lang="es-ES" sz="2800" b="1" dirty="0">
                  <a:solidFill>
                    <a:srgbClr val="AC7BDC"/>
                  </a:solidFill>
                </a:rPr>
                <a:t>Mejorar las competencias para maximizar el rendimiento de tu equipo</a:t>
              </a:r>
              <a:endParaRPr lang="en-GB" sz="2800" b="1" dirty="0">
                <a:solidFill>
                  <a:srgbClr val="AC7BDC"/>
                </a:solidFill>
              </a:endParaRP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58B55858-4B42-6D8D-907F-07C5F5203570}"/>
              </a:ext>
            </a:extLst>
          </p:cNvPr>
          <p:cNvGrpSpPr/>
          <p:nvPr/>
        </p:nvGrpSpPr>
        <p:grpSpPr>
          <a:xfrm>
            <a:off x="3886200" y="6896100"/>
            <a:ext cx="10363200" cy="985533"/>
            <a:chOff x="6420993" y="1226612"/>
            <a:chExt cx="5124926" cy="985533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9FF2039-1F88-9C9E-74F1-B8ED25B62600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/>
                <a:t>Sabrás que recursos te son útiles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B21E46A-7A55-6C32-B19D-8427E1ECEFA4}"/>
                </a:ext>
              </a:extLst>
            </p:cNvPr>
            <p:cNvSpPr txBox="1"/>
            <p:nvPr/>
          </p:nvSpPr>
          <p:spPr>
            <a:xfrm>
              <a:off x="6420993" y="1226612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es-ES" sz="2800" b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Acceder a recursos online sobre autodesarrollo</a:t>
              </a:r>
              <a:endParaRPr lang="en-GB" sz="44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3619500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49911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6972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838200" y="5715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Índice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4495800" y="3695700"/>
            <a:ext cx="12725401" cy="1563853"/>
            <a:chOff x="6390121" y="1386956"/>
            <a:chExt cx="5155798" cy="156385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Sección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1: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Calibri" pitchFamily="34" charset="0"/>
                  <a:cs typeface="Arial" pitchFamily="34" charset="0"/>
                </a:rPr>
                <a:t>Visión</a:t>
              </a:r>
              <a:r>
                <a:rPr lang="en-GB" sz="2400" b="1" dirty="0">
                  <a:ea typeface="Calibri" pitchFamily="34" charset="0"/>
                  <a:cs typeface="Arial" pitchFamily="34" charset="0"/>
                </a:rPr>
                <a:t> general del </a:t>
              </a:r>
              <a:r>
                <a:rPr lang="en-GB" sz="2400" b="1" dirty="0" err="1">
                  <a:ea typeface="Calibri" pitchFamily="34" charset="0"/>
                  <a:cs typeface="Arial" pitchFamily="34" charset="0"/>
                </a:rPr>
                <a:t>comportamiento</a:t>
              </a:r>
              <a:endParaRPr lang="en-GB" sz="2400" dirty="0">
                <a:cs typeface="Arial" pitchFamily="34" charset="0"/>
              </a:endParaRP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 err="1">
                  <a:ea typeface="Times New Roman" pitchFamily="18" charset="0"/>
                  <a:cs typeface="Arial" pitchFamily="34" charset="0"/>
                </a:rPr>
                <a:t>Sección</a:t>
              </a:r>
              <a:r>
                <a:rPr lang="en-GB" sz="2400" dirty="0">
                  <a:ea typeface="Times New Roman" pitchFamily="18" charset="0"/>
                  <a:cs typeface="Arial" pitchFamily="34" charset="0"/>
                </a:rPr>
                <a:t> 2: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>
                  <a:ea typeface="Calibri" pitchFamily="34" charset="0"/>
                  <a:cs typeface="Arial" pitchFamily="34" charset="0"/>
                </a:rPr>
                <a:t>Los </a:t>
              </a:r>
              <a:r>
                <a:rPr lang="en-GB" sz="2400" b="1" dirty="0" err="1">
                  <a:ea typeface="Calibri" pitchFamily="34" charset="0"/>
                  <a:cs typeface="Arial" pitchFamily="34" charset="0"/>
                </a:rPr>
                <a:t>comportamientos</a:t>
              </a:r>
              <a:r>
                <a:rPr lang="en-GB" sz="2400" b="1" dirty="0">
                  <a:ea typeface="Calibri" pitchFamily="34" charset="0"/>
                  <a:cs typeface="Arial" pitchFamily="34" charset="0"/>
                </a:rPr>
                <a:t> son la clave</a:t>
              </a:r>
              <a:endParaRPr lang="en-GB" sz="2400" dirty="0">
                <a:cs typeface="Arial" pitchFamily="34" charset="0"/>
              </a:endParaRP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 err="1">
                  <a:ea typeface="Times New Roman" pitchFamily="18" charset="0"/>
                  <a:cs typeface="Arial" pitchFamily="34" charset="0"/>
                </a:rPr>
                <a:t>Sección</a:t>
              </a:r>
              <a:r>
                <a:rPr lang="en-GB" sz="2400" dirty="0">
                  <a:ea typeface="Times New Roman" pitchFamily="18" charset="0"/>
                  <a:cs typeface="Arial" pitchFamily="34" charset="0"/>
                </a:rPr>
                <a:t> 3: 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La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variedad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es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el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ingrediente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secreto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del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liderazgo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femenino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390121" y="1386956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Unidad 1: </a:t>
              </a:r>
              <a:r>
                <a:rPr lang="es-ES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Comportamientos de liderazgo: El papel de las mujeres líderes</a:t>
              </a:r>
              <a:endParaRPr lang="en-GB" sz="2800" dirty="0">
                <a:solidFill>
                  <a:srgbClr val="AC7BDC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4495800" y="5219700"/>
            <a:ext cx="12123821" cy="1727217"/>
            <a:chOff x="6417601" y="1062892"/>
            <a:chExt cx="5128318" cy="2254022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Sección</a:t>
              </a:r>
              <a:r>
                <a:rPr lang="en-GB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1:</a:t>
              </a:r>
              <a:r>
                <a:rPr lang="en-GB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Motivación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: El motor del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liderazgo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femenino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Sección</a:t>
              </a:r>
              <a:r>
                <a:rPr lang="en-GB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2: </a:t>
              </a:r>
              <a:r>
                <a:rPr lang="en-GB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Establecer</a:t>
              </a:r>
              <a:r>
                <a:rPr lang="en-GB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objetivos</a:t>
              </a:r>
              <a:r>
                <a:rPr lang="en-GB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claros y </a:t>
              </a:r>
              <a:r>
                <a:rPr lang="en-GB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reforzar</a:t>
              </a:r>
              <a:r>
                <a:rPr lang="en-GB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las </a:t>
              </a:r>
              <a:r>
                <a:rPr lang="en-GB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metas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err="1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Sección</a:t>
              </a:r>
              <a:r>
                <a:rPr lang="en-GB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3: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Cuando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las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cosas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no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suceden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b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Unidad 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2800" b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: El liderazgo en la práctica: Maximizar el rendimiento de tu equipo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1529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56769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838200" y="1562100"/>
            <a:ext cx="1661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6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Liderazgo</a:t>
            </a:r>
            <a:r>
              <a:rPr lang="en-US" sz="40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spc="-6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femenino</a:t>
            </a:r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s-ES" sz="2400" dirty="0"/>
              <a:t>          En este curso consideraremos los muchos elementos de la gestión del rendimiento en los que debe pensar una líder eficaz y presentaremos algunas formas de autodesarrollo para mantenerte motivada y convertirte en una mejor líder. Exploraremos cómo puede repercutir positivamente en el rendimiento de tu organización. Aprenderás a afianzar tu estilo de liderazgo y a comprender por qué te impulsa a comportarte como lo hace.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4495800" y="6896100"/>
            <a:ext cx="12123821" cy="1727217"/>
            <a:chOff x="6417601" y="1062892"/>
            <a:chExt cx="5128318" cy="2254022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Sección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1: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Autodesarrollo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Sección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2: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Oportunidades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de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desarrollo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Sección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3: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Recursos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útiles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Unidad 3: Desarrollo </a:t>
              </a:r>
              <a:r>
                <a:rPr lang="en-US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contínuo</a:t>
              </a:r>
              <a:endParaRPr lang="en-GB" sz="2800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7353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066800" y="2019300"/>
            <a:ext cx="5638800" cy="6524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7030A0"/>
                </a:solidFill>
              </a:rPr>
              <a:t>1.1.1. ¿</a:t>
            </a:r>
            <a:r>
              <a:rPr lang="en-GB" sz="2200" b="1" dirty="0" err="1">
                <a:solidFill>
                  <a:srgbClr val="7030A0"/>
                </a:solidFill>
              </a:rPr>
              <a:t>Qué</a:t>
            </a:r>
            <a:r>
              <a:rPr lang="en-GB" sz="2200" b="1" dirty="0">
                <a:solidFill>
                  <a:srgbClr val="7030A0"/>
                </a:solidFill>
              </a:rPr>
              <a:t> es </a:t>
            </a:r>
            <a:r>
              <a:rPr lang="en-GB" sz="2200" b="1" dirty="0" err="1">
                <a:solidFill>
                  <a:srgbClr val="7030A0"/>
                </a:solidFill>
              </a:rPr>
              <a:t>liderazgo</a:t>
            </a:r>
            <a:r>
              <a:rPr lang="en-GB" sz="2200" b="1" dirty="0">
                <a:solidFill>
                  <a:srgbClr val="7030A0"/>
                </a:solidFill>
              </a:rPr>
              <a:t>?</a:t>
            </a:r>
          </a:p>
          <a:p>
            <a:pPr algn="just"/>
            <a:r>
              <a:rPr lang="en-GB" sz="2200" dirty="0"/>
              <a:t> </a:t>
            </a:r>
            <a:r>
              <a:rPr lang="es-ES" sz="2200" b="1" i="1" dirty="0"/>
              <a:t>El liderazgo </a:t>
            </a:r>
            <a:r>
              <a:rPr lang="es-ES" sz="2200" i="1" dirty="0"/>
              <a:t>es la capacidad de persuadir a los demás para que te sigan, de inspirarles para que rindan al máximo nivel y de hacerles comprender y creer en tu visión</a:t>
            </a:r>
            <a:r>
              <a:rPr lang="es-ES" sz="2200" b="1" i="1" dirty="0"/>
              <a:t>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 </a:t>
            </a:r>
            <a:r>
              <a:rPr lang="en-GB" sz="2200" b="1" dirty="0">
                <a:solidFill>
                  <a:srgbClr val="7030A0"/>
                </a:solidFill>
              </a:rPr>
              <a:t>1.1.2. </a:t>
            </a:r>
            <a:r>
              <a:rPr lang="es-ES" sz="2200" b="1" dirty="0">
                <a:solidFill>
                  <a:srgbClr val="7030A0"/>
                </a:solidFill>
              </a:rPr>
              <a:t>Detrás de cada líder femenina excelente hay una mezcla muy compleja y en constante cambio de elementos de personalidad.</a:t>
            </a:r>
          </a:p>
          <a:p>
            <a:pPr algn="just"/>
            <a:endParaRPr lang="en-US" sz="2200" b="1" dirty="0">
              <a:solidFill>
                <a:srgbClr val="7030A0"/>
              </a:solidFill>
            </a:endParaRPr>
          </a:p>
          <a:p>
            <a:pPr algn="just" fontAlgn="base"/>
            <a:r>
              <a:rPr lang="en-US" sz="2200" dirty="0" err="1"/>
              <a:t>Estos</a:t>
            </a:r>
            <a:r>
              <a:rPr lang="en-US" sz="2200" dirty="0"/>
              <a:t> </a:t>
            </a:r>
            <a:r>
              <a:rPr lang="en-US" sz="2200" dirty="0" err="1"/>
              <a:t>incluyen</a:t>
            </a:r>
            <a:r>
              <a:rPr lang="en-US" sz="2200" dirty="0"/>
              <a:t> </a:t>
            </a:r>
            <a:r>
              <a:rPr lang="en-US" sz="2200" dirty="0" err="1"/>
              <a:t>aspectos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: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es-ES" sz="2200" b="1" dirty="0">
                <a:solidFill>
                  <a:srgbClr val="7030A0"/>
                </a:solidFill>
              </a:rPr>
              <a:t>Tus rasgos de personalidad o predisposiciones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es-ES" sz="2200" b="1" dirty="0">
                <a:solidFill>
                  <a:srgbClr val="7030A0"/>
                </a:solidFill>
              </a:rPr>
              <a:t>Tus valores o creencias personales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es-ES" sz="2200" b="1" dirty="0">
                <a:solidFill>
                  <a:srgbClr val="7030A0"/>
                </a:solidFill>
              </a:rPr>
              <a:t>Tus puntos fuertes y débiles de comportamiento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es-ES" sz="2200" b="1" dirty="0">
                <a:solidFill>
                  <a:srgbClr val="7030A0"/>
                </a:solidFill>
              </a:rPr>
              <a:t>Tus principales motivadores o impulsores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es-ES" sz="2200" b="1" dirty="0">
                <a:solidFill>
                  <a:srgbClr val="7030A0"/>
                </a:solidFill>
              </a:rPr>
              <a:t>Tus conocimientos y habilidades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es-ES" sz="2200" b="1" dirty="0">
                <a:solidFill>
                  <a:srgbClr val="7030A0"/>
                </a:solidFill>
              </a:rPr>
              <a:t>Tu experiencia y capacidades</a:t>
            </a:r>
            <a:endParaRPr lang="en-GB" sz="2200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685800" y="342900"/>
            <a:ext cx="1424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Unidad </a:t>
            </a:r>
            <a:r>
              <a:rPr lang="en-U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1</a:t>
            </a:r>
            <a:r>
              <a:rPr lang="en-US" sz="4000" b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: </a:t>
            </a:r>
            <a:r>
              <a:rPr lang="en-GB" sz="4000" b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Comportamientos de liderazgo: El papel de las mujeres líderes</a:t>
            </a:r>
            <a:endParaRPr lang="en-GB" sz="40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409700"/>
            <a:ext cx="6015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GB" sz="2400" b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Sección 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1</a:t>
            </a:r>
            <a:r>
              <a:rPr lang="en-GB" sz="2400" b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: </a:t>
            </a:r>
            <a:r>
              <a:rPr lang="en-GB" sz="2400" b="1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Visión general del comportamiento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019300"/>
            <a:ext cx="5486400" cy="649408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7030A0"/>
                </a:solidFill>
              </a:rPr>
              <a:t>1.1.3</a:t>
            </a:r>
            <a:r>
              <a:rPr lang="en-US" sz="2400" b="1">
                <a:solidFill>
                  <a:srgbClr val="7030A0"/>
                </a:solidFill>
              </a:rPr>
              <a:t>. Tus rasgos de personalidad</a:t>
            </a:r>
            <a:endParaRPr lang="en-US" sz="2400" b="1" dirty="0">
              <a:solidFill>
                <a:srgbClr val="7030A0"/>
              </a:solidFill>
            </a:endParaRPr>
          </a:p>
          <a:p>
            <a:pPr algn="just"/>
            <a:r>
              <a:rPr lang="en-US" sz="2400"/>
              <a:t>	</a:t>
            </a:r>
            <a:r>
              <a:rPr lang="es-ES" sz="2400"/>
              <a:t> La psicología moderna intenta describir la personalidad basándose en lo que se conoce como los "cinco grandes" rasgos </a:t>
            </a:r>
            <a:r>
              <a:rPr lang="en-US" sz="2400"/>
              <a:t>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000" dirty="0"/>
          </a:p>
          <a:p>
            <a:r>
              <a:rPr lang="en-US" sz="2000" b="1">
                <a:solidFill>
                  <a:srgbClr val="7030A0"/>
                </a:solidFill>
              </a:rPr>
              <a:t>Extrovertida                                         Introvertida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 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>
                <a:solidFill>
                  <a:srgbClr val="7030A0"/>
                </a:solidFill>
              </a:rPr>
              <a:t>Agradable                                            Desagradable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 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>
                <a:solidFill>
                  <a:srgbClr val="7030A0"/>
                </a:solidFill>
              </a:rPr>
              <a:t>Consciente                                           Despreocupada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 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>
                <a:solidFill>
                  <a:srgbClr val="7030A0"/>
                </a:solidFill>
              </a:rPr>
              <a:t>Abierta  </a:t>
            </a:r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000" b="1">
                <a:solidFill>
                  <a:srgbClr val="7030A0"/>
                </a:solidFill>
              </a:rPr>
              <a:t>                                               Cerrada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 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>
                <a:solidFill>
                  <a:srgbClr val="7030A0"/>
                </a:solidFill>
              </a:rPr>
              <a:t>Emocionalmente    </a:t>
            </a:r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000" b="1">
                <a:solidFill>
                  <a:srgbClr val="7030A0"/>
                </a:solidFill>
              </a:rPr>
              <a:t>             Emocionalmente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sz="2000" b="1">
                <a:solidFill>
                  <a:srgbClr val="7030A0"/>
                </a:solidFill>
              </a:rPr>
              <a:t>Controlada                                           libre</a:t>
            </a:r>
            <a:endParaRPr lang="en-US" sz="20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8991599" y="392429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</a:t>
            </a:r>
            <a:endParaRPr lang="en-GB" dirty="0"/>
          </a:p>
        </p:txBody>
      </p:sp>
      <p:sp>
        <p:nvSpPr>
          <p:cNvPr id="10" name="Left-Right Arrow 9"/>
          <p:cNvSpPr/>
          <p:nvPr/>
        </p:nvSpPr>
        <p:spPr>
          <a:xfrm>
            <a:off x="8991599" y="461009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8991600" y="5295899"/>
            <a:ext cx="1614312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>
            <a:off x="8915400" y="6057899"/>
            <a:ext cx="1676400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Right Arrow 12"/>
          <p:cNvSpPr/>
          <p:nvPr/>
        </p:nvSpPr>
        <p:spPr>
          <a:xfrm>
            <a:off x="8991600" y="6819900"/>
            <a:ext cx="1676401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790714" y="1973682"/>
            <a:ext cx="5029200" cy="649408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1.1.4.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Adaptarse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a la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situación</a:t>
            </a:r>
            <a:endParaRPr kumimoji="0" lang="en-GB" sz="2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0" indent="566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b="1" dirty="0">
                <a:cs typeface="Arial" pitchFamily="34" charset="0"/>
              </a:rPr>
              <a:t>Las </a:t>
            </a:r>
            <a:r>
              <a:rPr lang="en-US" sz="2200" b="1" dirty="0" err="1">
                <a:cs typeface="Arial" pitchFamily="34" charset="0"/>
              </a:rPr>
              <a:t>líderes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excelentes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saben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adaptarse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566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Comprender</a:t>
            </a:r>
            <a:r>
              <a:rPr lang="en-US" sz="2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tu</a:t>
            </a:r>
            <a:r>
              <a:rPr lang="en-US" sz="2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perfil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</a:t>
            </a:r>
            <a:r>
              <a:rPr kumimoji="0" lang="es-E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 permite utilizar conscientemente comportamientos adecuados para determinadas situaciones, incluso si estos comportamientos son contrarios a los que sabes que es tu forma preferida de comportarte.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1.1.5.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Preguntas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que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debes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hacerte</a:t>
            </a:r>
            <a:r>
              <a:rPr lang="en-US" sz="22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	</a:t>
            </a:r>
            <a:endParaRPr lang="en-GB" sz="2200" dirty="0">
              <a:solidFill>
                <a:srgbClr val="7030A0"/>
              </a:solidFill>
              <a:cs typeface="Arial" pitchFamily="34" charset="0"/>
            </a:endParaRPr>
          </a:p>
          <a:p>
            <a:pPr lvl="0" indent="8048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¿En qué situaciones contribuyen mis rasgos a obtener resultados positivos?</a:t>
            </a:r>
            <a:endParaRPr lang="en-GB" sz="2200" b="1" dirty="0">
              <a:solidFill>
                <a:srgbClr val="7030A0"/>
              </a:solidFill>
              <a:cs typeface="Arial" pitchFamily="34" charset="0"/>
            </a:endParaRPr>
          </a:p>
          <a:p>
            <a:pPr lvl="0" indent="8048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¿En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qué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situaciones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es probable que mis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rasgos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no sea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útiles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en-GB" sz="2200" b="1" dirty="0">
              <a:solidFill>
                <a:srgbClr val="7030A0"/>
              </a:solidFill>
              <a:cs typeface="Arial" pitchFamily="34" charset="0"/>
            </a:endParaRPr>
          </a:p>
          <a:p>
            <a:pPr lvl="0" indent="8048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¿En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qué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situaciones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debo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adaptar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mi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comportamiento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indent="8048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914400" y="6591300"/>
            <a:ext cx="4313583" cy="2362200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257800" y="14097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1.2.1 </a:t>
            </a:r>
            <a:r>
              <a:rPr lang="en-GB" sz="2400" b="1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Comportamientos típicos</a:t>
            </a: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Los comportamientos pueden agruparse en 4 temas principales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4939"/>
              </p:ext>
            </p:extLst>
          </p:nvPr>
        </p:nvGraphicFramePr>
        <p:xfrm>
          <a:off x="5257800" y="3086100"/>
          <a:ext cx="5867400" cy="5852160"/>
        </p:xfrm>
        <a:graphic>
          <a:graphicData uri="http://schemas.openxmlformats.org/drawingml/2006/table">
            <a:tbl>
              <a:tblPr/>
              <a:tblGrid>
                <a:gridCol w="293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4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Pensamiento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PENSAMIENTO ANALÍTICO</a:t>
                      </a:r>
                      <a:endParaRPr lang="en-GB" sz="1800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PENSAMIENTO ESTRATÉGICO</a:t>
                      </a:r>
                      <a:endParaRPr lang="en-GB" sz="1800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PENSAMIENTO CONCEPTUAL</a:t>
                      </a:r>
                      <a:endParaRPr lang="en-GB" sz="1800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PENSAMIENTO ORIENTADO AL CLIENTE</a:t>
                      </a:r>
                      <a:endParaRPr lang="en-GB" sz="1800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Entrega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ORIENTACIÓN AL LOGRO</a:t>
                      </a: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ATENCIÓN AL DETALLE</a:t>
                      </a: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TENACIDAD</a:t>
                      </a: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PREOCUPACIÓN POR LA EXCELENCIA</a:t>
                      </a: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Relaciones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CONCIENCIA INTERPERSONAL </a:t>
                      </a: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COMPORTAMIENTO ADAPTATIVO</a:t>
                      </a: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RELACIÓN CON LAS PARTES INTERESADAS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INFLUENCIA/ PERSUASIÓN</a:t>
                      </a: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0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Autogestión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RESILIENCIA</a:t>
                      </a: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AUTODESARROLLO</a:t>
                      </a: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AUTOCONTROL</a:t>
                      </a: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AUTOCONFIANZA</a:t>
                      </a: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277600" y="1793676"/>
            <a:ext cx="6096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1.2.2. </a:t>
            </a:r>
            <a:r>
              <a:rPr kumimoji="0" lang="en-GB" sz="22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Conductas</a:t>
            </a:r>
            <a:r>
              <a:rPr kumimoji="0" lang="en-GB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GB" sz="22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pensamiento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Pensamiento</a:t>
            </a:r>
            <a:r>
              <a:rPr lang="en-US" sz="2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nalítico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Pensamiento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conceptual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Pensamiento</a:t>
            </a:r>
            <a:r>
              <a:rPr lang="en-US" sz="2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es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tratégico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Pensamiento</a:t>
            </a:r>
            <a:r>
              <a:rPr lang="en-US" sz="2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orientado</a:t>
            </a:r>
            <a:r>
              <a:rPr lang="en-US" sz="2200" b="1" dirty="0">
                <a:ea typeface="Times New Roman" pitchFamily="18" charset="0"/>
                <a:cs typeface="Arial" pitchFamily="34" charset="0"/>
              </a:rPr>
              <a:t> al </a:t>
            </a: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cliente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1.2.3. </a:t>
            </a:r>
            <a:r>
              <a:rPr lang="en-US" sz="22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Resultados</a:t>
            </a:r>
            <a:r>
              <a:rPr lang="en-US" sz="22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2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comportamientos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Centrarse</a:t>
            </a:r>
            <a:r>
              <a:rPr lang="en-US" sz="2200" b="1" dirty="0">
                <a:ea typeface="Times New Roman" pitchFamily="18" charset="0"/>
                <a:cs typeface="Arial" pitchFamily="34" charset="0"/>
              </a:rPr>
              <a:t> en </a:t>
            </a: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los</a:t>
            </a:r>
            <a:r>
              <a:rPr lang="en-US" sz="2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ea typeface="Times New Roman" pitchFamily="18" charset="0"/>
                <a:cs typeface="Arial" pitchFamily="34" charset="0"/>
              </a:rPr>
              <a:t>logros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Atención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al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detalle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Tenacidad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 err="1">
                <a:cs typeface="Arial" pitchFamily="34" charset="0"/>
              </a:rPr>
              <a:t>Preocupación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por</a:t>
            </a:r>
            <a:r>
              <a:rPr lang="en-US" sz="2200" b="1" dirty="0">
                <a:cs typeface="Arial" pitchFamily="34" charset="0"/>
              </a:rPr>
              <a:t> la </a:t>
            </a:r>
            <a:r>
              <a:rPr lang="en-US" sz="2200" b="1" dirty="0" err="1">
                <a:cs typeface="Arial" pitchFamily="34" charset="0"/>
              </a:rPr>
              <a:t>excelencia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1.2.4.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Comportamiento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en las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relaciones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>
                <a:cs typeface="Arial" pitchFamily="34" charset="0"/>
              </a:rPr>
              <a:t>La </a:t>
            </a:r>
            <a:r>
              <a:rPr lang="en-US" sz="2200" b="1" dirty="0" err="1">
                <a:cs typeface="Arial" pitchFamily="34" charset="0"/>
              </a:rPr>
              <a:t>conciencia</a:t>
            </a:r>
            <a:r>
              <a:rPr lang="en-US" sz="2200" b="1" dirty="0">
                <a:cs typeface="Arial" pitchFamily="34" charset="0"/>
              </a:rPr>
              <a:t> interpersonal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>
                <a:cs typeface="Arial" pitchFamily="34" charset="0"/>
              </a:rPr>
              <a:t>El </a:t>
            </a:r>
            <a:r>
              <a:rPr lang="en-US" sz="2200" b="1" dirty="0" err="1">
                <a:cs typeface="Arial" pitchFamily="34" charset="0"/>
              </a:rPr>
              <a:t>comportamiento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adaptativo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 err="1">
                <a:cs typeface="Arial" pitchFamily="34" charset="0"/>
              </a:rPr>
              <a:t>Relaciones</a:t>
            </a:r>
            <a:r>
              <a:rPr lang="en-US" sz="2200" b="1" dirty="0">
                <a:cs typeface="Arial" pitchFamily="34" charset="0"/>
              </a:rPr>
              <a:t> con las </a:t>
            </a:r>
            <a:r>
              <a:rPr lang="en-US" sz="2200" b="1" dirty="0" err="1">
                <a:cs typeface="Arial" pitchFamily="34" charset="0"/>
              </a:rPr>
              <a:t>partes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interesadas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Influir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persuadir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1.2.5. </a:t>
            </a:r>
            <a:r>
              <a:rPr lang="en-US" sz="22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Comportamientos</a:t>
            </a:r>
            <a:r>
              <a:rPr lang="en-US" sz="22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2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autogestión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Resiliencia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 err="1">
                <a:cs typeface="Arial" pitchFamily="34" charset="0"/>
              </a:rPr>
              <a:t>Autodesarrollo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 err="1">
                <a:cs typeface="Arial" pitchFamily="34" charset="0"/>
              </a:rPr>
              <a:t>Autocontrol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b="1" dirty="0" err="1">
                <a:cs typeface="Arial" pitchFamily="34" charset="0"/>
              </a:rPr>
              <a:t>Confianza</a:t>
            </a:r>
            <a:r>
              <a:rPr lang="en-US" sz="2200" b="1" dirty="0">
                <a:cs typeface="Arial" pitchFamily="34" charset="0"/>
              </a:rPr>
              <a:t> en </a:t>
            </a:r>
            <a:r>
              <a:rPr lang="en-US" sz="2200" b="1" dirty="0" err="1">
                <a:cs typeface="Arial" pitchFamily="34" charset="0"/>
              </a:rPr>
              <a:t>sí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misma</a:t>
            </a:r>
            <a:endParaRPr kumimoji="0" lang="en-US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Unidad 1: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Comportamientos</a:t>
            </a:r>
            <a:r>
              <a:rPr lang="en-GB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de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liderazgo</a:t>
            </a:r>
            <a:r>
              <a:rPr lang="en-GB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: El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papel</a:t>
            </a:r>
            <a:r>
              <a:rPr lang="en-GB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de las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mujeres</a:t>
            </a:r>
            <a:r>
              <a:rPr lang="en-GB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líderes</a:t>
            </a:r>
            <a:endParaRPr lang="en-GB" sz="40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148" y="1409700"/>
            <a:ext cx="4356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Sección 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en-GB" sz="2400" b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: </a:t>
            </a:r>
            <a:r>
              <a:rPr lang="en-GB" sz="2400" b="1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Los comportamientos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son la clave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313444"/>
            <a:ext cx="426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>
                <a:ea typeface="Calibri" pitchFamily="34" charset="0"/>
                <a:cs typeface="Arial" pitchFamily="34" charset="0"/>
              </a:rPr>
              <a:t>	</a:t>
            </a: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</a:t>
            </a:r>
            <a:r>
              <a:rPr lang="en-GB" sz="2400" b="1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mujeres líderes</a:t>
            </a: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que tienen mucho éxito desarrollan comportamientos que pueden apoyar y lograr resultados excepcionales incluso cuando sus rasgos naturales no coinciden necesariamente con la actividad requerida</a:t>
            </a:r>
            <a:endParaRPr lang="en-GB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95400" y="1529834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Sección 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s-ES" sz="2400" b="1" i="0" u="none" strike="noStrike" cap="none" normalizeH="0" baseline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variedad es el ingrediente secreto del liderazgo femenino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295400" y="407390"/>
            <a:ext cx="13643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Unidad </a:t>
            </a:r>
            <a:r>
              <a:rPr lang="en-U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1</a:t>
            </a:r>
            <a:r>
              <a:rPr lang="en-US" sz="4000" b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: </a:t>
            </a:r>
            <a:r>
              <a:rPr lang="en-GB" sz="4000" b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Comportamientos de liderazgo: El papel de las mujeres líderes</a:t>
            </a:r>
            <a:endParaRPr lang="en-GB" sz="40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077200" y="2215635"/>
            <a:ext cx="8686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1.3.1.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Flexibilidad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es la clave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esencial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mantengas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flexible para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responder a las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situaciones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medida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Mantén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mente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abierta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mantener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abierta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enfoques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especialmente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no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probado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1.3.3. 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Tus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opciones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comportamiento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liderazgo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 de forma natural,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aún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opciones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Perseverar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para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desarrollar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comportamiento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a lo largo del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tiempo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ES" sz="2400" b="1" dirty="0">
                <a:solidFill>
                  <a:srgbClr val="7030A0"/>
                </a:solidFill>
                <a:cs typeface="Arial" pitchFamily="34" charset="0"/>
              </a:rPr>
              <a:t>Comprender que no es tu punto fuerte y utilizar enfoques alternativos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Gestionar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el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problema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recurriendo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otra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persona que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consideres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que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tiene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ese punto </a:t>
            </a:r>
            <a:r>
              <a:rPr kumimoji="0" lang="en-US" sz="2400" b="1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fuerte</a:t>
            </a:r>
            <a:endParaRPr kumimoji="0" lang="en-US" sz="2400" b="1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1.3.4.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Aprender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los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malos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ejemplos</a:t>
            </a:r>
            <a:r>
              <a:rPr kumimoji="0" lang="en-US" sz="2400" b="1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Piensa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alguien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no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tenido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éxito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¡y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quizá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buena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preguntarle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estilo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liderazgo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¡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sus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1.3.5. ¡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No copies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!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extraigas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lecciones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copiarlos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directamente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!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52700"/>
            <a:ext cx="632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Los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modelos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liderazgo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pueden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ser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útlies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para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comprender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los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procesos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subyacentes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. 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En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mundo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real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suele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haber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muchas variables que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influyen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en la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elección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del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enfoque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Tu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personalidad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motivaciones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y aptitudes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GB" sz="2400" b="1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La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naturaleza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del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problema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que se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aborda</a:t>
            </a:r>
            <a:endParaRPr lang="en-U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GB" sz="2400" b="1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Interacciones previas que has tenido con cada miembro de tu equipo/familia (en caso de pequeñas empresas familiares)</a:t>
            </a:r>
            <a:endParaRPr lang="en-GB" sz="2400" b="1" dirty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87630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D4FB4"/>
                </a:solidFill>
              </a:rPr>
              <a:t>Unidad </a:t>
            </a:r>
            <a:r>
              <a:rPr lang="en-US" sz="4000" b="1" dirty="0">
                <a:solidFill>
                  <a:srgbClr val="FD4FB4"/>
                </a:solidFill>
              </a:rPr>
              <a:t>2</a:t>
            </a:r>
            <a:r>
              <a:rPr lang="en-US" sz="4000" b="1">
                <a:solidFill>
                  <a:srgbClr val="FD4FB4"/>
                </a:solidFill>
              </a:rPr>
              <a:t>: El liderazgo en la práctica: Cómo maximizar el rendimiento de tu equipo</a:t>
            </a:r>
            <a:endParaRPr lang="en-GB" sz="4000" dirty="0">
              <a:solidFill>
                <a:srgbClr val="FD4FB4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47800" y="3105209"/>
            <a:ext cx="5486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2.1.2. </a:t>
            </a:r>
            <a:r>
              <a:rPr lang="en-US" sz="22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Las </a:t>
            </a:r>
            <a:r>
              <a:rPr lang="en-US" sz="22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motivaciones</a:t>
            </a:r>
            <a:r>
              <a:rPr lang="en-US" sz="22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son </a:t>
            </a:r>
            <a:r>
              <a:rPr lang="en-US" sz="22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diferentes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líder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consiste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averiguar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comprender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adivinar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miembros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y, 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concreto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clave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motivaciones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darles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energía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obtener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He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aquí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5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formas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motivar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tu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equipo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Descubre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qué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pasiones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tiene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tu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gente</a:t>
            </a:r>
            <a:endParaRPr kumimoji="0" lang="en-GB" sz="22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Promueve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seguridad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emocional</a:t>
            </a:r>
            <a:endParaRPr kumimoji="0" lang="en-GB" sz="22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Crear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entorno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apoyo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y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amistad</a:t>
            </a:r>
            <a:endParaRPr kumimoji="0" lang="en-GB" sz="22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Muestra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tu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preciación</a:t>
            </a:r>
            <a:endParaRPr kumimoji="0" lang="en-GB" sz="22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Ten en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cuenta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el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medioambiente</a:t>
            </a:r>
            <a:endParaRPr kumimoji="0" lang="en-GB" sz="22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591" y="2095500"/>
            <a:ext cx="719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en-US" sz="2400" b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Sección 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en-US" sz="2400" b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: Motivación: El motor del liderazgo femenino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934200" y="4305300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pecific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easurable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chievable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elevant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imed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2019300"/>
            <a:ext cx="7488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Sección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2: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Establece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metas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claras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y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fortalece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los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objetivos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5600" y="3009900"/>
            <a:ext cx="7086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SPECIFIC (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específico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200" b="1" dirty="0"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Descríbeme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detalle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completes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MEASURABLE (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medible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200" dirty="0"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sabrás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alcanzado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¿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medidas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sencillas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seguir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ACHIEVABLE (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alcanzable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200" dirty="0"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escala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1 al 10, ¿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confianza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podrás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alcanzar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2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RELEVANT (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relevante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200" dirty="0"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complementa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apoya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laborales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2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TIMED (</a:t>
            </a:r>
            <a:r>
              <a:rPr lang="en-US" sz="22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programado</a:t>
            </a:r>
            <a:r>
              <a:rPr lang="en-US" sz="22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200" b="1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Cuál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plazo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realista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conseguirlo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teniendo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carga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8800" y="25527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2.2.1</a:t>
            </a:r>
            <a:r>
              <a:rPr lang="en-US" sz="2400" b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. Modelo SMART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9220200" y="33147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448800" y="43815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774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72600" y="60579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15400" y="65913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>
            <a:extLst>
              <a:ext uri="{FF2B5EF4-FFF2-40B4-BE49-F238E27FC236}">
                <a16:creationId xmlns:a16="http://schemas.microsoft.com/office/drawing/2014/main" id="{ADD3ADD3-1B37-5F92-E3C9-F636042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05500"/>
            <a:ext cx="5542080" cy="2993997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95400" y="2215634"/>
            <a:ext cx="792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2.2.2.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Lograr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objetivos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manejables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Normalmente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beneficioso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fijarse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desafío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fijarse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demasiado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desafiantes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 un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parece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inalcanzable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riesgo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que la persona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desista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siquiera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miedo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fracaso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b="1" i="1" dirty="0">
                <a:ea typeface="Times New Roman" pitchFamily="18" charset="0"/>
                <a:cs typeface="Arial" pitchFamily="34" charset="0"/>
              </a:rPr>
              <a:t>¡</a:t>
            </a:r>
            <a:r>
              <a:rPr lang="en-US" sz="2400" b="1" i="1" dirty="0" err="1">
                <a:ea typeface="Times New Roman" pitchFamily="18" charset="0"/>
                <a:cs typeface="Arial" pitchFamily="34" charset="0"/>
              </a:rPr>
              <a:t>Desglósalo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!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de las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un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manejable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dividirlo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subobjetivos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pequeños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Antes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hacerlo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 un paso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atrás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demasiado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4200" y="2552700"/>
            <a:ext cx="670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2.2.3.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Objetivos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refuerzo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SMART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clave de un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eficaz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bien,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realidad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un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pequeño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paso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establecimiento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duradero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estimulante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final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pidiéndoles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visualicen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describan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hayan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alcanzado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éxito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D4FB4"/>
                </a:solidFill>
              </a:rPr>
              <a:t>Unidad </a:t>
            </a:r>
            <a:r>
              <a:rPr lang="en-US" sz="4000" b="1" dirty="0">
                <a:solidFill>
                  <a:srgbClr val="FD4FB4"/>
                </a:solidFill>
              </a:rPr>
              <a:t>2</a:t>
            </a:r>
            <a:r>
              <a:rPr lang="en-US" sz="4000" b="1">
                <a:solidFill>
                  <a:srgbClr val="FD4FB4"/>
                </a:solidFill>
              </a:rPr>
              <a:t>: El liderazgo en la práctica: Cómo maximizar el rendimiento de tu equipo</a:t>
            </a:r>
            <a:endParaRPr lang="en-GB" sz="4000" dirty="0">
              <a:solidFill>
                <a:srgbClr val="FD4FB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33835"/>
            <a:ext cx="7661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Sección 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GB" sz="2400" b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: </a:t>
            </a:r>
            <a:r>
              <a:rPr lang="es-ES" sz="2400" b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Establecer objetivos claros y reforzar las metas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66800" y="2017812"/>
            <a:ext cx="16154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Sección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3: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Cuando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las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cosas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no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suceden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2.3.1.NO PUEDO HACER VS NO HACER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</a:tabLst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se ha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alcanzado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razón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que la persona no lo ha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logrado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podido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hacerlo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podía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hacerlo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quiso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Mantener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el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foco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líder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ayudar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miembros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mantenerse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buen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camino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totalmente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centrados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las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9457" y="4914900"/>
            <a:ext cx="7239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razones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que la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gente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perder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concentración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:</a:t>
            </a:r>
            <a:endParaRPr lang="en-GB" sz="2200" dirty="0">
              <a:cs typeface="Arial" pitchFamily="34" charset="0"/>
            </a:endParaRPr>
          </a:p>
          <a:p>
            <a:pPr marL="746125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Si son </a:t>
            </a:r>
            <a:r>
              <a:rPr lang="en-US" sz="2200" dirty="0" err="1">
                <a:cs typeface="Arial" pitchFamily="34" charset="0"/>
              </a:rPr>
              <a:t>muy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entusiastas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tienden</a:t>
            </a:r>
            <a:r>
              <a:rPr lang="en-US" sz="2200" dirty="0">
                <a:cs typeface="Arial" pitchFamily="34" charset="0"/>
              </a:rPr>
              <a:t> a </a:t>
            </a:r>
            <a:r>
              <a:rPr lang="en-US" sz="2200" dirty="0" err="1">
                <a:cs typeface="Arial" pitchFamily="34" charset="0"/>
              </a:rPr>
              <a:t>abarcar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más</a:t>
            </a:r>
            <a:r>
              <a:rPr lang="en-US" sz="2200" dirty="0">
                <a:cs typeface="Arial" pitchFamily="34" charset="0"/>
              </a:rPr>
              <a:t> de lo que </a:t>
            </a:r>
            <a:r>
              <a:rPr lang="en-US" sz="2200" dirty="0" err="1">
                <a:cs typeface="Arial" pitchFamily="34" charset="0"/>
              </a:rPr>
              <a:t>realmente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pueden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manejar</a:t>
            </a:r>
            <a:r>
              <a:rPr lang="en-US" sz="2200" dirty="0">
                <a:cs typeface="Arial" pitchFamily="34" charset="0"/>
              </a:rPr>
              <a:t>.</a:t>
            </a:r>
            <a:endParaRPr lang="es-ES" sz="2200" dirty="0">
              <a:cs typeface="Arial" pitchFamily="34" charset="0"/>
            </a:endParaRPr>
          </a:p>
          <a:p>
            <a:pPr marL="746125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Se </a:t>
            </a:r>
            <a:r>
              <a:rPr lang="en-US" sz="2200" dirty="0" err="1">
                <a:cs typeface="Arial" pitchFamily="34" charset="0"/>
              </a:rPr>
              <a:t>implican</a:t>
            </a:r>
            <a:r>
              <a:rPr lang="en-US" sz="2200" dirty="0">
                <a:cs typeface="Arial" pitchFamily="34" charset="0"/>
              </a:rPr>
              <a:t> tanto en la </a:t>
            </a:r>
            <a:r>
              <a:rPr lang="en-US" sz="2200" dirty="0" err="1">
                <a:cs typeface="Arial" pitchFamily="34" charset="0"/>
              </a:rPr>
              <a:t>tarea</a:t>
            </a:r>
            <a:r>
              <a:rPr lang="en-US" sz="2200" dirty="0">
                <a:cs typeface="Arial" pitchFamily="34" charset="0"/>
              </a:rPr>
              <a:t> que </a:t>
            </a:r>
            <a:r>
              <a:rPr lang="en-US" sz="2200" dirty="0" err="1">
                <a:cs typeface="Arial" pitchFamily="34" charset="0"/>
              </a:rPr>
              <a:t>tienen</a:t>
            </a:r>
            <a:r>
              <a:rPr lang="en-US" sz="2200" dirty="0">
                <a:cs typeface="Arial" pitchFamily="34" charset="0"/>
              </a:rPr>
              <a:t> entre manos que </a:t>
            </a:r>
            <a:r>
              <a:rPr lang="en-US" sz="2200" dirty="0" err="1">
                <a:cs typeface="Arial" pitchFamily="34" charset="0"/>
              </a:rPr>
              <a:t>pierden</a:t>
            </a:r>
            <a:r>
              <a:rPr lang="en-US" sz="2200" dirty="0">
                <a:cs typeface="Arial" pitchFamily="34" charset="0"/>
              </a:rPr>
              <a:t> de vista </a:t>
            </a:r>
            <a:r>
              <a:rPr lang="en-US" sz="2200" dirty="0" err="1">
                <a:cs typeface="Arial" pitchFamily="34" charset="0"/>
              </a:rPr>
              <a:t>el</a:t>
            </a:r>
            <a:r>
              <a:rPr lang="en-US" sz="2200" dirty="0">
                <a:cs typeface="Arial" pitchFamily="34" charset="0"/>
              </a:rPr>
              <a:t> panorama general.</a:t>
            </a:r>
            <a:endParaRPr lang="es-ES" sz="2200" dirty="0">
              <a:cs typeface="Arial" pitchFamily="34" charset="0"/>
            </a:endParaRPr>
          </a:p>
          <a:p>
            <a:pPr marL="746125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Si </a:t>
            </a:r>
            <a:r>
              <a:rPr lang="en-US" sz="2200" dirty="0" err="1">
                <a:cs typeface="Arial" pitchFamily="34" charset="0"/>
              </a:rPr>
              <a:t>una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tarea</a:t>
            </a:r>
            <a:r>
              <a:rPr lang="en-US" sz="2200" dirty="0">
                <a:cs typeface="Arial" pitchFamily="34" charset="0"/>
              </a:rPr>
              <a:t> o un proyecto es de </a:t>
            </a:r>
            <a:r>
              <a:rPr lang="en-US" sz="2200" dirty="0" err="1">
                <a:cs typeface="Arial" pitchFamily="34" charset="0"/>
              </a:rPr>
              <a:t>larga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duración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pueden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empezar</a:t>
            </a:r>
            <a:r>
              <a:rPr lang="en-US" sz="2200" dirty="0">
                <a:cs typeface="Arial" pitchFamily="34" charset="0"/>
              </a:rPr>
              <a:t> a </a:t>
            </a:r>
            <a:r>
              <a:rPr lang="en-US" sz="2200" dirty="0" err="1">
                <a:cs typeface="Arial" pitchFamily="34" charset="0"/>
              </a:rPr>
              <a:t>perder</a:t>
            </a:r>
            <a:r>
              <a:rPr lang="en-US" sz="2200" dirty="0">
                <a:cs typeface="Arial" pitchFamily="34" charset="0"/>
              </a:rPr>
              <a:t> de vista </a:t>
            </a:r>
            <a:r>
              <a:rPr lang="en-US" sz="2200" dirty="0" err="1">
                <a:cs typeface="Arial" pitchFamily="34" charset="0"/>
              </a:rPr>
              <a:t>el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objetivo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inicial</a:t>
            </a:r>
            <a:r>
              <a:rPr lang="en-US" sz="2200" dirty="0">
                <a:cs typeface="Arial" pitchFamily="34" charset="0"/>
              </a:rPr>
              <a:t>.</a:t>
            </a:r>
            <a:endParaRPr lang="es-ES" sz="2200" dirty="0">
              <a:cs typeface="Arial" pitchFamily="34" charset="0"/>
            </a:endParaRPr>
          </a:p>
          <a:p>
            <a:pPr marL="746125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Se </a:t>
            </a:r>
            <a:r>
              <a:rPr lang="en-US" sz="2200" dirty="0" err="1">
                <a:cs typeface="Arial" pitchFamily="34" charset="0"/>
              </a:rPr>
              <a:t>enfrentan</a:t>
            </a:r>
            <a:r>
              <a:rPr lang="en-US" sz="2200" dirty="0">
                <a:cs typeface="Arial" pitchFamily="34" charset="0"/>
              </a:rPr>
              <a:t> a </a:t>
            </a:r>
            <a:r>
              <a:rPr lang="en-US" sz="2200" dirty="0" err="1">
                <a:cs typeface="Arial" pitchFamily="34" charset="0"/>
              </a:rPr>
              <a:t>una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serie</a:t>
            </a:r>
            <a:r>
              <a:rPr lang="en-US" sz="2200" dirty="0">
                <a:cs typeface="Arial" pitchFamily="34" charset="0"/>
              </a:rPr>
              <a:t> de </a:t>
            </a:r>
            <a:r>
              <a:rPr lang="en-US" sz="2200" dirty="0" err="1">
                <a:cs typeface="Arial" pitchFamily="34" charset="0"/>
              </a:rPr>
              <a:t>nuevas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prioridades</a:t>
            </a:r>
            <a:r>
              <a:rPr lang="en-US" sz="2200" dirty="0">
                <a:cs typeface="Arial" pitchFamily="34" charset="0"/>
              </a:rPr>
              <a:t> que </a:t>
            </a:r>
            <a:r>
              <a:rPr lang="en-US" sz="2200" dirty="0" err="1">
                <a:cs typeface="Arial" pitchFamily="34" charset="0"/>
              </a:rPr>
              <a:t>compiten</a:t>
            </a:r>
            <a:r>
              <a:rPr lang="en-US" sz="2200" dirty="0">
                <a:cs typeface="Arial" pitchFamily="34" charset="0"/>
              </a:rPr>
              <a:t> entre </a:t>
            </a:r>
            <a:r>
              <a:rPr lang="en-US" sz="2200" dirty="0" err="1">
                <a:cs typeface="Arial" pitchFamily="34" charset="0"/>
              </a:rPr>
              <a:t>sí</a:t>
            </a:r>
            <a:r>
              <a:rPr lang="en-US" sz="2200" dirty="0">
                <a:cs typeface="Arial" pitchFamily="34" charset="0"/>
              </a:rPr>
              <a:t> y que </a:t>
            </a:r>
            <a:r>
              <a:rPr lang="en-US" sz="2200" dirty="0" err="1">
                <a:cs typeface="Arial" pitchFamily="34" charset="0"/>
              </a:rPr>
              <a:t>parecen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tener</a:t>
            </a:r>
            <a:r>
              <a:rPr lang="en-US" sz="2200" dirty="0">
                <a:cs typeface="Arial" pitchFamily="34" charset="0"/>
              </a:rPr>
              <a:t> la </a:t>
            </a:r>
            <a:r>
              <a:rPr lang="en-US" sz="2200" dirty="0" err="1">
                <a:cs typeface="Arial" pitchFamily="34" charset="0"/>
              </a:rPr>
              <a:t>misma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importancia</a:t>
            </a:r>
            <a:r>
              <a:rPr lang="en-US" sz="2400" dirty="0">
                <a:cs typeface="Arial" pitchFamily="34" charset="0"/>
              </a:rPr>
              <a:t>.</a:t>
            </a:r>
            <a:endParaRPr lang="es-ES" sz="2400" dirty="0">
              <a:cs typeface="Arial" pitchFamily="34" charset="0"/>
            </a:endParaRP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4457700"/>
            <a:ext cx="8382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algunos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preguntas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ayudar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mantener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atención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6125" lvl="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¿</a:t>
            </a:r>
            <a:r>
              <a:rPr lang="en-US" sz="2200" dirty="0" err="1">
                <a:cs typeface="Arial" pitchFamily="34" charset="0"/>
              </a:rPr>
              <a:t>Puedes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describirme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el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objetivo</a:t>
            </a:r>
            <a:r>
              <a:rPr lang="en-US" sz="2200" dirty="0">
                <a:cs typeface="Arial" pitchFamily="34" charset="0"/>
              </a:rPr>
              <a:t> final que </a:t>
            </a:r>
            <a:r>
              <a:rPr lang="en-US" sz="2200" dirty="0" err="1">
                <a:cs typeface="Arial" pitchFamily="34" charset="0"/>
              </a:rPr>
              <a:t>acordamos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inicialmente</a:t>
            </a:r>
            <a:r>
              <a:rPr lang="en-US" sz="2200" dirty="0">
                <a:cs typeface="Arial" pitchFamily="34" charset="0"/>
              </a:rPr>
              <a:t>?</a:t>
            </a:r>
            <a:endParaRPr lang="es-ES" sz="2200" dirty="0">
              <a:cs typeface="Arial" pitchFamily="34" charset="0"/>
            </a:endParaRPr>
          </a:p>
          <a:p>
            <a:pPr marL="746125" lvl="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En </a:t>
            </a:r>
            <a:r>
              <a:rPr lang="en-US" sz="2200" dirty="0" err="1">
                <a:cs typeface="Arial" pitchFamily="34" charset="0"/>
              </a:rPr>
              <a:t>una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escala</a:t>
            </a:r>
            <a:r>
              <a:rPr lang="en-US" sz="2200" dirty="0">
                <a:cs typeface="Arial" pitchFamily="34" charset="0"/>
              </a:rPr>
              <a:t> del 1 al 10, ¿</a:t>
            </a:r>
            <a:r>
              <a:rPr lang="en-US" sz="2200" dirty="0" err="1">
                <a:cs typeface="Arial" pitchFamily="34" charset="0"/>
              </a:rPr>
              <a:t>qué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grado</a:t>
            </a:r>
            <a:r>
              <a:rPr lang="en-US" sz="2200" dirty="0">
                <a:cs typeface="Arial" pitchFamily="34" charset="0"/>
              </a:rPr>
              <a:t> de </a:t>
            </a:r>
            <a:r>
              <a:rPr lang="en-US" sz="2200" dirty="0" err="1">
                <a:cs typeface="Arial" pitchFamily="34" charset="0"/>
              </a:rPr>
              <a:t>concentración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tienes</a:t>
            </a:r>
            <a:r>
              <a:rPr lang="en-US" sz="2200" dirty="0">
                <a:cs typeface="Arial" pitchFamily="34" charset="0"/>
              </a:rPr>
              <a:t> en </a:t>
            </a:r>
            <a:r>
              <a:rPr lang="en-US" sz="2200" dirty="0" err="1">
                <a:cs typeface="Arial" pitchFamily="34" charset="0"/>
              </a:rPr>
              <a:t>este</a:t>
            </a:r>
            <a:r>
              <a:rPr lang="en-US" sz="2200" dirty="0">
                <a:cs typeface="Arial" pitchFamily="34" charset="0"/>
              </a:rPr>
              <a:t> momento? ¿</a:t>
            </a:r>
            <a:r>
              <a:rPr lang="en-US" sz="2200" dirty="0" err="1">
                <a:cs typeface="Arial" pitchFamily="34" charset="0"/>
              </a:rPr>
              <a:t>Cómo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puedes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mejorar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tu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nivel</a:t>
            </a:r>
            <a:r>
              <a:rPr lang="en-US" sz="2200" dirty="0">
                <a:cs typeface="Arial" pitchFamily="34" charset="0"/>
              </a:rPr>
              <a:t> general de </a:t>
            </a:r>
            <a:r>
              <a:rPr lang="en-US" sz="2200" dirty="0" err="1">
                <a:cs typeface="Arial" pitchFamily="34" charset="0"/>
              </a:rPr>
              <a:t>concentración</a:t>
            </a:r>
            <a:r>
              <a:rPr lang="en-US" sz="2200" dirty="0">
                <a:cs typeface="Arial" pitchFamily="34" charset="0"/>
              </a:rPr>
              <a:t>?</a:t>
            </a:r>
            <a:endParaRPr lang="es-ES" sz="2200" dirty="0">
              <a:cs typeface="Arial" pitchFamily="34" charset="0"/>
            </a:endParaRPr>
          </a:p>
          <a:p>
            <a:pPr marL="746125" lvl="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¿</a:t>
            </a:r>
            <a:r>
              <a:rPr lang="en-US" sz="2200" dirty="0" err="1">
                <a:cs typeface="Arial" pitchFamily="34" charset="0"/>
              </a:rPr>
              <a:t>Qué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relevancia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tiene</a:t>
            </a:r>
            <a:r>
              <a:rPr lang="en-US" sz="2200" dirty="0">
                <a:cs typeface="Arial" pitchFamily="34" charset="0"/>
              </a:rPr>
              <a:t> lo que </a:t>
            </a:r>
            <a:r>
              <a:rPr lang="en-US" sz="2200" dirty="0" err="1">
                <a:cs typeface="Arial" pitchFamily="34" charset="0"/>
              </a:rPr>
              <a:t>estás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haciendo</a:t>
            </a:r>
            <a:r>
              <a:rPr lang="en-US" sz="2200" dirty="0">
                <a:cs typeface="Arial" pitchFamily="34" charset="0"/>
              </a:rPr>
              <a:t> para </a:t>
            </a:r>
            <a:r>
              <a:rPr lang="en-US" sz="2200" dirty="0" err="1">
                <a:cs typeface="Arial" pitchFamily="34" charset="0"/>
              </a:rPr>
              <a:t>los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objetivos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generales</a:t>
            </a:r>
            <a:r>
              <a:rPr lang="en-US" sz="2200" dirty="0">
                <a:cs typeface="Arial" pitchFamily="34" charset="0"/>
              </a:rPr>
              <a:t>?</a:t>
            </a:r>
            <a:endParaRPr lang="es-ES" sz="2200" dirty="0">
              <a:cs typeface="Arial" pitchFamily="34" charset="0"/>
            </a:endParaRPr>
          </a:p>
          <a:p>
            <a:pPr marL="746125" lvl="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¿Hay </a:t>
            </a:r>
            <a:r>
              <a:rPr lang="en-US" sz="2200" dirty="0" err="1">
                <a:cs typeface="Arial" pitchFamily="34" charset="0"/>
              </a:rPr>
              <a:t>alguna</a:t>
            </a:r>
            <a:r>
              <a:rPr lang="en-US" sz="2200" dirty="0">
                <a:cs typeface="Arial" pitchFamily="34" charset="0"/>
              </a:rPr>
              <a:t> de las </a:t>
            </a:r>
            <a:r>
              <a:rPr lang="en-US" sz="2200" dirty="0" err="1">
                <a:cs typeface="Arial" pitchFamily="34" charset="0"/>
              </a:rPr>
              <a:t>cosas</a:t>
            </a:r>
            <a:r>
              <a:rPr lang="en-US" sz="2200" dirty="0">
                <a:cs typeface="Arial" pitchFamily="34" charset="0"/>
              </a:rPr>
              <a:t> que </a:t>
            </a:r>
            <a:r>
              <a:rPr lang="en-US" sz="2200" dirty="0" err="1">
                <a:cs typeface="Arial" pitchFamily="34" charset="0"/>
              </a:rPr>
              <a:t>estás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haciendo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ahora</a:t>
            </a:r>
            <a:r>
              <a:rPr lang="en-US" sz="2200" dirty="0">
                <a:cs typeface="Arial" pitchFamily="34" charset="0"/>
              </a:rPr>
              <a:t> que no </a:t>
            </a:r>
            <a:r>
              <a:rPr lang="en-US" sz="2200" dirty="0" err="1">
                <a:cs typeface="Arial" pitchFamily="34" charset="0"/>
              </a:rPr>
              <a:t>contribuya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directamente</a:t>
            </a:r>
            <a:r>
              <a:rPr lang="en-US" sz="2200" dirty="0">
                <a:cs typeface="Arial" pitchFamily="34" charset="0"/>
              </a:rPr>
              <a:t> al </a:t>
            </a:r>
            <a:r>
              <a:rPr lang="en-US" sz="2200" dirty="0" err="1">
                <a:cs typeface="Arial" pitchFamily="34" charset="0"/>
              </a:rPr>
              <a:t>objetivo</a:t>
            </a:r>
            <a:r>
              <a:rPr lang="en-US" sz="2200" dirty="0">
                <a:cs typeface="Arial" pitchFamily="34" charset="0"/>
              </a:rPr>
              <a:t> final?</a:t>
            </a:r>
            <a:endParaRPr lang="es-ES" sz="2200" dirty="0">
              <a:cs typeface="Arial" pitchFamily="34" charset="0"/>
            </a:endParaRPr>
          </a:p>
          <a:p>
            <a:pPr marL="746125" lvl="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Tx/>
              <a:buChar char="•"/>
            </a:pPr>
            <a:r>
              <a:rPr lang="en-US" sz="2200" dirty="0">
                <a:cs typeface="Arial" pitchFamily="34" charset="0"/>
              </a:rPr>
              <a:t>¿</a:t>
            </a:r>
            <a:r>
              <a:rPr lang="en-US" sz="2200" dirty="0" err="1">
                <a:cs typeface="Arial" pitchFamily="34" charset="0"/>
              </a:rPr>
              <a:t>Qué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podrías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dejar</a:t>
            </a:r>
            <a:r>
              <a:rPr lang="en-US" sz="2200" dirty="0">
                <a:cs typeface="Arial" pitchFamily="34" charset="0"/>
              </a:rPr>
              <a:t> de </a:t>
            </a:r>
            <a:r>
              <a:rPr lang="en-US" sz="2200" dirty="0" err="1">
                <a:cs typeface="Arial" pitchFamily="34" charset="0"/>
              </a:rPr>
              <a:t>hacer</a:t>
            </a:r>
            <a:r>
              <a:rPr lang="en-US" sz="2200" dirty="0">
                <a:cs typeface="Arial" pitchFamily="34" charset="0"/>
              </a:rPr>
              <a:t> de forma </a:t>
            </a:r>
            <a:r>
              <a:rPr lang="en-US" sz="2200" dirty="0" err="1">
                <a:cs typeface="Arial" pitchFamily="34" charset="0"/>
              </a:rPr>
              <a:t>realista</a:t>
            </a:r>
            <a:r>
              <a:rPr lang="en-US" sz="2200" dirty="0">
                <a:cs typeface="Arial" pitchFamily="34" charset="0"/>
              </a:rPr>
              <a:t> para </a:t>
            </a:r>
            <a:r>
              <a:rPr lang="en-US" sz="2200" dirty="0" err="1">
                <a:cs typeface="Arial" pitchFamily="34" charset="0"/>
              </a:rPr>
              <a:t>poder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centrarte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más</a:t>
            </a:r>
            <a:r>
              <a:rPr lang="en-US" sz="2200" dirty="0">
                <a:cs typeface="Arial" pitchFamily="34" charset="0"/>
              </a:rPr>
              <a:t> en las </a:t>
            </a:r>
            <a:r>
              <a:rPr lang="en-US" sz="2200" dirty="0" err="1">
                <a:cs typeface="Arial" pitchFamily="34" charset="0"/>
              </a:rPr>
              <a:t>prioridades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más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importantes</a:t>
            </a:r>
            <a:r>
              <a:rPr lang="en-US" sz="2200" dirty="0">
                <a:cs typeface="Arial" pitchFamily="34" charset="0"/>
              </a:rPr>
              <a:t>?</a:t>
            </a:r>
            <a:endParaRPr lang="es-ES" sz="2200" dirty="0">
              <a:cs typeface="Arial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04800" y="87630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</a:rPr>
              <a:t>Unidad 2: El </a:t>
            </a:r>
            <a:r>
              <a:rPr lang="en-US" sz="4000" b="1" dirty="0" err="1">
                <a:solidFill>
                  <a:srgbClr val="FD4FB4"/>
                </a:solidFill>
              </a:rPr>
              <a:t>liderazgo</a:t>
            </a:r>
            <a:r>
              <a:rPr lang="en-US" sz="4000" b="1" dirty="0">
                <a:solidFill>
                  <a:srgbClr val="FD4FB4"/>
                </a:solidFill>
              </a:rPr>
              <a:t> en la </a:t>
            </a:r>
            <a:r>
              <a:rPr lang="en-US" sz="4000" b="1" dirty="0" err="1">
                <a:solidFill>
                  <a:srgbClr val="FD4FB4"/>
                </a:solidFill>
              </a:rPr>
              <a:t>práctica</a:t>
            </a:r>
            <a:r>
              <a:rPr lang="en-US" sz="4000" b="1" dirty="0">
                <a:solidFill>
                  <a:srgbClr val="FD4FB4"/>
                </a:solidFill>
              </a:rPr>
              <a:t>: </a:t>
            </a:r>
            <a:r>
              <a:rPr lang="en-US" sz="4000" b="1" dirty="0" err="1">
                <a:solidFill>
                  <a:srgbClr val="FD4FB4"/>
                </a:solidFill>
              </a:rPr>
              <a:t>Cómo</a:t>
            </a:r>
            <a:r>
              <a:rPr lang="en-US" sz="4000" b="1" dirty="0">
                <a:solidFill>
                  <a:srgbClr val="FD4FB4"/>
                </a:solidFill>
              </a:rPr>
              <a:t> </a:t>
            </a:r>
            <a:r>
              <a:rPr lang="en-US" sz="4000" b="1" dirty="0" err="1">
                <a:solidFill>
                  <a:srgbClr val="FD4FB4"/>
                </a:solidFill>
              </a:rPr>
              <a:t>maximizar</a:t>
            </a:r>
            <a:r>
              <a:rPr lang="en-US" sz="4000" b="1" dirty="0">
                <a:solidFill>
                  <a:srgbClr val="FD4FB4"/>
                </a:solidFill>
              </a:rPr>
              <a:t> </a:t>
            </a:r>
            <a:r>
              <a:rPr lang="en-US" sz="4000" b="1" dirty="0" err="1">
                <a:solidFill>
                  <a:srgbClr val="FD4FB4"/>
                </a:solidFill>
              </a:rPr>
              <a:t>el</a:t>
            </a:r>
            <a:r>
              <a:rPr lang="en-US" sz="4000" b="1" dirty="0">
                <a:solidFill>
                  <a:srgbClr val="FD4FB4"/>
                </a:solidFill>
              </a:rPr>
              <a:t> </a:t>
            </a:r>
            <a:r>
              <a:rPr lang="en-US" sz="4000" b="1" dirty="0" err="1">
                <a:solidFill>
                  <a:srgbClr val="FD4FB4"/>
                </a:solidFill>
              </a:rPr>
              <a:t>rendimiento</a:t>
            </a:r>
            <a:r>
              <a:rPr lang="en-US" sz="4000" b="1" dirty="0">
                <a:solidFill>
                  <a:srgbClr val="FD4FB4"/>
                </a:solidFill>
              </a:rPr>
              <a:t> de </a:t>
            </a:r>
            <a:r>
              <a:rPr lang="en-US" sz="4000" b="1" dirty="0" err="1">
                <a:solidFill>
                  <a:srgbClr val="FD4FB4"/>
                </a:solidFill>
              </a:rPr>
              <a:t>tu</a:t>
            </a:r>
            <a:r>
              <a:rPr lang="en-US" sz="4000" b="1" dirty="0">
                <a:solidFill>
                  <a:srgbClr val="FD4FB4"/>
                </a:solidFill>
              </a:rPr>
              <a:t> </a:t>
            </a:r>
            <a:r>
              <a:rPr lang="en-US" sz="4000" b="1" dirty="0" err="1">
                <a:solidFill>
                  <a:srgbClr val="FD4FB4"/>
                </a:solidFill>
              </a:rPr>
              <a:t>equipo</a:t>
            </a:r>
            <a:endParaRPr lang="en-GB" sz="4000" dirty="0">
              <a:solidFill>
                <a:srgbClr val="FD4FB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2373</Words>
  <Application>Microsoft Office PowerPoint</Application>
  <PresentationFormat>Personalizado</PresentationFormat>
  <Paragraphs>243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1_Office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Bárbara Brenda Starck Carlós</cp:lastModifiedBy>
  <cp:revision>216</cp:revision>
  <dcterms:created xsi:type="dcterms:W3CDTF">2022-02-24T12:49:48Z</dcterms:created>
  <dcterms:modified xsi:type="dcterms:W3CDTF">2023-03-09T09:22:37Z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