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3"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8288000" cy="10287000"/>
  <p:notesSz cx="18288000" cy="10287000"/>
  <p:embeddedFontLst>
    <p:embeddedFont>
      <p:font typeface="Helvetica Neue"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av33zMCrDqeeNdShfmrddZFKs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14FAE4-0885-4438-A5FD-F0111C6D3F73}">
  <a:tblStyle styleId="{BA14FAE4-0885-4438-A5FD-F0111C6D3F7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756"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4"/>
        <p:cNvGrpSpPr/>
        <p:nvPr/>
      </p:nvGrpSpPr>
      <p:grpSpPr>
        <a:xfrm>
          <a:off x="0" y="0"/>
          <a:ext cx="0" cy="0"/>
          <a:chOff x="0" y="0"/>
          <a:chExt cx="0" cy="0"/>
        </a:xfrm>
      </p:grpSpPr>
      <p:sp>
        <p:nvSpPr>
          <p:cNvPr id="65" name="Google Shape;65;p34"/>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34"/>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34"/>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35"/>
          <p:cNvSpPr>
            <a:spLocks noGrp="1"/>
          </p:cNvSpPr>
          <p:nvPr>
            <p:ph type="pic" idx="2"/>
          </p:nvPr>
        </p:nvSpPr>
        <p:spPr>
          <a:xfrm>
            <a:off x="7775575" y="1481138"/>
            <a:ext cx="9258300" cy="7310437"/>
          </a:xfrm>
          <a:prstGeom prst="rect">
            <a:avLst/>
          </a:prstGeom>
          <a:noFill/>
          <a:ln>
            <a:noFill/>
          </a:ln>
        </p:spPr>
      </p:sp>
      <p:sp>
        <p:nvSpPr>
          <p:cNvPr id="74" name="Google Shape;74;p35"/>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5" name="Google Shape;75;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6"/>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7"/>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0"/>
        <p:cNvGrpSpPr/>
        <p:nvPr/>
      </p:nvGrpSpPr>
      <p:grpSpPr>
        <a:xfrm>
          <a:off x="0" y="0"/>
          <a:ext cx="0" cy="0"/>
          <a:chOff x="0" y="0"/>
          <a:chExt cx="0" cy="0"/>
        </a:xfrm>
      </p:grpSpPr>
      <p:sp>
        <p:nvSpPr>
          <p:cNvPr id="21" name="Google Shape;2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4"/>
        <p:cNvGrpSpPr/>
        <p:nvPr/>
      </p:nvGrpSpPr>
      <p:grpSpPr>
        <a:xfrm>
          <a:off x="0" y="0"/>
          <a:ext cx="0" cy="0"/>
          <a:chOff x="0" y="0"/>
          <a:chExt cx="0" cy="0"/>
        </a:xfrm>
      </p:grpSpPr>
      <p:sp>
        <p:nvSpPr>
          <p:cNvPr id="25" name="Google Shape;25;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7" name="Google Shape;27;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2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2"/>
        <p:cNvGrpSpPr/>
        <p:nvPr/>
      </p:nvGrpSpPr>
      <p:grpSpPr>
        <a:xfrm>
          <a:off x="0" y="0"/>
          <a:ext cx="0" cy="0"/>
          <a:chOff x="0" y="0"/>
          <a:chExt cx="0" cy="0"/>
        </a:xfrm>
      </p:grpSpPr>
      <p:sp>
        <p:nvSpPr>
          <p:cNvPr id="43" name="Google Shape;4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5" name="Google Shape;4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8"/>
        <p:cNvGrpSpPr/>
        <p:nvPr/>
      </p:nvGrpSpPr>
      <p:grpSpPr>
        <a:xfrm>
          <a:off x="0" y="0"/>
          <a:ext cx="0" cy="0"/>
          <a:chOff x="0" y="0"/>
          <a:chExt cx="0" cy="0"/>
        </a:xfrm>
      </p:grpSpPr>
      <p:sp>
        <p:nvSpPr>
          <p:cNvPr id="49" name="Google Shape;4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Google Shape;5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0" name="Google Shape;6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7;p21"/>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8" name="Google Shape;8;p21"/>
          <p:cNvPicPr preferRelativeResize="0"/>
          <p:nvPr/>
        </p:nvPicPr>
        <p:blipFill rotWithShape="1">
          <a:blip r:embed="rId4">
            <a:alphaModFix/>
          </a:blip>
          <a:srcRect/>
          <a:stretch/>
        </p:blipFill>
        <p:spPr>
          <a:xfrm>
            <a:off x="4876800" y="723900"/>
            <a:ext cx="8039099" cy="4524374"/>
          </a:xfrm>
          <a:prstGeom prst="rect">
            <a:avLst/>
          </a:prstGeom>
          <a:noFill/>
          <a:ln>
            <a:noFill/>
          </a:ln>
        </p:spPr>
      </p:pic>
      <p:pic>
        <p:nvPicPr>
          <p:cNvPr id="9" name="Google Shape;9;p21"/>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10" name="Google Shape;10;p21"/>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11" name="Google Shape;11;p21"/>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2" name="Google Shape;12;p21"/>
          <p:cNvSpPr txBox="1"/>
          <p:nvPr/>
        </p:nvSpPr>
        <p:spPr>
          <a:xfrm>
            <a:off x="8881981" y="4530662"/>
            <a:ext cx="2093595" cy="410209"/>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2500">
                <a:solidFill>
                  <a:schemeClr val="dk1"/>
                </a:solidFill>
                <a:latin typeface="Helvetica Neue"/>
                <a:ea typeface="Helvetica Neue"/>
                <a:cs typeface="Helvetica Neue"/>
                <a:sym typeface="Helvetica Neue"/>
              </a:rPr>
              <a:t>wideproject.eu</a:t>
            </a:r>
            <a:endParaRPr/>
          </a:p>
        </p:txBody>
      </p:sp>
      <p:sp>
        <p:nvSpPr>
          <p:cNvPr id="13" name="Google Shape;13;p21"/>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23"/>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Google Shape;17;p23"/>
          <p:cNvPicPr preferRelativeResize="0"/>
          <p:nvPr/>
        </p:nvPicPr>
        <p:blipFill rotWithShape="1">
          <a:blip r:embed="rId14">
            <a:alphaModFix/>
          </a:blip>
          <a:srcRect/>
          <a:stretch/>
        </p:blipFill>
        <p:spPr>
          <a:xfrm>
            <a:off x="1057881" y="9265523"/>
            <a:ext cx="3152774" cy="666749"/>
          </a:xfrm>
          <a:prstGeom prst="rect">
            <a:avLst/>
          </a:prstGeom>
          <a:noFill/>
          <a:ln>
            <a:noFill/>
          </a:ln>
        </p:spPr>
      </p:pic>
      <p:pic>
        <p:nvPicPr>
          <p:cNvPr id="18" name="Google Shape;18;p23"/>
          <p:cNvPicPr preferRelativeResize="0"/>
          <p:nvPr/>
        </p:nvPicPr>
        <p:blipFill rotWithShape="1">
          <a:blip r:embed="rId15">
            <a:alphaModFix/>
          </a:blip>
          <a:srcRect/>
          <a:stretch/>
        </p:blipFill>
        <p:spPr>
          <a:xfrm>
            <a:off x="14325600" y="190500"/>
            <a:ext cx="3789133" cy="2194867"/>
          </a:xfrm>
          <a:prstGeom prst="rect">
            <a:avLst/>
          </a:prstGeom>
          <a:noFill/>
          <a:ln>
            <a:noFill/>
          </a:ln>
        </p:spPr>
      </p:pic>
      <p:sp>
        <p:nvSpPr>
          <p:cNvPr id="19" name="Google Shape;19;p23"/>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27"/>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2" name="Google Shape;92;p27"/>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93" name="Google Shape;93;p27"/>
          <p:cNvPicPr preferRelativeResize="0"/>
          <p:nvPr/>
        </p:nvPicPr>
        <p:blipFill rotWithShape="1">
          <a:blip r:embed="rId4">
            <a:alphaModFix/>
          </a:blip>
          <a:srcRect/>
          <a:stretch/>
        </p:blipFill>
        <p:spPr>
          <a:xfrm>
            <a:off x="14325600" y="190500"/>
            <a:ext cx="3789133" cy="2194867"/>
          </a:xfrm>
          <a:prstGeom prst="rect">
            <a:avLst/>
          </a:prstGeom>
          <a:noFill/>
          <a:ln>
            <a:noFill/>
          </a:ln>
        </p:spPr>
      </p:pic>
      <p:pic>
        <p:nvPicPr>
          <p:cNvPr id="94" name="Google Shape;94;p27"/>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95" name="Google Shape;95;p27"/>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96" name="Google Shape;96;p27"/>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97" name="Google Shape;97;p27"/>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
          <p:cNvPicPr preferRelativeResize="0"/>
          <p:nvPr/>
        </p:nvPicPr>
        <p:blipFill rotWithShape="1">
          <a:blip r:embed="rId3">
            <a:alphaModFix/>
          </a:blip>
          <a:srcRect/>
          <a:stretch/>
        </p:blipFill>
        <p:spPr>
          <a:xfrm>
            <a:off x="451137" y="8007589"/>
            <a:ext cx="581024" cy="581024"/>
          </a:xfrm>
          <a:prstGeom prst="rect">
            <a:avLst/>
          </a:prstGeom>
          <a:noFill/>
          <a:ln>
            <a:noFill/>
          </a:ln>
        </p:spPr>
      </p:pic>
      <p:pic>
        <p:nvPicPr>
          <p:cNvPr id="104" name="Google Shape;104;p1"/>
          <p:cNvPicPr preferRelativeResize="0"/>
          <p:nvPr/>
        </p:nvPicPr>
        <p:blipFill rotWithShape="1">
          <a:blip r:embed="rId3">
            <a:alphaModFix/>
          </a:blip>
          <a:srcRect/>
          <a:stretch/>
        </p:blipFill>
        <p:spPr>
          <a:xfrm>
            <a:off x="451137" y="7355968"/>
            <a:ext cx="581024" cy="581024"/>
          </a:xfrm>
          <a:prstGeom prst="rect">
            <a:avLst/>
          </a:prstGeom>
          <a:noFill/>
          <a:ln>
            <a:noFill/>
          </a:ln>
        </p:spPr>
      </p:pic>
      <p:pic>
        <p:nvPicPr>
          <p:cNvPr id="105" name="Google Shape;105;p1"/>
          <p:cNvPicPr preferRelativeResize="0"/>
          <p:nvPr/>
        </p:nvPicPr>
        <p:blipFill rotWithShape="1">
          <a:blip r:embed="rId3">
            <a:alphaModFix/>
          </a:blip>
          <a:srcRect/>
          <a:stretch/>
        </p:blipFill>
        <p:spPr>
          <a:xfrm>
            <a:off x="451137" y="6710436"/>
            <a:ext cx="581024" cy="581024"/>
          </a:xfrm>
          <a:prstGeom prst="rect">
            <a:avLst/>
          </a:prstGeom>
          <a:noFill/>
          <a:ln>
            <a:noFill/>
          </a:ln>
        </p:spPr>
      </p:pic>
      <p:sp>
        <p:nvSpPr>
          <p:cNvPr id="106" name="Google Shape;106;p1"/>
          <p:cNvSpPr txBox="1"/>
          <p:nvPr/>
        </p:nvSpPr>
        <p:spPr>
          <a:xfrm>
            <a:off x="2368705" y="5710851"/>
            <a:ext cx="14135100" cy="1890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MK" sz="4400" b="1" dirty="0">
                <a:solidFill>
                  <a:srgbClr val="7030A0"/>
                </a:solidFill>
                <a:latin typeface="Calibri"/>
                <a:ea typeface="Calibri"/>
                <a:cs typeface="Calibri"/>
                <a:sym typeface="Calibri"/>
              </a:rPr>
              <a:t>Женско претприемништво</a:t>
            </a: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ru-RU" sz="3600" dirty="0">
                <a:solidFill>
                  <a:srgbClr val="FD4FB4"/>
                </a:solidFill>
                <a:latin typeface="Calibri"/>
                <a:ea typeface="Calibri"/>
                <a:cs typeface="Calibri"/>
                <a:sym typeface="Calibri"/>
              </a:rPr>
              <a:t>Регионална агенција за економски развој на Шумадија и Поморавље </a:t>
            </a:r>
            <a:r>
              <a:rPr lang="en-US" sz="3600" b="1" dirty="0">
                <a:solidFill>
                  <a:srgbClr val="FD4FB4"/>
                </a:solidFill>
                <a:latin typeface="Calibri"/>
                <a:ea typeface="Calibri"/>
                <a:cs typeface="Calibri"/>
                <a:sym typeface="Calibri"/>
              </a:rPr>
              <a:t>REDASP</a:t>
            </a:r>
            <a:endParaRPr sz="3600" b="1" dirty="0">
              <a:solidFill>
                <a:srgbClr val="FD4FB4"/>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p:nvPr/>
        </p:nvSpPr>
        <p:spPr>
          <a:xfrm>
            <a:off x="1295400" y="1562100"/>
            <a:ext cx="14020800" cy="1323399"/>
          </a:xfrm>
          <a:prstGeom prst="rect">
            <a:avLst/>
          </a:prstGeom>
          <a:noFill/>
          <a:ln>
            <a:noFill/>
          </a:ln>
        </p:spPr>
        <p:txBody>
          <a:bodyPr spcFirstLastPara="1" wrap="square" lIns="91425" tIns="45700" rIns="91425" bIns="45700" anchor="t" anchorCtr="0">
            <a:spAutoFit/>
          </a:bodyPr>
          <a:lstStyle/>
          <a:p>
            <a:pPr marL="228600" marR="0" lvl="0" indent="0" algn="l" rtl="0">
              <a:spcBef>
                <a:spcPts val="0"/>
              </a:spcBef>
              <a:spcAft>
                <a:spcPts val="0"/>
              </a:spcAft>
              <a:buNone/>
            </a:pPr>
            <a:r>
              <a:rPr lang="en-US" sz="4000" dirty="0">
                <a:solidFill>
                  <a:srgbClr val="FD4FB4"/>
                </a:solidFill>
                <a:latin typeface="Calibri"/>
                <a:ea typeface="Calibri"/>
                <a:cs typeface="Calibri"/>
                <a:sym typeface="Calibri"/>
              </a:rPr>
              <a:t>1.1.2: </a:t>
            </a:r>
            <a:r>
              <a:rPr lang="ru-RU" sz="4000" b="1" dirty="0">
                <a:solidFill>
                  <a:srgbClr val="FD4FB4"/>
                </a:solidFill>
                <a:latin typeface="Calibri"/>
                <a:ea typeface="Calibri"/>
                <a:cs typeface="Calibri"/>
                <a:sym typeface="Calibri"/>
              </a:rPr>
              <a:t>Карактерни особини што треба да ги има еден претприемач</a:t>
            </a:r>
            <a:endParaRPr sz="4000" b="1" dirty="0">
              <a:solidFill>
                <a:srgbClr val="FD4FB4"/>
              </a:solidFill>
              <a:latin typeface="Times New Roman"/>
              <a:ea typeface="Times New Roman"/>
              <a:cs typeface="Times New Roman"/>
              <a:sym typeface="Times New Roman"/>
            </a:endParaRPr>
          </a:p>
        </p:txBody>
      </p:sp>
      <p:sp>
        <p:nvSpPr>
          <p:cNvPr id="179" name="Google Shape;179;p10"/>
          <p:cNvSpPr txBox="1"/>
          <p:nvPr/>
        </p:nvSpPr>
        <p:spPr>
          <a:xfrm>
            <a:off x="1600200" y="3162300"/>
            <a:ext cx="15773400" cy="2554545"/>
          </a:xfrm>
          <a:prstGeom prst="rect">
            <a:avLst/>
          </a:prstGeom>
          <a:noFill/>
          <a:ln>
            <a:noFill/>
          </a:ln>
        </p:spPr>
        <p:txBody>
          <a:bodyPr spcFirstLastPara="1" wrap="square" lIns="91425" tIns="45700" rIns="91425" bIns="45700" anchor="t" anchorCtr="0">
            <a:spAutoFit/>
          </a:bodyPr>
          <a:lstStyle/>
          <a:p>
            <a:pPr marL="0" marR="144145" lvl="0" indent="0" algn="just" rtl="0">
              <a:spcBef>
                <a:spcPts val="0"/>
              </a:spcBef>
              <a:spcAft>
                <a:spcPts val="0"/>
              </a:spcAft>
              <a:buNone/>
            </a:pPr>
            <a:r>
              <a:rPr lang="ru-RU" sz="4000" dirty="0">
                <a:solidFill>
                  <a:srgbClr val="7030A0"/>
                </a:solidFill>
                <a:latin typeface="Calibri"/>
                <a:ea typeface="Calibri"/>
                <a:cs typeface="Calibri"/>
                <a:sym typeface="Calibri"/>
              </a:rPr>
              <a:t>Карактерот на успешниот претприемач ја одразува вистинската мерка на вродени вештини, заедно со трајното стекнување на потребното знаење и искуство, заедно со изобилство на нови бизнис идеи, оптимизам и мотивација.</a:t>
            </a:r>
            <a:endParaRPr sz="4000" dirty="0">
              <a:solidFill>
                <a:srgbClr val="7030A0"/>
              </a:solidFill>
              <a:latin typeface="Times New Roman"/>
              <a:ea typeface="Times New Roman"/>
              <a:cs typeface="Times New Roman"/>
              <a:sym typeface="Times New Roman"/>
            </a:endParaRPr>
          </a:p>
        </p:txBody>
      </p:sp>
      <p:pic>
        <p:nvPicPr>
          <p:cNvPr id="180" name="Google Shape;180;p10" descr="The Characteristics of an Entrepreneurial Spirit"/>
          <p:cNvPicPr preferRelativeResize="0"/>
          <p:nvPr/>
        </p:nvPicPr>
        <p:blipFill rotWithShape="1">
          <a:blip r:embed="rId3">
            <a:alphaModFix/>
          </a:blip>
          <a:srcRect/>
          <a:stretch/>
        </p:blipFill>
        <p:spPr>
          <a:xfrm>
            <a:off x="5791200" y="6057900"/>
            <a:ext cx="7010400" cy="266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p:nvPr/>
        </p:nvSpPr>
        <p:spPr>
          <a:xfrm>
            <a:off x="2743200" y="2095500"/>
            <a:ext cx="119634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MK" sz="4000" b="1" dirty="0">
                <a:solidFill>
                  <a:srgbClr val="7030A0"/>
                </a:solidFill>
                <a:latin typeface="Calibri"/>
                <a:ea typeface="Calibri"/>
                <a:cs typeface="Calibri"/>
                <a:sym typeface="Calibri"/>
              </a:rPr>
              <a:t>Направете тест за </a:t>
            </a:r>
            <a:r>
              <a:rPr lang="mk-MK" sz="4000" b="1" dirty="0" smtClean="0">
                <a:solidFill>
                  <a:srgbClr val="7030A0"/>
                </a:solidFill>
                <a:latin typeface="Calibri"/>
                <a:ea typeface="Calibri"/>
                <a:cs typeface="Calibri"/>
                <a:sym typeface="Calibri"/>
              </a:rPr>
              <a:t>самооценување</a:t>
            </a:r>
            <a:r>
              <a:rPr lang="en-US" sz="4000" b="1" dirty="0" smtClean="0">
                <a:solidFill>
                  <a:srgbClr val="7030A0"/>
                </a:solidFill>
                <a:latin typeface="Calibri"/>
                <a:ea typeface="Calibri"/>
                <a:cs typeface="Calibri"/>
                <a:sym typeface="Calibri"/>
              </a:rPr>
              <a:t>:</a:t>
            </a:r>
            <a:endParaRPr dirty="0"/>
          </a:p>
          <a:p>
            <a:pPr marL="0" marR="0" lvl="0" indent="0" algn="ctr" rtl="0">
              <a:spcBef>
                <a:spcPts val="0"/>
              </a:spcBef>
              <a:spcAft>
                <a:spcPts val="0"/>
              </a:spcAft>
              <a:buNone/>
            </a:pPr>
            <a:r>
              <a:rPr lang="mk-MK" sz="4000" b="1" dirty="0">
                <a:solidFill>
                  <a:srgbClr val="7030A0"/>
                </a:solidFill>
                <a:latin typeface="Calibri"/>
                <a:ea typeface="Calibri"/>
                <a:cs typeface="Calibri"/>
                <a:sym typeface="Calibri"/>
              </a:rPr>
              <a:t>Дали сум претприемач</a:t>
            </a:r>
            <a:r>
              <a:rPr lang="en-US" sz="4000" b="1" dirty="0">
                <a:solidFill>
                  <a:srgbClr val="7030A0"/>
                </a:solidFill>
                <a:latin typeface="Calibri"/>
                <a:ea typeface="Calibri"/>
                <a:cs typeface="Calibri"/>
                <a:sym typeface="Calibri"/>
              </a:rPr>
              <a:t>? </a:t>
            </a:r>
            <a:endParaRPr sz="4000" b="1" dirty="0">
              <a:solidFill>
                <a:srgbClr val="7030A0"/>
              </a:solidFill>
              <a:latin typeface="Calibri"/>
              <a:ea typeface="Calibri"/>
              <a:cs typeface="Calibri"/>
              <a:sym typeface="Calibri"/>
            </a:endParaRPr>
          </a:p>
        </p:txBody>
      </p:sp>
      <p:pic>
        <p:nvPicPr>
          <p:cNvPr id="186" name="Google Shape;186;p11" descr="Women Entrepreneurship – Connect to Create and Accelerate Your Business -  Info"/>
          <p:cNvPicPr preferRelativeResize="0"/>
          <p:nvPr/>
        </p:nvPicPr>
        <p:blipFill rotWithShape="1">
          <a:blip r:embed="rId3">
            <a:alphaModFix/>
          </a:blip>
          <a:srcRect/>
          <a:stretch/>
        </p:blipFill>
        <p:spPr>
          <a:xfrm>
            <a:off x="3547243" y="3543300"/>
            <a:ext cx="10355314" cy="3587668"/>
          </a:xfrm>
          <a:prstGeom prst="rect">
            <a:avLst/>
          </a:prstGeom>
          <a:noFill/>
          <a:ln>
            <a:noFill/>
          </a:ln>
        </p:spPr>
      </p:pic>
      <p:sp>
        <p:nvSpPr>
          <p:cNvPr id="187" name="Google Shape;187;p11"/>
          <p:cNvSpPr txBox="1"/>
          <p:nvPr/>
        </p:nvSpPr>
        <p:spPr>
          <a:xfrm>
            <a:off x="3122341" y="7606724"/>
            <a:ext cx="11584259"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dirty="0">
                <a:solidFill>
                  <a:srgbClr val="C00000"/>
                </a:solidFill>
                <a:latin typeface="Calibri"/>
                <a:ea typeface="Calibri"/>
                <a:cs typeface="Calibri"/>
                <a:sym typeface="Calibri"/>
              </a:rPr>
              <a:t>(</a:t>
            </a:r>
            <a:r>
              <a:rPr lang="ru-RU" sz="3500" dirty="0">
                <a:solidFill>
                  <a:srgbClr val="C00000"/>
                </a:solidFill>
                <a:latin typeface="Calibri"/>
                <a:ea typeface="Calibri"/>
                <a:cs typeface="Calibri"/>
                <a:sym typeface="Calibri"/>
              </a:rPr>
              <a:t>да се внесе линкот до тестот за самооценување - Дали сум претприемач и начините за бодување на одговорите</a:t>
            </a:r>
            <a:r>
              <a:rPr lang="en-US" sz="3500" dirty="0">
                <a:solidFill>
                  <a:srgbClr val="C00000"/>
                </a:solidFill>
                <a:latin typeface="Calibri"/>
                <a:ea typeface="Calibri"/>
                <a:cs typeface="Calibri"/>
                <a:sym typeface="Calibri"/>
              </a:rPr>
              <a:t>)</a:t>
            </a:r>
            <a:endParaRPr sz="3500" dirty="0">
              <a:solidFill>
                <a:srgbClr val="C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p:nvPr/>
        </p:nvSpPr>
        <p:spPr>
          <a:xfrm>
            <a:off x="1459149" y="764981"/>
            <a:ext cx="131826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b="1" dirty="0" smtClean="0">
                <a:solidFill>
                  <a:srgbClr val="AC7BDC"/>
                </a:solidFill>
                <a:latin typeface="Calibri"/>
                <a:ea typeface="Calibri"/>
                <a:cs typeface="Calibri"/>
                <a:sym typeface="Calibri"/>
              </a:rPr>
              <a:t>Единица</a:t>
            </a:r>
            <a:r>
              <a:rPr lang="ru-RU" sz="4400" b="1" dirty="0" smtClean="0">
                <a:solidFill>
                  <a:srgbClr val="AC7BDC"/>
                </a:solidFill>
                <a:latin typeface="Calibri"/>
                <a:ea typeface="Calibri"/>
                <a:cs typeface="Calibri"/>
                <a:sym typeface="Calibri"/>
              </a:rPr>
              <a:t> </a:t>
            </a:r>
            <a:r>
              <a:rPr lang="ru-RU" sz="4400" b="1" dirty="0">
                <a:solidFill>
                  <a:srgbClr val="AC7BDC"/>
                </a:solidFill>
                <a:latin typeface="Calibri"/>
                <a:ea typeface="Calibri"/>
                <a:cs typeface="Calibri"/>
                <a:sym typeface="Calibri"/>
              </a:rPr>
              <a:t>2: Од идеја до пазар</a:t>
            </a:r>
            <a:endParaRPr sz="4400" b="1" dirty="0">
              <a:solidFill>
                <a:srgbClr val="AC7BDC"/>
              </a:solidFill>
              <a:latin typeface="Calibri"/>
              <a:ea typeface="Calibri"/>
              <a:cs typeface="Calibri"/>
              <a:sym typeface="Calibri"/>
            </a:endParaRPr>
          </a:p>
        </p:txBody>
      </p:sp>
      <p:sp>
        <p:nvSpPr>
          <p:cNvPr id="193" name="Google Shape;193;p12"/>
          <p:cNvSpPr txBox="1"/>
          <p:nvPr/>
        </p:nvSpPr>
        <p:spPr>
          <a:xfrm>
            <a:off x="1468877" y="2171700"/>
            <a:ext cx="1583825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400" dirty="0">
                <a:solidFill>
                  <a:srgbClr val="7030A0"/>
                </a:solidFill>
                <a:latin typeface="Calibri"/>
                <a:ea typeface="Calibri"/>
                <a:cs typeface="Calibri"/>
                <a:sym typeface="Calibri"/>
              </a:rPr>
              <a:t>Првата фаза од претприемачкото патешествие вклучува концептуална потрага по соодветна бизнис идеја што претприемачот ќе ја спроведе во пракса</a:t>
            </a:r>
            <a:r>
              <a:rPr lang="en-US" sz="4400" dirty="0">
                <a:solidFill>
                  <a:srgbClr val="7030A0"/>
                </a:solidFill>
                <a:latin typeface="Calibri"/>
                <a:ea typeface="Calibri"/>
                <a:cs typeface="Calibri"/>
                <a:sym typeface="Calibri"/>
              </a:rPr>
              <a:t>. </a:t>
            </a:r>
            <a:endParaRPr sz="4400" b="1" dirty="0">
              <a:solidFill>
                <a:srgbClr val="7030A0"/>
              </a:solidFill>
              <a:latin typeface="Calibri"/>
              <a:ea typeface="Calibri"/>
              <a:cs typeface="Calibri"/>
              <a:sym typeface="Calibri"/>
            </a:endParaRPr>
          </a:p>
        </p:txBody>
      </p:sp>
      <p:sp>
        <p:nvSpPr>
          <p:cNvPr id="194" name="Google Shape;194;p12"/>
          <p:cNvSpPr/>
          <p:nvPr/>
        </p:nvSpPr>
        <p:spPr>
          <a:xfrm>
            <a:off x="6314202" y="4276713"/>
            <a:ext cx="5659595" cy="4244696"/>
          </a:xfrm>
          <a:prstGeom prst="rect">
            <a:avLst/>
          </a:prstGeom>
          <a:noFill/>
          <a:ln>
            <a:no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p:nvPr/>
        </p:nvSpPr>
        <p:spPr>
          <a:xfrm>
            <a:off x="1459149" y="764981"/>
            <a:ext cx="131826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000" dirty="0" smtClean="0">
                <a:solidFill>
                  <a:srgbClr val="FD4FB4"/>
                </a:solidFill>
                <a:latin typeface="Calibri"/>
                <a:ea typeface="Calibri"/>
                <a:cs typeface="Calibri"/>
                <a:sym typeface="Calibri"/>
              </a:rPr>
              <a:t>Секција</a:t>
            </a:r>
            <a:r>
              <a:rPr lang="ru-RU" sz="4000" dirty="0" smtClean="0">
                <a:solidFill>
                  <a:srgbClr val="FD4FB4"/>
                </a:solidFill>
                <a:latin typeface="Calibri"/>
                <a:ea typeface="Calibri"/>
                <a:cs typeface="Calibri"/>
                <a:sym typeface="Calibri"/>
              </a:rPr>
              <a:t> </a:t>
            </a:r>
            <a:r>
              <a:rPr lang="ru-RU" sz="4000" dirty="0">
                <a:solidFill>
                  <a:srgbClr val="FD4FB4"/>
                </a:solidFill>
                <a:latin typeface="Calibri"/>
                <a:ea typeface="Calibri"/>
                <a:cs typeface="Calibri"/>
                <a:sym typeface="Calibri"/>
              </a:rPr>
              <a:t>2.1: </a:t>
            </a:r>
            <a:r>
              <a:rPr lang="ru-RU" sz="4000" b="1" dirty="0">
                <a:solidFill>
                  <a:srgbClr val="FD4FB4"/>
                </a:solidFill>
                <a:latin typeface="Calibri"/>
                <a:ea typeface="Calibri"/>
                <a:cs typeface="Calibri"/>
                <a:sym typeface="Calibri"/>
              </a:rPr>
              <a:t>Идентификација на проблеми на пазарот и селекција на идеи</a:t>
            </a:r>
            <a:endParaRPr lang="en-US" sz="4000" b="1" dirty="0">
              <a:solidFill>
                <a:srgbClr val="FD4FB4"/>
              </a:solidFill>
              <a:latin typeface="Calibri"/>
              <a:ea typeface="Calibri"/>
              <a:cs typeface="Calibri"/>
              <a:sym typeface="Calibri"/>
            </a:endParaRPr>
          </a:p>
        </p:txBody>
      </p:sp>
      <p:sp>
        <p:nvSpPr>
          <p:cNvPr id="200" name="Google Shape;200;p13"/>
          <p:cNvSpPr txBox="1"/>
          <p:nvPr/>
        </p:nvSpPr>
        <p:spPr>
          <a:xfrm>
            <a:off x="1468877" y="2171700"/>
            <a:ext cx="1583825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 </a:t>
            </a:r>
            <a:endParaRPr sz="4400" b="1">
              <a:solidFill>
                <a:schemeClr val="dk1"/>
              </a:solidFill>
              <a:latin typeface="Calibri"/>
              <a:ea typeface="Calibri"/>
              <a:cs typeface="Calibri"/>
              <a:sym typeface="Calibri"/>
            </a:endParaRPr>
          </a:p>
        </p:txBody>
      </p:sp>
      <p:sp>
        <p:nvSpPr>
          <p:cNvPr id="201" name="Google Shape;201;p13"/>
          <p:cNvSpPr txBox="1"/>
          <p:nvPr/>
        </p:nvSpPr>
        <p:spPr>
          <a:xfrm>
            <a:off x="1468877" y="2556420"/>
            <a:ext cx="15066523"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dirty="0">
                <a:solidFill>
                  <a:srgbClr val="7030A0"/>
                </a:solidFill>
                <a:latin typeface="Calibri"/>
                <a:ea typeface="Calibri"/>
                <a:cs typeface="Calibri"/>
                <a:sym typeface="Calibri"/>
              </a:rPr>
              <a:t>Основните критериуми по кои се води еден претприемач при донесување одлука за изборот на бизнис со кој ќе се занимава се:  </a:t>
            </a:r>
          </a:p>
          <a:p>
            <a:pPr marL="0" marR="0" lvl="0" indent="0" algn="l" rtl="0">
              <a:spcBef>
                <a:spcPts val="0"/>
              </a:spcBef>
              <a:spcAft>
                <a:spcPts val="0"/>
              </a:spcAft>
              <a:buNone/>
            </a:pPr>
            <a:endParaRPr lang="ru-RU" sz="3600" dirty="0">
              <a:solidFill>
                <a:srgbClr val="7030A0"/>
              </a:solidFill>
              <a:latin typeface="Calibri"/>
              <a:ea typeface="Calibri"/>
              <a:cs typeface="Calibri"/>
              <a:sym typeface="Calibri"/>
            </a:endParaRPr>
          </a:p>
          <a:p>
            <a:pPr marL="0" marR="0" lvl="0" indent="0" algn="l" rtl="0">
              <a:spcBef>
                <a:spcPts val="0"/>
              </a:spcBef>
              <a:spcAft>
                <a:spcPts val="0"/>
              </a:spcAft>
              <a:buNone/>
            </a:pPr>
            <a:r>
              <a:rPr lang="ru-RU" sz="3600" dirty="0">
                <a:solidFill>
                  <a:srgbClr val="7030A0"/>
                </a:solidFill>
                <a:latin typeface="Calibri"/>
                <a:ea typeface="Calibri"/>
                <a:cs typeface="Calibri"/>
                <a:sym typeface="Calibri"/>
              </a:rPr>
              <a:t>1) </a:t>
            </a:r>
            <a:r>
              <a:rPr lang="ru-RU" sz="3600" b="1" dirty="0">
                <a:solidFill>
                  <a:srgbClr val="7030A0"/>
                </a:solidFill>
                <a:latin typeface="Calibri"/>
                <a:ea typeface="Calibri"/>
                <a:cs typeface="Calibri"/>
                <a:sym typeface="Calibri"/>
              </a:rPr>
              <a:t>како тоа се одразува на карактерот на претприемачот </a:t>
            </a:r>
            <a:r>
              <a:rPr lang="ru-RU" sz="3600" dirty="0">
                <a:solidFill>
                  <a:srgbClr val="7030A0"/>
                </a:solidFill>
                <a:latin typeface="Calibri"/>
                <a:ea typeface="Calibri"/>
                <a:cs typeface="Calibri"/>
                <a:sym typeface="Calibri"/>
              </a:rPr>
              <a:t>- се однесува на полето на работа во кое претприемачот ужива и во кое има одредено знаење и искуство.</a:t>
            </a:r>
          </a:p>
          <a:p>
            <a:pPr marL="0" marR="0" lvl="0" indent="0" algn="l" rtl="0">
              <a:spcBef>
                <a:spcPts val="0"/>
              </a:spcBef>
              <a:spcAft>
                <a:spcPts val="0"/>
              </a:spcAft>
              <a:buNone/>
            </a:pPr>
            <a:endParaRPr lang="ru-RU" sz="3600" dirty="0">
              <a:solidFill>
                <a:srgbClr val="7030A0"/>
              </a:solidFill>
              <a:latin typeface="Calibri"/>
              <a:ea typeface="Calibri"/>
              <a:cs typeface="Calibri"/>
              <a:sym typeface="Calibri"/>
            </a:endParaRPr>
          </a:p>
          <a:p>
            <a:pPr marL="0" marR="0" lvl="0" indent="0" algn="l" rtl="0">
              <a:spcBef>
                <a:spcPts val="0"/>
              </a:spcBef>
              <a:spcAft>
                <a:spcPts val="0"/>
              </a:spcAft>
              <a:buNone/>
            </a:pPr>
            <a:r>
              <a:rPr lang="ru-RU" sz="3600" dirty="0">
                <a:solidFill>
                  <a:srgbClr val="7030A0"/>
                </a:solidFill>
                <a:latin typeface="Calibri"/>
                <a:ea typeface="Calibri"/>
                <a:cs typeface="Calibri"/>
                <a:sym typeface="Calibri"/>
              </a:rPr>
              <a:t>2) </a:t>
            </a:r>
            <a:r>
              <a:rPr lang="ru-RU" sz="3600" b="1" dirty="0">
                <a:solidFill>
                  <a:srgbClr val="7030A0"/>
                </a:solidFill>
                <a:latin typeface="Calibri"/>
                <a:ea typeface="Calibri"/>
                <a:cs typeface="Calibri"/>
                <a:sym typeface="Calibri"/>
              </a:rPr>
              <a:t>дали таа идеја има пазарен и профитен потенцијал </a:t>
            </a:r>
            <a:r>
              <a:rPr lang="ru-RU" sz="3600" dirty="0">
                <a:solidFill>
                  <a:srgbClr val="7030A0"/>
                </a:solidFill>
                <a:latin typeface="Calibri"/>
                <a:ea typeface="Calibri"/>
                <a:cs typeface="Calibri"/>
                <a:sym typeface="Calibri"/>
              </a:rPr>
              <a:t>- „Понудете им на луѓето тоа што сакаат да го купат, а не тоа што вие сакате да го продадете“.</a:t>
            </a:r>
            <a:endParaRPr sz="36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4"/>
          <p:cNvSpPr txBox="1"/>
          <p:nvPr/>
        </p:nvSpPr>
        <p:spPr>
          <a:xfrm>
            <a:off x="1459149" y="764981"/>
            <a:ext cx="131826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dirty="0" smtClean="0">
                <a:solidFill>
                  <a:srgbClr val="FD4FB4"/>
                </a:solidFill>
                <a:latin typeface="Calibri"/>
                <a:ea typeface="Calibri"/>
                <a:cs typeface="Calibri"/>
                <a:sym typeface="Calibri"/>
              </a:rPr>
              <a:t>Секција</a:t>
            </a:r>
            <a:r>
              <a:rPr lang="ru-RU" sz="3600" dirty="0" smtClean="0">
                <a:solidFill>
                  <a:srgbClr val="FD4FB4"/>
                </a:solidFill>
                <a:latin typeface="Calibri"/>
                <a:ea typeface="Calibri"/>
                <a:cs typeface="Calibri"/>
                <a:sym typeface="Calibri"/>
              </a:rPr>
              <a:t> </a:t>
            </a:r>
            <a:r>
              <a:rPr lang="ru-RU" sz="3600" dirty="0">
                <a:solidFill>
                  <a:srgbClr val="FD4FB4"/>
                </a:solidFill>
                <a:latin typeface="Calibri"/>
                <a:ea typeface="Calibri"/>
                <a:cs typeface="Calibri"/>
                <a:sym typeface="Calibri"/>
              </a:rPr>
              <a:t>2.1: </a:t>
            </a:r>
            <a:r>
              <a:rPr lang="ru-RU" sz="3600" b="1" dirty="0">
                <a:solidFill>
                  <a:srgbClr val="FD4FB4"/>
                </a:solidFill>
                <a:latin typeface="Calibri"/>
                <a:ea typeface="Calibri"/>
                <a:cs typeface="Calibri"/>
                <a:sym typeface="Calibri"/>
              </a:rPr>
              <a:t>Идентификација на проблеми на пазарот и избор на идеи</a:t>
            </a:r>
            <a:endParaRPr sz="3600" b="1" dirty="0">
              <a:solidFill>
                <a:srgbClr val="FD4FB4"/>
              </a:solidFill>
              <a:latin typeface="Calibri"/>
              <a:ea typeface="Calibri"/>
              <a:cs typeface="Calibri"/>
              <a:sym typeface="Calibri"/>
            </a:endParaRPr>
          </a:p>
        </p:txBody>
      </p:sp>
      <p:sp>
        <p:nvSpPr>
          <p:cNvPr id="207" name="Google Shape;207;p14"/>
          <p:cNvSpPr txBox="1"/>
          <p:nvPr/>
        </p:nvSpPr>
        <p:spPr>
          <a:xfrm>
            <a:off x="1468877" y="2171700"/>
            <a:ext cx="1583825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 </a:t>
            </a:r>
            <a:endParaRPr sz="4400" b="1">
              <a:solidFill>
                <a:schemeClr val="dk1"/>
              </a:solidFill>
              <a:latin typeface="Calibri"/>
              <a:ea typeface="Calibri"/>
              <a:cs typeface="Calibri"/>
              <a:sym typeface="Calibri"/>
            </a:endParaRPr>
          </a:p>
        </p:txBody>
      </p:sp>
      <p:sp>
        <p:nvSpPr>
          <p:cNvPr id="208" name="Google Shape;208;p14"/>
          <p:cNvSpPr txBox="1"/>
          <p:nvPr/>
        </p:nvSpPr>
        <p:spPr>
          <a:xfrm>
            <a:off x="1752600" y="2144486"/>
            <a:ext cx="15066523" cy="74789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000" dirty="0">
                <a:solidFill>
                  <a:srgbClr val="7030A0"/>
                </a:solidFill>
                <a:latin typeface="Calibri"/>
                <a:ea typeface="Calibri"/>
                <a:cs typeface="Calibri"/>
                <a:sym typeface="Calibri"/>
              </a:rPr>
              <a:t>Целта е да се утврди кои се потребите на потенцијалните корисници и дали има потреба од вашите идни производи или услуги на пазарот каде што планирате да дејствувате</a:t>
            </a:r>
            <a:r>
              <a:rPr lang="en-US" sz="4000" dirty="0">
                <a:solidFill>
                  <a:srgbClr val="7030A0"/>
                </a:solidFill>
                <a:latin typeface="Calibri"/>
                <a:ea typeface="Calibri"/>
                <a:cs typeface="Calibri"/>
                <a:sym typeface="Calibri"/>
              </a:rPr>
              <a:t>.</a:t>
            </a:r>
            <a:endParaRPr dirty="0"/>
          </a:p>
          <a:p>
            <a:pPr marL="0" marR="0" lvl="0" indent="0" algn="l" rtl="0">
              <a:spcBef>
                <a:spcPts val="0"/>
              </a:spcBef>
              <a:spcAft>
                <a:spcPts val="0"/>
              </a:spcAft>
              <a:buNone/>
            </a:pPr>
            <a:endParaRPr sz="4000" dirty="0">
              <a:solidFill>
                <a:srgbClr val="7030A0"/>
              </a:solidFill>
              <a:latin typeface="Calibri"/>
              <a:ea typeface="Calibri"/>
              <a:cs typeface="Calibri"/>
              <a:sym typeface="Calibri"/>
            </a:endParaRPr>
          </a:p>
          <a:p>
            <a:pPr marL="0" marR="0" lvl="0" indent="0" algn="l" rtl="0">
              <a:spcBef>
                <a:spcPts val="0"/>
              </a:spcBef>
              <a:spcAft>
                <a:spcPts val="0"/>
              </a:spcAft>
              <a:buNone/>
            </a:pPr>
            <a:r>
              <a:rPr lang="ru-RU" sz="4000" b="1" dirty="0">
                <a:solidFill>
                  <a:srgbClr val="FD4FB4"/>
                </a:solidFill>
                <a:latin typeface="Calibri"/>
                <a:ea typeface="Calibri"/>
                <a:cs typeface="Calibri"/>
                <a:sym typeface="Calibri"/>
              </a:rPr>
              <a:t>Неопходно е да се спроведе истражување на пазарот пред да започнете бизнис</a:t>
            </a:r>
            <a:r>
              <a:rPr lang="en-US" sz="4000" b="1" dirty="0">
                <a:solidFill>
                  <a:srgbClr val="FD4FB4"/>
                </a:solidFill>
                <a:latin typeface="Calibri"/>
                <a:ea typeface="Calibri"/>
                <a:cs typeface="Calibri"/>
                <a:sym typeface="Calibri"/>
              </a:rPr>
              <a:t>!!!</a:t>
            </a: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r>
              <a:rPr lang="en-US" sz="4000" b="1" dirty="0">
                <a:solidFill>
                  <a:srgbClr val="FD4FB4"/>
                </a:solidFill>
                <a:latin typeface="Calibri"/>
                <a:ea typeface="Calibri"/>
                <a:cs typeface="Calibri"/>
                <a:sym typeface="Calibri"/>
              </a:rPr>
              <a:t>The focus is on the customer!</a:t>
            </a:r>
            <a:endParaRPr sz="4000" dirty="0">
              <a:solidFill>
                <a:srgbClr val="FD4FB4"/>
              </a:solidFill>
              <a:latin typeface="Calibri"/>
              <a:ea typeface="Calibri"/>
              <a:cs typeface="Calibri"/>
              <a:sym typeface="Calibri"/>
            </a:endParaRPr>
          </a:p>
        </p:txBody>
      </p:sp>
      <p:pic>
        <p:nvPicPr>
          <p:cNvPr id="209" name="Google Shape;209;p14" descr="พิชิตใจลูกค้าด้วยกลยุทธ์ Customer Centric ลูกค้าคือหนทางสู่การเติบโตของเรา  - THE GROWTH MASTER"/>
          <p:cNvPicPr preferRelativeResize="0"/>
          <p:nvPr/>
        </p:nvPicPr>
        <p:blipFill rotWithShape="1">
          <a:blip r:embed="rId3">
            <a:alphaModFix/>
          </a:blip>
          <a:srcRect/>
          <a:stretch/>
        </p:blipFill>
        <p:spPr>
          <a:xfrm>
            <a:off x="6705600" y="5508260"/>
            <a:ext cx="4519612" cy="2551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p:nvPr/>
        </p:nvSpPr>
        <p:spPr>
          <a:xfrm>
            <a:off x="1588852" y="895707"/>
            <a:ext cx="91440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D4FB4"/>
                </a:solidFill>
                <a:latin typeface="Calibri"/>
                <a:ea typeface="Calibri"/>
                <a:cs typeface="Calibri"/>
                <a:sym typeface="Calibri"/>
              </a:rPr>
              <a:t>2.1.1: </a:t>
            </a:r>
            <a:r>
              <a:rPr lang="mk-MK" sz="4000" b="1" dirty="0">
                <a:solidFill>
                  <a:srgbClr val="FD4FB4"/>
                </a:solidFill>
                <a:latin typeface="Calibri"/>
                <a:ea typeface="Calibri"/>
                <a:cs typeface="Calibri"/>
                <a:sym typeface="Calibri"/>
              </a:rPr>
              <a:t>Анализи и евалуации на идеи</a:t>
            </a:r>
            <a:endParaRPr sz="4000" b="1" dirty="0">
              <a:solidFill>
                <a:srgbClr val="FD4FB4"/>
              </a:solidFill>
              <a:latin typeface="Calibri"/>
              <a:ea typeface="Calibri"/>
              <a:cs typeface="Calibri"/>
              <a:sym typeface="Calibri"/>
            </a:endParaRPr>
          </a:p>
        </p:txBody>
      </p:sp>
      <p:sp>
        <p:nvSpPr>
          <p:cNvPr id="215" name="Google Shape;215;p15"/>
          <p:cNvSpPr txBox="1"/>
          <p:nvPr/>
        </p:nvSpPr>
        <p:spPr>
          <a:xfrm>
            <a:off x="1676400" y="1943100"/>
            <a:ext cx="14935200" cy="102181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MK" sz="3600" dirty="0">
                <a:solidFill>
                  <a:srgbClr val="7030A0"/>
                </a:solidFill>
                <a:latin typeface="Calibri"/>
                <a:ea typeface="Calibri"/>
                <a:cs typeface="Calibri"/>
                <a:sym typeface="Calibri"/>
              </a:rPr>
              <a:t>Потребно е потенцијалниот претприемач на знае да</a:t>
            </a:r>
            <a:r>
              <a:rPr lang="en-US" sz="3600" dirty="0">
                <a:solidFill>
                  <a:srgbClr val="7030A0"/>
                </a:solidFill>
                <a:latin typeface="Calibri"/>
                <a:ea typeface="Calibri"/>
                <a:cs typeface="Calibri"/>
                <a:sym typeface="Calibri"/>
              </a:rPr>
              <a:t>:</a:t>
            </a:r>
            <a:endParaRPr dirty="0"/>
          </a:p>
          <a:p>
            <a:pPr marL="571500" marR="0" lvl="0" indent="-571500" algn="just" rtl="0">
              <a:spcBef>
                <a:spcPts val="0"/>
              </a:spcBef>
              <a:spcAft>
                <a:spcPts val="0"/>
              </a:spcAft>
              <a:buClr>
                <a:srgbClr val="7030A0"/>
              </a:buClr>
              <a:buSzPts val="3600"/>
              <a:buFont typeface="Noto Sans Symbols"/>
              <a:buChar char="✔"/>
            </a:pPr>
            <a:r>
              <a:rPr lang="mk-MK" sz="3600" dirty="0">
                <a:solidFill>
                  <a:srgbClr val="7030A0"/>
                </a:solidFill>
                <a:latin typeface="Calibri"/>
                <a:ea typeface="Calibri"/>
                <a:cs typeface="Calibri"/>
                <a:sym typeface="Calibri"/>
              </a:rPr>
              <a:t>слуша</a:t>
            </a:r>
            <a:r>
              <a:rPr lang="en-US" sz="3600" dirty="0">
                <a:solidFill>
                  <a:srgbClr val="7030A0"/>
                </a:solidFill>
                <a:latin typeface="Calibri"/>
                <a:ea typeface="Calibri"/>
                <a:cs typeface="Calibri"/>
                <a:sym typeface="Calibri"/>
              </a:rPr>
              <a:t>, </a:t>
            </a:r>
            <a:endParaRPr dirty="0"/>
          </a:p>
          <a:p>
            <a:pPr marL="571500" marR="0" lvl="0" indent="-571500" algn="just" rtl="0">
              <a:spcBef>
                <a:spcPts val="0"/>
              </a:spcBef>
              <a:spcAft>
                <a:spcPts val="0"/>
              </a:spcAft>
              <a:buClr>
                <a:srgbClr val="7030A0"/>
              </a:buClr>
              <a:buSzPts val="3600"/>
              <a:buFont typeface="Noto Sans Symbols"/>
              <a:buChar char="✔"/>
            </a:pPr>
            <a:r>
              <a:rPr lang="mk-MK" sz="3600" dirty="0">
                <a:solidFill>
                  <a:srgbClr val="7030A0"/>
                </a:solidFill>
                <a:latin typeface="Calibri"/>
                <a:ea typeface="Calibri"/>
                <a:cs typeface="Calibri"/>
                <a:sym typeface="Calibri"/>
              </a:rPr>
              <a:t>учи</a:t>
            </a:r>
            <a:r>
              <a:rPr lang="en-US" sz="3600" dirty="0">
                <a:solidFill>
                  <a:srgbClr val="7030A0"/>
                </a:solidFill>
                <a:latin typeface="Calibri"/>
                <a:ea typeface="Calibri"/>
                <a:cs typeface="Calibri"/>
                <a:sym typeface="Calibri"/>
              </a:rPr>
              <a:t>, </a:t>
            </a:r>
            <a:r>
              <a:rPr lang="mk-MK" sz="3600" dirty="0">
                <a:solidFill>
                  <a:srgbClr val="7030A0"/>
                </a:solidFill>
                <a:latin typeface="Calibri"/>
                <a:ea typeface="Calibri"/>
                <a:cs typeface="Calibri"/>
                <a:sym typeface="Calibri"/>
              </a:rPr>
              <a:t>и</a:t>
            </a:r>
            <a:r>
              <a:rPr lang="en-US" sz="3600" dirty="0">
                <a:solidFill>
                  <a:srgbClr val="7030A0"/>
                </a:solidFill>
                <a:latin typeface="Calibri"/>
                <a:ea typeface="Calibri"/>
                <a:cs typeface="Calibri"/>
                <a:sym typeface="Calibri"/>
              </a:rPr>
              <a:t> </a:t>
            </a:r>
            <a:endParaRPr dirty="0"/>
          </a:p>
          <a:p>
            <a:pPr marL="571500" marR="0" lvl="0" indent="-571500" algn="just" rtl="0">
              <a:spcBef>
                <a:spcPts val="0"/>
              </a:spcBef>
              <a:spcAft>
                <a:spcPts val="0"/>
              </a:spcAft>
              <a:buClr>
                <a:srgbClr val="7030A0"/>
              </a:buClr>
              <a:buSzPts val="3600"/>
              <a:buFont typeface="Noto Sans Symbols"/>
              <a:buChar char="✔"/>
            </a:pPr>
            <a:r>
              <a:rPr lang="ru-RU" sz="3600" dirty="0">
                <a:solidFill>
                  <a:srgbClr val="7030A0"/>
                </a:solidFill>
                <a:latin typeface="Calibri"/>
                <a:ea typeface="Calibri"/>
                <a:cs typeface="Calibri"/>
                <a:sym typeface="Calibri"/>
              </a:rPr>
              <a:t>да биде ангажиран во создавање корисност за клиентите, врз основа на изразените потреби</a:t>
            </a:r>
            <a:r>
              <a:rPr lang="en-US" sz="3600" dirty="0">
                <a:solidFill>
                  <a:srgbClr val="7030A0"/>
                </a:solidFill>
                <a:latin typeface="Calibri"/>
                <a:ea typeface="Calibri"/>
                <a:cs typeface="Calibri"/>
                <a:sym typeface="Calibri"/>
              </a:rPr>
              <a:t>.</a:t>
            </a:r>
            <a:endParaRPr sz="3600" dirty="0">
              <a:solidFill>
                <a:srgbClr val="7030A0"/>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r>
              <a:rPr lang="ru-RU" sz="3600" b="1" u="sng" dirty="0">
                <a:solidFill>
                  <a:srgbClr val="FD4FB4"/>
                </a:solidFill>
                <a:latin typeface="Calibri"/>
                <a:ea typeface="Calibri"/>
                <a:cs typeface="Calibri"/>
                <a:sym typeface="Calibri"/>
              </a:rPr>
              <a:t>Неопходна</a:t>
            </a:r>
            <a:r>
              <a:rPr lang="ru-RU" sz="3600" b="1" dirty="0">
                <a:solidFill>
                  <a:srgbClr val="FD4FB4"/>
                </a:solidFill>
                <a:latin typeface="Calibri"/>
                <a:ea typeface="Calibri"/>
                <a:cs typeface="Calibri"/>
                <a:sym typeface="Calibri"/>
              </a:rPr>
              <a:t> е соодветна подготовка за влез во деловните и планските активности</a:t>
            </a:r>
            <a:r>
              <a:rPr lang="en-US" sz="3600" b="1" dirty="0">
                <a:solidFill>
                  <a:srgbClr val="FD4FB4"/>
                </a:solidFill>
                <a:latin typeface="Calibri"/>
                <a:ea typeface="Calibri"/>
                <a:cs typeface="Calibri"/>
                <a:sym typeface="Calibri"/>
              </a:rPr>
              <a:t>!</a:t>
            </a:r>
            <a:endParaRPr sz="3600" b="1" dirty="0">
              <a:solidFill>
                <a:srgbClr val="FD4FB4"/>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000" dirty="0">
              <a:solidFill>
                <a:schemeClr val="dk1"/>
              </a:solidFill>
              <a:latin typeface="Calibri"/>
              <a:ea typeface="Calibri"/>
              <a:cs typeface="Calibri"/>
              <a:sym typeface="Calibri"/>
            </a:endParaRPr>
          </a:p>
        </p:txBody>
      </p:sp>
      <p:pic>
        <p:nvPicPr>
          <p:cNvPr id="216" name="Google Shape;216;p15" descr="Talking about Plan dalam Bahasa Inggris"/>
          <p:cNvPicPr preferRelativeResize="0"/>
          <p:nvPr/>
        </p:nvPicPr>
        <p:blipFill rotWithShape="1">
          <a:blip r:embed="rId3">
            <a:alphaModFix/>
          </a:blip>
          <a:srcRect/>
          <a:stretch/>
        </p:blipFill>
        <p:spPr>
          <a:xfrm>
            <a:off x="5597912" y="4827549"/>
            <a:ext cx="6289288" cy="26883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p:nvPr/>
        </p:nvSpPr>
        <p:spPr>
          <a:xfrm>
            <a:off x="1588852" y="895707"/>
            <a:ext cx="9144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D4FB4"/>
                </a:solidFill>
                <a:latin typeface="Calibri"/>
                <a:ea typeface="Calibri"/>
                <a:cs typeface="Calibri"/>
                <a:sym typeface="Calibri"/>
              </a:rPr>
              <a:t>2.1.1: </a:t>
            </a:r>
            <a:r>
              <a:rPr lang="mk-MK" sz="4000" b="1" dirty="0">
                <a:solidFill>
                  <a:srgbClr val="FD4FB4"/>
                </a:solidFill>
                <a:latin typeface="Calibri"/>
                <a:ea typeface="Calibri"/>
                <a:cs typeface="Calibri"/>
                <a:sym typeface="Calibri"/>
              </a:rPr>
              <a:t>Анализа и евалуација на идеи</a:t>
            </a:r>
            <a:endParaRPr sz="4000" b="1" dirty="0">
              <a:solidFill>
                <a:srgbClr val="FD4FB4"/>
              </a:solidFill>
              <a:latin typeface="Calibri"/>
              <a:ea typeface="Calibri"/>
              <a:cs typeface="Calibri"/>
              <a:sym typeface="Calibri"/>
            </a:endParaRPr>
          </a:p>
        </p:txBody>
      </p:sp>
      <p:sp>
        <p:nvSpPr>
          <p:cNvPr id="222" name="Google Shape;222;p16"/>
          <p:cNvSpPr txBox="1"/>
          <p:nvPr/>
        </p:nvSpPr>
        <p:spPr>
          <a:xfrm>
            <a:off x="1676400" y="1943100"/>
            <a:ext cx="14935200" cy="64940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dirty="0">
                <a:solidFill>
                  <a:srgbClr val="7030A0"/>
                </a:solidFill>
                <a:latin typeface="Calibri"/>
                <a:ea typeface="Calibri"/>
                <a:cs typeface="Calibri"/>
                <a:sym typeface="Calibri"/>
              </a:rPr>
              <a:t>Претприемачот треба да одговори на следните прашања</a:t>
            </a:r>
            <a:r>
              <a:rPr lang="en-US" sz="3200" dirty="0">
                <a:solidFill>
                  <a:srgbClr val="7030A0"/>
                </a:solidFill>
                <a:latin typeface="Calibri"/>
                <a:ea typeface="Calibri"/>
                <a:cs typeface="Calibri"/>
                <a:sym typeface="Calibri"/>
              </a:rPr>
              <a:t>:</a:t>
            </a:r>
            <a:endParaRPr dirty="0"/>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514350" marR="0" lvl="0" indent="-514350" algn="just" rtl="0">
              <a:spcBef>
                <a:spcPts val="0"/>
              </a:spcBef>
              <a:spcAft>
                <a:spcPts val="0"/>
              </a:spcAft>
              <a:buAutoNum type="arabicPeriod"/>
            </a:pPr>
            <a:r>
              <a:rPr lang="ru-RU" sz="3200" dirty="0">
                <a:solidFill>
                  <a:srgbClr val="7030A0"/>
                </a:solidFill>
                <a:latin typeface="Calibri"/>
                <a:ea typeface="Calibri"/>
                <a:cs typeface="Calibri"/>
                <a:sym typeface="Calibri"/>
              </a:rPr>
              <a:t>Дали има потреба од моите производи/услуги на пазарот?</a:t>
            </a:r>
          </a:p>
          <a:p>
            <a:pPr marL="514350" marR="0" lvl="0" indent="-514350" algn="just" rtl="0">
              <a:spcBef>
                <a:spcPts val="0"/>
              </a:spcBef>
              <a:spcAft>
                <a:spcPts val="0"/>
              </a:spcAft>
              <a:buAutoNum type="arabicPeriod"/>
            </a:pPr>
            <a:r>
              <a:rPr lang="ru-RU" sz="3200" dirty="0">
                <a:solidFill>
                  <a:srgbClr val="7030A0"/>
                </a:solidFill>
                <a:latin typeface="Calibri"/>
                <a:ea typeface="Calibri"/>
                <a:cs typeface="Calibri"/>
                <a:sym typeface="Calibri"/>
              </a:rPr>
              <a:t>Како потенцијалните клиенти ќе знаат дека сум започнал бизнис?</a:t>
            </a:r>
          </a:p>
          <a:p>
            <a:pPr marL="514350" marR="0" lvl="0" indent="-514350" algn="just" rtl="0">
              <a:spcBef>
                <a:spcPts val="0"/>
              </a:spcBef>
              <a:spcAft>
                <a:spcPts val="0"/>
              </a:spcAft>
              <a:buAutoNum type="arabicPeriod"/>
            </a:pPr>
            <a:r>
              <a:rPr lang="ru-RU" sz="3200" dirty="0">
                <a:solidFill>
                  <a:srgbClr val="7030A0"/>
                </a:solidFill>
                <a:latin typeface="Calibri"/>
                <a:ea typeface="Calibri"/>
                <a:cs typeface="Calibri"/>
                <a:sym typeface="Calibri"/>
              </a:rPr>
              <a:t>Кој е клучниот фактор за клиентите да го изберат мојот производ/услуга, и да не одат кај конкурент?</a:t>
            </a:r>
          </a:p>
          <a:p>
            <a:pPr marL="514350" marR="0" lvl="0" indent="-514350" algn="just" rtl="0">
              <a:spcBef>
                <a:spcPts val="0"/>
              </a:spcBef>
              <a:spcAft>
                <a:spcPts val="0"/>
              </a:spcAft>
              <a:buAutoNum type="arabicPeriod"/>
            </a:pPr>
            <a:r>
              <a:rPr lang="ru-RU" sz="3200" dirty="0">
                <a:solidFill>
                  <a:srgbClr val="7030A0"/>
                </a:solidFill>
                <a:latin typeface="Calibri"/>
                <a:ea typeface="Calibri"/>
                <a:cs typeface="Calibri"/>
                <a:sym typeface="Calibri"/>
              </a:rPr>
              <a:t>Како ќе ги задржам моите клиенти?</a:t>
            </a:r>
            <a:endParaRPr sz="3200" dirty="0">
              <a:solidFill>
                <a:srgbClr val="7030A0"/>
              </a:solidFill>
              <a:latin typeface="Calibri"/>
              <a:ea typeface="Calibri"/>
              <a:cs typeface="Calibri"/>
              <a:sym typeface="Calibri"/>
            </a:endParaRPr>
          </a:p>
        </p:txBody>
      </p:sp>
      <p:pic>
        <p:nvPicPr>
          <p:cNvPr id="223" name="Google Shape;223;p16"/>
          <p:cNvPicPr preferRelativeResize="0"/>
          <p:nvPr/>
        </p:nvPicPr>
        <p:blipFill rotWithShape="1">
          <a:blip r:embed="rId3">
            <a:alphaModFix/>
          </a:blip>
          <a:srcRect/>
          <a:stretch/>
        </p:blipFill>
        <p:spPr>
          <a:xfrm>
            <a:off x="5943600" y="2552700"/>
            <a:ext cx="5593602" cy="31464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p:nvPr/>
        </p:nvSpPr>
        <p:spPr>
          <a:xfrm>
            <a:off x="1588852" y="895707"/>
            <a:ext cx="9144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D4FB4"/>
                </a:solidFill>
                <a:latin typeface="Calibri"/>
                <a:ea typeface="Calibri"/>
                <a:cs typeface="Calibri"/>
                <a:sym typeface="Calibri"/>
              </a:rPr>
              <a:t>2.1.1: </a:t>
            </a:r>
            <a:r>
              <a:rPr lang="mk-MK" sz="4000" b="1" dirty="0">
                <a:solidFill>
                  <a:srgbClr val="FD4FB4"/>
                </a:solidFill>
                <a:latin typeface="Calibri"/>
                <a:ea typeface="Calibri"/>
                <a:cs typeface="Calibri"/>
                <a:sym typeface="Calibri"/>
              </a:rPr>
              <a:t>Анализа и евалуација на идеи</a:t>
            </a:r>
            <a:endParaRPr sz="4000" b="1" dirty="0">
              <a:solidFill>
                <a:srgbClr val="FD4FB4"/>
              </a:solidFill>
              <a:latin typeface="Calibri"/>
              <a:ea typeface="Calibri"/>
              <a:cs typeface="Calibri"/>
              <a:sym typeface="Calibri"/>
            </a:endParaRPr>
          </a:p>
        </p:txBody>
      </p:sp>
      <p:sp>
        <p:nvSpPr>
          <p:cNvPr id="229" name="Google Shape;229;p17"/>
          <p:cNvSpPr txBox="1"/>
          <p:nvPr/>
        </p:nvSpPr>
        <p:spPr>
          <a:xfrm>
            <a:off x="6102102" y="4711042"/>
            <a:ext cx="2535211"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p:txBody>
      </p:sp>
      <p:sp>
        <p:nvSpPr>
          <p:cNvPr id="230" name="Google Shape;230;p17"/>
          <p:cNvSpPr txBox="1"/>
          <p:nvPr/>
        </p:nvSpPr>
        <p:spPr>
          <a:xfrm>
            <a:off x="876300" y="1926771"/>
            <a:ext cx="1653540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dirty="0">
                <a:solidFill>
                  <a:srgbClr val="7030A0"/>
                </a:solidFill>
                <a:latin typeface="Calibri"/>
                <a:ea typeface="Calibri"/>
                <a:cs typeface="Calibri"/>
                <a:sym typeface="Calibri"/>
              </a:rPr>
              <a:t>Наоѓање и дефинирање на конкурентна предност и создавање вредност за клиентите значи</a:t>
            </a:r>
          </a:p>
          <a:p>
            <a:pPr marL="0" marR="0" lvl="0" indent="0" algn="ctr" rtl="0">
              <a:spcBef>
                <a:spcPts val="0"/>
              </a:spcBef>
              <a:spcAft>
                <a:spcPts val="0"/>
              </a:spcAft>
              <a:buNone/>
            </a:pPr>
            <a:r>
              <a:rPr lang="mk-MK" sz="3600" b="1" dirty="0">
                <a:solidFill>
                  <a:srgbClr val="7030A0"/>
                </a:solidFill>
                <a:latin typeface="Calibri"/>
                <a:ea typeface="Calibri"/>
                <a:cs typeface="Calibri"/>
                <a:sym typeface="Calibri"/>
              </a:rPr>
              <a:t>преживување или исчезнување</a:t>
            </a:r>
            <a:endParaRPr dirty="0"/>
          </a:p>
          <a:p>
            <a:pPr marL="0" marR="0" lvl="0" indent="0" algn="ctr" rtl="0">
              <a:spcBef>
                <a:spcPts val="0"/>
              </a:spcBef>
              <a:spcAft>
                <a:spcPts val="0"/>
              </a:spcAft>
              <a:buNone/>
            </a:pPr>
            <a:r>
              <a:rPr lang="ru-RU" sz="3600" dirty="0">
                <a:solidFill>
                  <a:srgbClr val="7030A0"/>
                </a:solidFill>
                <a:latin typeface="Calibri"/>
                <a:ea typeface="Calibri"/>
                <a:cs typeface="Calibri"/>
                <a:sym typeface="Calibri"/>
              </a:rPr>
              <a:t>од пазарот за почетниците во бизнисот</a:t>
            </a:r>
            <a:r>
              <a:rPr lang="en-US" sz="3600" dirty="0">
                <a:solidFill>
                  <a:srgbClr val="7030A0"/>
                </a:solidFill>
                <a:latin typeface="Calibri"/>
                <a:ea typeface="Calibri"/>
                <a:cs typeface="Calibri"/>
                <a:sym typeface="Calibri"/>
              </a:rPr>
              <a:t>. </a:t>
            </a:r>
            <a:endParaRPr sz="3600" dirty="0">
              <a:solidFill>
                <a:srgbClr val="7030A0"/>
              </a:solidFill>
              <a:latin typeface="Calibri"/>
              <a:ea typeface="Calibri"/>
              <a:cs typeface="Calibri"/>
              <a:sym typeface="Calibri"/>
            </a:endParaRPr>
          </a:p>
        </p:txBody>
      </p:sp>
      <p:sp>
        <p:nvSpPr>
          <p:cNvPr id="231" name="Google Shape;231;p17"/>
          <p:cNvSpPr txBox="1"/>
          <p:nvPr/>
        </p:nvSpPr>
        <p:spPr>
          <a:xfrm>
            <a:off x="2341757" y="7713898"/>
            <a:ext cx="133145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dirty="0">
                <a:solidFill>
                  <a:srgbClr val="FD4FB4"/>
                </a:solidFill>
                <a:latin typeface="Calibri"/>
                <a:ea typeface="Calibri"/>
                <a:cs typeface="Calibri"/>
                <a:sym typeface="Calibri"/>
              </a:rPr>
              <a:t>Вредноста е она за што клиентите се подготвени да го  платат</a:t>
            </a:r>
            <a:r>
              <a:rPr lang="en-US" sz="3600" b="1" dirty="0">
                <a:solidFill>
                  <a:srgbClr val="FD4FB4"/>
                </a:solidFill>
                <a:latin typeface="Calibri"/>
                <a:ea typeface="Calibri"/>
                <a:cs typeface="Calibri"/>
                <a:sym typeface="Calibri"/>
              </a:rPr>
              <a:t>! </a:t>
            </a:r>
            <a:endParaRPr sz="3600" b="1" dirty="0">
              <a:solidFill>
                <a:srgbClr val="FD4FB4"/>
              </a:solidFill>
              <a:latin typeface="Calibri"/>
              <a:ea typeface="Calibri"/>
              <a:cs typeface="Calibri"/>
              <a:sym typeface="Calibri"/>
            </a:endParaRPr>
          </a:p>
        </p:txBody>
      </p:sp>
      <p:sp>
        <p:nvSpPr>
          <p:cNvPr id="232" name="Google Shape;232;p17"/>
          <p:cNvSpPr/>
          <p:nvPr/>
        </p:nvSpPr>
        <p:spPr>
          <a:xfrm>
            <a:off x="5334000" y="4004275"/>
            <a:ext cx="5958826" cy="2979413"/>
          </a:xfrm>
          <a:prstGeom prst="rect">
            <a:avLst/>
          </a:prstGeom>
          <a:noFill/>
          <a:ln>
            <a:no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p:nvPr/>
        </p:nvSpPr>
        <p:spPr>
          <a:xfrm>
            <a:off x="2209800" y="4502690"/>
            <a:ext cx="14249400"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MK" sz="4000" b="1" dirty="0">
                <a:solidFill>
                  <a:srgbClr val="7030A0"/>
                </a:solidFill>
                <a:latin typeface="Calibri"/>
                <a:ea typeface="Calibri"/>
                <a:cs typeface="Calibri"/>
                <a:sym typeface="Calibri"/>
              </a:rPr>
              <a:t>Направете тестови за самооценување за вашата бизнис идеја</a:t>
            </a:r>
            <a:r>
              <a:rPr lang="en-US" sz="4000" b="1" dirty="0">
                <a:solidFill>
                  <a:srgbClr val="7030A0"/>
                </a:solidFill>
                <a:latin typeface="Calibri"/>
                <a:ea typeface="Calibri"/>
                <a:cs typeface="Calibri"/>
                <a:sym typeface="Calibri"/>
              </a:rPr>
              <a:t>: </a:t>
            </a:r>
            <a:endParaRPr sz="4000" b="1" dirty="0">
              <a:solidFill>
                <a:srgbClr val="7030A0"/>
              </a:solidFill>
              <a:latin typeface="Calibri"/>
              <a:ea typeface="Calibri"/>
              <a:cs typeface="Calibri"/>
              <a:sym typeface="Calibri"/>
            </a:endParaRPr>
          </a:p>
          <a:p>
            <a:pPr marL="0" marR="0" lvl="0" indent="0" algn="l" rtl="0">
              <a:spcBef>
                <a:spcPts val="0"/>
              </a:spcBef>
              <a:spcAft>
                <a:spcPts val="0"/>
              </a:spcAft>
              <a:buNone/>
            </a:pPr>
            <a:endParaRPr sz="4000" dirty="0">
              <a:solidFill>
                <a:srgbClr val="7030A0"/>
              </a:solidFill>
              <a:latin typeface="Calibri"/>
              <a:ea typeface="Calibri"/>
              <a:cs typeface="Calibri"/>
              <a:sym typeface="Calibri"/>
            </a:endParaRPr>
          </a:p>
          <a:p>
            <a:pPr marL="342900" marR="0" lvl="0" indent="-342900" algn="l" rtl="0">
              <a:spcBef>
                <a:spcPts val="0"/>
              </a:spcBef>
              <a:spcAft>
                <a:spcPts val="0"/>
              </a:spcAft>
              <a:buClr>
                <a:srgbClr val="7030A0"/>
              </a:buClr>
              <a:buSzPts val="4000"/>
              <a:buFont typeface="Calibri"/>
              <a:buAutoNum type="arabicPeriod"/>
            </a:pPr>
            <a:r>
              <a:rPr lang="en-US" sz="4000" dirty="0">
                <a:solidFill>
                  <a:srgbClr val="7030A0"/>
                </a:solidFill>
                <a:latin typeface="Calibri"/>
                <a:ea typeface="Calibri"/>
                <a:cs typeface="Calibri"/>
                <a:sym typeface="Calibri"/>
              </a:rPr>
              <a:t> </a:t>
            </a:r>
            <a:r>
              <a:rPr lang="ru-RU" sz="4000" dirty="0">
                <a:solidFill>
                  <a:srgbClr val="7030A0"/>
                </a:solidFill>
                <a:latin typeface="Calibri"/>
                <a:ea typeface="Calibri"/>
                <a:cs typeface="Calibri"/>
                <a:sym typeface="Calibri"/>
              </a:rPr>
              <a:t>Анализа на предусловите за реализација на бизнис идеја</a:t>
            </a:r>
            <a:endParaRPr sz="4000"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4000" dirty="0">
                <a:solidFill>
                  <a:srgbClr val="7030A0"/>
                </a:solidFill>
                <a:latin typeface="Calibri"/>
                <a:ea typeface="Calibri"/>
                <a:cs typeface="Calibri"/>
                <a:sym typeface="Calibri"/>
              </a:rPr>
              <a:t>2. </a:t>
            </a:r>
            <a:r>
              <a:rPr lang="mk-MK" sz="4000" dirty="0">
                <a:solidFill>
                  <a:srgbClr val="7030A0"/>
                </a:solidFill>
                <a:latin typeface="Calibri"/>
                <a:ea typeface="Calibri"/>
                <a:cs typeface="Calibri"/>
                <a:sym typeface="Calibri"/>
              </a:rPr>
              <a:t>КРИТЕРИУМИ ЗА МАКРО СЕЛЕКЦИЈА</a:t>
            </a:r>
            <a:endParaRPr sz="4000" dirty="0">
              <a:solidFill>
                <a:srgbClr val="7030A0"/>
              </a:solidFill>
              <a:latin typeface="Calibri"/>
              <a:ea typeface="Calibri"/>
              <a:cs typeface="Calibri"/>
              <a:sym typeface="Calibri"/>
            </a:endParaRPr>
          </a:p>
        </p:txBody>
      </p:sp>
      <p:pic>
        <p:nvPicPr>
          <p:cNvPr id="238" name="Google Shape;238;p18" descr="Top Business Ideas for Women Entrepreneurs of 2023"/>
          <p:cNvPicPr preferRelativeResize="0"/>
          <p:nvPr/>
        </p:nvPicPr>
        <p:blipFill rotWithShape="1">
          <a:blip r:embed="rId3">
            <a:alphaModFix/>
          </a:blip>
          <a:srcRect/>
          <a:stretch/>
        </p:blipFill>
        <p:spPr>
          <a:xfrm>
            <a:off x="152400" y="-12160"/>
            <a:ext cx="6858000" cy="4514850"/>
          </a:xfrm>
          <a:prstGeom prst="rect">
            <a:avLst/>
          </a:prstGeom>
          <a:noFill/>
          <a:ln>
            <a:noFill/>
          </a:ln>
        </p:spPr>
      </p:pic>
      <p:sp>
        <p:nvSpPr>
          <p:cNvPr id="239" name="Google Shape;239;p18"/>
          <p:cNvSpPr txBox="1"/>
          <p:nvPr/>
        </p:nvSpPr>
        <p:spPr>
          <a:xfrm>
            <a:off x="7010400" y="7353300"/>
            <a:ext cx="9144000"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dirty="0">
                <a:solidFill>
                  <a:schemeClr val="dk1"/>
                </a:solidFill>
                <a:latin typeface="Calibri"/>
                <a:ea typeface="Calibri"/>
                <a:cs typeface="Calibri"/>
                <a:sym typeface="Calibri"/>
              </a:rPr>
              <a:t>(</a:t>
            </a:r>
            <a:r>
              <a:rPr lang="mk-MK" sz="3500" dirty="0">
                <a:solidFill>
                  <a:srgbClr val="FF0000"/>
                </a:solidFill>
                <a:latin typeface="Calibri"/>
                <a:ea typeface="Calibri"/>
                <a:cs typeface="Calibri"/>
                <a:sym typeface="Calibri"/>
              </a:rPr>
              <a:t>да се внесат линкови до тестовите</a:t>
            </a:r>
            <a:r>
              <a:rPr lang="en-US" sz="3500" dirty="0">
                <a:solidFill>
                  <a:schemeClr val="dk1"/>
                </a:solidFill>
                <a:latin typeface="Calibri"/>
                <a:ea typeface="Calibri"/>
                <a:cs typeface="Calibri"/>
                <a:sym typeface="Calibri"/>
              </a:rPr>
              <a:t>)</a:t>
            </a:r>
            <a:endParaRPr sz="35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p:nvPr/>
        </p:nvSpPr>
        <p:spPr>
          <a:xfrm>
            <a:off x="2389101" y="1561212"/>
            <a:ext cx="3581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MK" sz="3600" b="1" dirty="0" smtClean="0">
                <a:solidFill>
                  <a:srgbClr val="FD4FB4"/>
                </a:solidFill>
                <a:latin typeface="Calibri"/>
                <a:cs typeface="Calibri"/>
                <a:sym typeface="Calibri"/>
              </a:rPr>
              <a:t>Клучни наоди</a:t>
            </a:r>
            <a:endParaRPr dirty="0"/>
          </a:p>
        </p:txBody>
      </p:sp>
      <p:sp>
        <p:nvSpPr>
          <p:cNvPr id="245" name="Google Shape;245;p19"/>
          <p:cNvSpPr txBox="1"/>
          <p:nvPr/>
        </p:nvSpPr>
        <p:spPr>
          <a:xfrm>
            <a:off x="2418432" y="3974745"/>
            <a:ext cx="388681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dirty="0">
                <a:solidFill>
                  <a:srgbClr val="7030A0"/>
                </a:solidFill>
                <a:latin typeface="Calibri"/>
                <a:ea typeface="Calibri"/>
                <a:cs typeface="Calibri"/>
                <a:sym typeface="Calibri"/>
              </a:rPr>
              <a:t>Важни прашања кои потенцијалниот претприемач треба да си ги постави пред да се впушти во ваква „авантура“.</a:t>
            </a:r>
            <a:endParaRPr sz="1800" dirty="0">
              <a:solidFill>
                <a:srgbClr val="7030A0"/>
              </a:solidFill>
              <a:latin typeface="Calibri"/>
              <a:ea typeface="Calibri"/>
              <a:cs typeface="Calibri"/>
              <a:sym typeface="Calibri"/>
            </a:endParaRPr>
          </a:p>
        </p:txBody>
      </p:sp>
      <p:sp>
        <p:nvSpPr>
          <p:cNvPr id="246" name="Google Shape;246;p19"/>
          <p:cNvSpPr txBox="1"/>
          <p:nvPr/>
        </p:nvSpPr>
        <p:spPr>
          <a:xfrm>
            <a:off x="2389101" y="2787039"/>
            <a:ext cx="4072243" cy="1477287"/>
          </a:xfrm>
          <a:prstGeom prst="rect">
            <a:avLst/>
          </a:prstGeom>
          <a:noFill/>
          <a:ln>
            <a:noFill/>
          </a:ln>
        </p:spPr>
        <p:txBody>
          <a:bodyPr spcFirstLastPara="1" wrap="square" lIns="91425" tIns="45700" rIns="91425" bIns="45700" anchor="ctr" anchorCtr="0">
            <a:spAutoFit/>
          </a:bodyPr>
          <a:lstStyle/>
          <a:p>
            <a:pPr marL="0" marR="0" lvl="0" indent="0" rtl="0">
              <a:spcBef>
                <a:spcPts val="0"/>
              </a:spcBef>
              <a:spcAft>
                <a:spcPts val="0"/>
              </a:spcAft>
              <a:buNone/>
            </a:pPr>
            <a:r>
              <a:rPr lang="ru-RU" sz="1800" b="1" dirty="0">
                <a:solidFill>
                  <a:srgbClr val="7030A0"/>
                </a:solidFill>
                <a:latin typeface="Calibri"/>
                <a:ea typeface="Calibri"/>
                <a:cs typeface="Calibri"/>
                <a:sym typeface="Calibri"/>
              </a:rPr>
              <a:t>Дали сум претприемач?</a:t>
            </a:r>
          </a:p>
          <a:p>
            <a:pPr marL="0" marR="0" lvl="0" indent="0" rtl="0">
              <a:spcBef>
                <a:spcPts val="0"/>
              </a:spcBef>
              <a:spcAft>
                <a:spcPts val="0"/>
              </a:spcAft>
              <a:buNone/>
            </a:pPr>
            <a:r>
              <a:rPr lang="ru-RU" sz="1800" b="1" dirty="0">
                <a:solidFill>
                  <a:srgbClr val="7030A0"/>
                </a:solidFill>
                <a:latin typeface="Calibri"/>
                <a:ea typeface="Calibri"/>
                <a:cs typeface="Calibri"/>
                <a:sym typeface="Calibri"/>
              </a:rPr>
              <a:t>Дали имам претприемачки квалитети?</a:t>
            </a:r>
          </a:p>
          <a:p>
            <a:pPr marL="0" marR="0" lvl="0" indent="0" rtl="0">
              <a:spcBef>
                <a:spcPts val="0"/>
              </a:spcBef>
              <a:spcAft>
                <a:spcPts val="0"/>
              </a:spcAft>
              <a:buNone/>
            </a:pPr>
            <a:r>
              <a:rPr lang="ru-RU" sz="1800" b="1" dirty="0">
                <a:solidFill>
                  <a:srgbClr val="7030A0"/>
                </a:solidFill>
                <a:latin typeface="Calibri"/>
                <a:ea typeface="Calibri"/>
                <a:cs typeface="Calibri"/>
                <a:sym typeface="Calibri"/>
              </a:rPr>
              <a:t>Што ме мотивира на ваков чекор</a:t>
            </a:r>
            <a:r>
              <a:rPr lang="en-US" sz="1800" b="1" dirty="0">
                <a:solidFill>
                  <a:srgbClr val="7030A0"/>
                </a:solidFill>
                <a:latin typeface="Calibri"/>
                <a:ea typeface="Calibri"/>
                <a:cs typeface="Calibri"/>
                <a:sym typeface="Calibri"/>
              </a:rPr>
              <a:t>?</a:t>
            </a:r>
            <a:endParaRPr dirty="0"/>
          </a:p>
          <a:p>
            <a:pPr marL="0" marR="0" lvl="0" indent="0" algn="l" rtl="0">
              <a:spcBef>
                <a:spcPts val="0"/>
              </a:spcBef>
              <a:spcAft>
                <a:spcPts val="0"/>
              </a:spcAft>
              <a:buNone/>
            </a:pPr>
            <a:endParaRPr sz="1800" b="1" dirty="0">
              <a:solidFill>
                <a:srgbClr val="7030A0"/>
              </a:solidFill>
              <a:latin typeface="Calibri"/>
              <a:ea typeface="Calibri"/>
              <a:cs typeface="Calibri"/>
              <a:sym typeface="Calibri"/>
            </a:endParaRPr>
          </a:p>
        </p:txBody>
      </p:sp>
      <p:sp>
        <p:nvSpPr>
          <p:cNvPr id="247" name="Google Shape;247;p19"/>
          <p:cNvSpPr txBox="1"/>
          <p:nvPr/>
        </p:nvSpPr>
        <p:spPr>
          <a:xfrm>
            <a:off x="2256812" y="6467056"/>
            <a:ext cx="48628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dirty="0">
                <a:solidFill>
                  <a:srgbClr val="7030A0"/>
                </a:solidFill>
                <a:latin typeface="Calibri"/>
                <a:ea typeface="Calibri"/>
                <a:cs typeface="Calibri"/>
                <a:sym typeface="Calibri"/>
              </a:rPr>
              <a:t>Претприемачките квалитети се важни, но не доволни, особено кога бизнисот достигнува одредено ниво на развој</a:t>
            </a:r>
            <a:r>
              <a:rPr lang="en-US" sz="1800" dirty="0">
                <a:solidFill>
                  <a:srgbClr val="7030A0"/>
                </a:solidFill>
                <a:latin typeface="Calibri"/>
                <a:ea typeface="Calibri"/>
                <a:cs typeface="Calibri"/>
                <a:sym typeface="Calibri"/>
              </a:rPr>
              <a:t>!</a:t>
            </a:r>
            <a:endParaRPr sz="2800" b="1" dirty="0">
              <a:solidFill>
                <a:srgbClr val="7030A0"/>
              </a:solidFill>
              <a:latin typeface="Calibri"/>
              <a:ea typeface="Calibri"/>
              <a:cs typeface="Calibri"/>
              <a:sym typeface="Calibri"/>
            </a:endParaRPr>
          </a:p>
        </p:txBody>
      </p:sp>
      <p:sp>
        <p:nvSpPr>
          <p:cNvPr id="248" name="Google Shape;248;p19"/>
          <p:cNvSpPr txBox="1"/>
          <p:nvPr/>
        </p:nvSpPr>
        <p:spPr>
          <a:xfrm>
            <a:off x="2266644" y="5549216"/>
            <a:ext cx="4972356" cy="92328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1800" b="1" dirty="0">
                <a:solidFill>
                  <a:srgbClr val="7030A0"/>
                </a:solidFill>
                <a:latin typeface="Calibri"/>
                <a:ea typeface="Calibri"/>
                <a:cs typeface="Calibri"/>
                <a:sym typeface="Calibri"/>
              </a:rPr>
              <a:t>Стекнувањето вештини, знаење и искуство во текот на бизнисот се клучни за развој на бизнисот</a:t>
            </a:r>
            <a:r>
              <a:rPr lang="en-US" sz="1800" b="1" dirty="0">
                <a:solidFill>
                  <a:srgbClr val="7030A0"/>
                </a:solidFill>
                <a:latin typeface="Calibri"/>
                <a:ea typeface="Calibri"/>
                <a:cs typeface="Calibri"/>
                <a:sym typeface="Calibri"/>
              </a:rPr>
              <a:t>.</a:t>
            </a:r>
            <a:endParaRPr sz="2400" b="1" dirty="0">
              <a:solidFill>
                <a:srgbClr val="7030A0"/>
              </a:solidFill>
              <a:latin typeface="Calibri"/>
              <a:ea typeface="Calibri"/>
              <a:cs typeface="Calibri"/>
              <a:sym typeface="Calibri"/>
            </a:endParaRPr>
          </a:p>
        </p:txBody>
      </p:sp>
      <p:sp>
        <p:nvSpPr>
          <p:cNvPr id="249" name="Google Shape;249;p19"/>
          <p:cNvSpPr txBox="1"/>
          <p:nvPr/>
        </p:nvSpPr>
        <p:spPr>
          <a:xfrm>
            <a:off x="13006949" y="3010295"/>
            <a:ext cx="3820931"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dirty="0">
                <a:solidFill>
                  <a:srgbClr val="7030A0"/>
                </a:solidFill>
                <a:latin typeface="Calibri"/>
                <a:ea typeface="Calibri"/>
                <a:cs typeface="Calibri"/>
                <a:sym typeface="Calibri"/>
              </a:rPr>
              <a:t>„Понудете им на луѓето она што сакаат да го купат, а не тоа што сакате да го продадете!</a:t>
            </a:r>
            <a:r>
              <a:rPr lang="en-US" sz="1800" b="1" dirty="0">
                <a:solidFill>
                  <a:srgbClr val="7030A0"/>
                </a:solidFill>
                <a:latin typeface="Calibri"/>
                <a:ea typeface="Calibri"/>
                <a:cs typeface="Calibri"/>
                <a:sym typeface="Calibri"/>
              </a:rPr>
              <a:t>”</a:t>
            </a:r>
            <a:r>
              <a:rPr lang="ru-RU" sz="1800" b="1" dirty="0">
                <a:solidFill>
                  <a:srgbClr val="7030A0"/>
                </a:solidFill>
                <a:latin typeface="Calibri"/>
                <a:ea typeface="Calibri"/>
                <a:cs typeface="Calibri"/>
                <a:sym typeface="Calibri"/>
              </a:rPr>
              <a:t> „Клиентите не го купуваат она што вие го сакате, тие го купуваат она што </a:t>
            </a:r>
            <a:r>
              <a:rPr lang="mk-MK" sz="1800" b="1" dirty="0">
                <a:solidFill>
                  <a:srgbClr val="7030A0"/>
                </a:solidFill>
                <a:latin typeface="Calibri"/>
                <a:ea typeface="Calibri"/>
                <a:cs typeface="Calibri"/>
                <a:sym typeface="Calibri"/>
              </a:rPr>
              <a:t>го сакаат</a:t>
            </a:r>
            <a:r>
              <a:rPr lang="ru-RU" sz="1800" b="1" dirty="0">
                <a:solidFill>
                  <a:srgbClr val="7030A0"/>
                </a:solidFill>
                <a:latin typeface="Calibri"/>
                <a:ea typeface="Calibri"/>
                <a:cs typeface="Calibri"/>
                <a:sym typeface="Calibri"/>
              </a:rPr>
              <a:t>!</a:t>
            </a:r>
            <a:r>
              <a:rPr lang="en-US" sz="1800" b="1" dirty="0">
                <a:solidFill>
                  <a:srgbClr val="7030A0"/>
                </a:solidFill>
                <a:latin typeface="Calibri"/>
                <a:ea typeface="Calibri"/>
                <a:cs typeface="Calibri"/>
                <a:sym typeface="Calibri"/>
              </a:rPr>
              <a:t>”</a:t>
            </a:r>
            <a:endParaRPr sz="2800" b="1" dirty="0">
              <a:solidFill>
                <a:srgbClr val="7030A0"/>
              </a:solidFill>
              <a:latin typeface="Calibri"/>
              <a:ea typeface="Calibri"/>
              <a:cs typeface="Calibri"/>
              <a:sym typeface="Calibri"/>
            </a:endParaRPr>
          </a:p>
        </p:txBody>
      </p:sp>
      <p:sp>
        <p:nvSpPr>
          <p:cNvPr id="250" name="Google Shape;250;p19"/>
          <p:cNvSpPr txBox="1"/>
          <p:nvPr/>
        </p:nvSpPr>
        <p:spPr>
          <a:xfrm>
            <a:off x="12949990" y="4688172"/>
            <a:ext cx="3737810"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mk-MK" sz="1800" dirty="0">
                <a:solidFill>
                  <a:srgbClr val="7030A0"/>
                </a:solidFill>
                <a:latin typeface="Calibri"/>
                <a:ea typeface="Calibri"/>
                <a:cs typeface="Calibri"/>
                <a:sym typeface="Calibri"/>
              </a:rPr>
              <a:t>Најважниот закон за маркетинг</a:t>
            </a:r>
            <a:endParaRPr sz="1800" dirty="0">
              <a:solidFill>
                <a:srgbClr val="7030A0"/>
              </a:solidFill>
              <a:latin typeface="Calibri"/>
              <a:ea typeface="Calibri"/>
              <a:cs typeface="Calibri"/>
              <a:sym typeface="Calibri"/>
            </a:endParaRPr>
          </a:p>
        </p:txBody>
      </p:sp>
      <p:sp>
        <p:nvSpPr>
          <p:cNvPr id="251" name="Google Shape;251;p19"/>
          <p:cNvSpPr txBox="1"/>
          <p:nvPr/>
        </p:nvSpPr>
        <p:spPr>
          <a:xfrm>
            <a:off x="13106400" y="5511099"/>
            <a:ext cx="375413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dirty="0">
                <a:solidFill>
                  <a:srgbClr val="7030A0"/>
                </a:solidFill>
                <a:latin typeface="Calibri"/>
                <a:ea typeface="Calibri"/>
                <a:cs typeface="Calibri"/>
                <a:sym typeface="Calibri"/>
              </a:rPr>
              <a:t>Неопходна е соодветна подготовка за влез во деловните и планирачките активности</a:t>
            </a:r>
            <a:r>
              <a:rPr lang="en-US" sz="1800" b="1" dirty="0">
                <a:solidFill>
                  <a:srgbClr val="7030A0"/>
                </a:solidFill>
                <a:latin typeface="Calibri"/>
                <a:ea typeface="Calibri"/>
                <a:cs typeface="Calibri"/>
                <a:sym typeface="Calibri"/>
              </a:rPr>
              <a:t>.</a:t>
            </a:r>
            <a:endParaRPr sz="2800" b="1" dirty="0">
              <a:solidFill>
                <a:srgbClr val="7030A0"/>
              </a:solidFill>
              <a:latin typeface="Calibri"/>
              <a:ea typeface="Calibri"/>
              <a:cs typeface="Calibri"/>
              <a:sym typeface="Calibri"/>
            </a:endParaRPr>
          </a:p>
        </p:txBody>
      </p:sp>
      <p:sp>
        <p:nvSpPr>
          <p:cNvPr id="252" name="Google Shape;252;p19"/>
          <p:cNvSpPr txBox="1"/>
          <p:nvPr/>
        </p:nvSpPr>
        <p:spPr>
          <a:xfrm>
            <a:off x="13106399" y="6334026"/>
            <a:ext cx="3581401" cy="92333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1800" dirty="0">
                <a:solidFill>
                  <a:srgbClr val="7030A0"/>
                </a:solidFill>
                <a:latin typeface="Calibri"/>
                <a:ea typeface="Calibri"/>
                <a:cs typeface="Calibri"/>
                <a:sym typeface="Calibri"/>
              </a:rPr>
              <a:t>Конкурентната предност доаѓа од вредноста што еден претприемач може да ја создаде за клиентите</a:t>
            </a:r>
            <a:endParaRPr sz="2400" dirty="0">
              <a:solidFill>
                <a:srgbClr val="7030A0"/>
              </a:solidFill>
              <a:latin typeface="Calibri"/>
              <a:ea typeface="Calibri"/>
              <a:cs typeface="Calibri"/>
              <a:sym typeface="Calibri"/>
            </a:endParaRPr>
          </a:p>
        </p:txBody>
      </p:sp>
      <p:pic>
        <p:nvPicPr>
          <p:cNvPr id="253" name="Google Shape;253;p19"/>
          <p:cNvPicPr preferRelativeResize="0"/>
          <p:nvPr/>
        </p:nvPicPr>
        <p:blipFill rotWithShape="1">
          <a:blip r:embed="rId3">
            <a:alphaModFix/>
          </a:blip>
          <a:srcRect/>
          <a:stretch/>
        </p:blipFill>
        <p:spPr>
          <a:xfrm>
            <a:off x="1466543" y="2944659"/>
            <a:ext cx="581024" cy="581024"/>
          </a:xfrm>
          <a:prstGeom prst="rect">
            <a:avLst/>
          </a:prstGeom>
          <a:noFill/>
          <a:ln>
            <a:noFill/>
          </a:ln>
        </p:spPr>
      </p:pic>
      <p:pic>
        <p:nvPicPr>
          <p:cNvPr id="254" name="Google Shape;254;p19"/>
          <p:cNvPicPr preferRelativeResize="0"/>
          <p:nvPr/>
        </p:nvPicPr>
        <p:blipFill rotWithShape="1">
          <a:blip r:embed="rId3">
            <a:alphaModFix/>
          </a:blip>
          <a:srcRect/>
          <a:stretch/>
        </p:blipFill>
        <p:spPr>
          <a:xfrm>
            <a:off x="1447800" y="5621977"/>
            <a:ext cx="581024" cy="581024"/>
          </a:xfrm>
          <a:prstGeom prst="rect">
            <a:avLst/>
          </a:prstGeom>
          <a:noFill/>
          <a:ln>
            <a:noFill/>
          </a:ln>
        </p:spPr>
      </p:pic>
      <p:pic>
        <p:nvPicPr>
          <p:cNvPr id="255" name="Google Shape;255;p19"/>
          <p:cNvPicPr preferRelativeResize="0"/>
          <p:nvPr/>
        </p:nvPicPr>
        <p:blipFill rotWithShape="1">
          <a:blip r:embed="rId3">
            <a:alphaModFix/>
          </a:blip>
          <a:srcRect/>
          <a:stretch/>
        </p:blipFill>
        <p:spPr>
          <a:xfrm>
            <a:off x="12358686" y="3004934"/>
            <a:ext cx="581024" cy="581024"/>
          </a:xfrm>
          <a:prstGeom prst="rect">
            <a:avLst/>
          </a:prstGeom>
          <a:noFill/>
          <a:ln>
            <a:noFill/>
          </a:ln>
        </p:spPr>
      </p:pic>
      <p:pic>
        <p:nvPicPr>
          <p:cNvPr id="256" name="Google Shape;256;p19"/>
          <p:cNvPicPr preferRelativeResize="0"/>
          <p:nvPr/>
        </p:nvPicPr>
        <p:blipFill rotWithShape="1">
          <a:blip r:embed="rId3">
            <a:alphaModFix/>
          </a:blip>
          <a:srcRect/>
          <a:stretch/>
        </p:blipFill>
        <p:spPr>
          <a:xfrm>
            <a:off x="12339943" y="5682252"/>
            <a:ext cx="581024" cy="581024"/>
          </a:xfrm>
          <a:prstGeom prst="rect">
            <a:avLst/>
          </a:prstGeom>
          <a:noFill/>
          <a:ln>
            <a:noFill/>
          </a:ln>
        </p:spPr>
      </p:pic>
      <p:pic>
        <p:nvPicPr>
          <p:cNvPr id="257" name="Google Shape;257;p19" descr="Providing Outstanding Virtual Customer Service During a Crisis"/>
          <p:cNvPicPr preferRelativeResize="0"/>
          <p:nvPr/>
        </p:nvPicPr>
        <p:blipFill rotWithShape="1">
          <a:blip r:embed="rId4">
            <a:alphaModFix/>
          </a:blip>
          <a:srcRect/>
          <a:stretch/>
        </p:blipFill>
        <p:spPr>
          <a:xfrm>
            <a:off x="7406856" y="2047776"/>
            <a:ext cx="486282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MK" sz="4000" b="1" dirty="0">
                <a:solidFill>
                  <a:srgbClr val="FD4FB4"/>
                </a:solidFill>
                <a:latin typeface="Calibri"/>
                <a:ea typeface="Calibri"/>
                <a:cs typeface="Calibri"/>
                <a:sym typeface="Calibri"/>
              </a:rPr>
              <a:t>Цели</a:t>
            </a:r>
            <a:endParaRPr dirty="0"/>
          </a:p>
        </p:txBody>
      </p:sp>
      <p:sp>
        <p:nvSpPr>
          <p:cNvPr id="112" name="Google Shape;112;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800" dirty="0">
                <a:solidFill>
                  <a:srgbClr val="7030A0"/>
                </a:solidFill>
                <a:latin typeface="Calibri"/>
                <a:ea typeface="Calibri"/>
                <a:cs typeface="Calibri"/>
                <a:sym typeface="Calibri"/>
              </a:rPr>
              <a:t>На крајот од овој модул ќе можете</a:t>
            </a:r>
            <a:r>
              <a:rPr lang="en-US" sz="2800" dirty="0">
                <a:solidFill>
                  <a:srgbClr val="7030A0"/>
                </a:solidFill>
                <a:latin typeface="Calibri"/>
                <a:ea typeface="Calibri"/>
                <a:cs typeface="Calibri"/>
                <a:sym typeface="Calibri"/>
              </a:rPr>
              <a:t>:</a:t>
            </a:r>
            <a:endParaRPr dirty="0"/>
          </a:p>
        </p:txBody>
      </p:sp>
      <p:grpSp>
        <p:nvGrpSpPr>
          <p:cNvPr id="113" name="Google Shape;113;p2"/>
          <p:cNvGrpSpPr/>
          <p:nvPr/>
        </p:nvGrpSpPr>
        <p:grpSpPr>
          <a:xfrm>
            <a:off x="2636806" y="3226357"/>
            <a:ext cx="7040594" cy="2905349"/>
            <a:chOff x="6390800" y="973051"/>
            <a:chExt cx="7040594" cy="2905349"/>
          </a:xfrm>
        </p:grpSpPr>
        <p:sp>
          <p:nvSpPr>
            <p:cNvPr id="114" name="Google Shape;114;p2"/>
            <p:cNvSpPr txBox="1"/>
            <p:nvPr/>
          </p:nvSpPr>
          <p:spPr>
            <a:xfrm>
              <a:off x="6420992" y="1939448"/>
              <a:ext cx="6705603" cy="19389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D4FB4"/>
                </a:buClr>
                <a:buSzPts val="2400"/>
                <a:buFont typeface="Arial"/>
                <a:buChar char="•"/>
              </a:pPr>
              <a:r>
                <a:rPr lang="ru-RU" sz="2400" dirty="0">
                  <a:solidFill>
                    <a:srgbClr val="FD4FB4"/>
                  </a:solidFill>
                  <a:latin typeface="Calibri"/>
                  <a:ea typeface="Calibri"/>
                  <a:cs typeface="Calibri"/>
                  <a:sym typeface="Calibri"/>
                </a:rPr>
                <a:t>Ќе ги дознаете квалитетите и мотивите што треба да ги поседува секоја жена претприемач;</a:t>
              </a:r>
            </a:p>
            <a:p>
              <a:pPr marL="342900" marR="0" lvl="0" indent="-342900" algn="l" rtl="0">
                <a:spcBef>
                  <a:spcPts val="0"/>
                </a:spcBef>
                <a:spcAft>
                  <a:spcPts val="0"/>
                </a:spcAft>
                <a:buClr>
                  <a:srgbClr val="FD4FB4"/>
                </a:buClr>
                <a:buSzPts val="2400"/>
                <a:buFont typeface="Arial"/>
                <a:buChar char="•"/>
              </a:pPr>
              <a:r>
                <a:rPr lang="ru-RU" sz="2400" dirty="0">
                  <a:solidFill>
                    <a:srgbClr val="FD4FB4"/>
                  </a:solidFill>
                  <a:latin typeface="Calibri"/>
                  <a:ea typeface="Calibri"/>
                  <a:cs typeface="Calibri"/>
                  <a:sym typeface="Calibri"/>
                </a:rPr>
                <a:t>Кои се потребните знаења и вештини за да започнете бизнис</a:t>
              </a:r>
              <a:endParaRPr sz="2400" dirty="0">
                <a:solidFill>
                  <a:srgbClr val="FD4FB4"/>
                </a:solidFill>
                <a:latin typeface="Calibri"/>
                <a:ea typeface="Calibri"/>
                <a:cs typeface="Calibri"/>
                <a:sym typeface="Calibri"/>
              </a:endParaRPr>
            </a:p>
          </p:txBody>
        </p:sp>
        <p:sp>
          <p:nvSpPr>
            <p:cNvPr id="115" name="Google Shape;115;p2"/>
            <p:cNvSpPr txBox="1"/>
            <p:nvPr/>
          </p:nvSpPr>
          <p:spPr>
            <a:xfrm>
              <a:off x="6390800" y="973051"/>
              <a:ext cx="7040594" cy="954107"/>
            </a:xfrm>
            <a:prstGeom prst="rect">
              <a:avLst/>
            </a:prstGeom>
            <a:noFill/>
            <a:ln>
              <a:noFill/>
            </a:ln>
          </p:spPr>
          <p:txBody>
            <a:bodyPr spcFirstLastPara="1" wrap="square" lIns="108000" tIns="45700" rIns="108000" bIns="45700" anchor="t" anchorCtr="0">
              <a:spAutoFit/>
            </a:bodyPr>
            <a:lstStyle/>
            <a:p>
              <a:pPr marL="0" marR="0" lvl="0" indent="449580" algn="l" rtl="0">
                <a:spcBef>
                  <a:spcPts val="0"/>
                </a:spcBef>
                <a:spcAft>
                  <a:spcPts val="0"/>
                </a:spcAft>
                <a:buNone/>
              </a:pPr>
              <a:r>
                <a:rPr lang="ru-RU" sz="2800" dirty="0">
                  <a:solidFill>
                    <a:srgbClr val="7030A0"/>
                  </a:solidFill>
                  <a:latin typeface="Calibri"/>
                  <a:ea typeface="Calibri"/>
                  <a:cs typeface="Calibri"/>
                  <a:sym typeface="Calibri"/>
                </a:rPr>
                <a:t>Да си дадете одговор на прашањето Зошто да започнам сопствен бизнис</a:t>
              </a:r>
              <a:r>
                <a:rPr lang="en-US" sz="2800" dirty="0">
                  <a:solidFill>
                    <a:srgbClr val="7030A0"/>
                  </a:solidFill>
                  <a:latin typeface="Calibri"/>
                  <a:ea typeface="Calibri"/>
                  <a:cs typeface="Calibri"/>
                  <a:sym typeface="Calibri"/>
                </a:rPr>
                <a:t>?</a:t>
              </a:r>
              <a:endParaRPr sz="2800" dirty="0">
                <a:solidFill>
                  <a:srgbClr val="7030A0"/>
                </a:solidFill>
                <a:latin typeface="Times New Roman"/>
                <a:ea typeface="Times New Roman"/>
                <a:cs typeface="Times New Roman"/>
                <a:sym typeface="Times New Roman"/>
              </a:endParaRPr>
            </a:p>
          </p:txBody>
        </p:sp>
      </p:grpSp>
      <p:pic>
        <p:nvPicPr>
          <p:cNvPr id="116" name="Google Shape;116;p2"/>
          <p:cNvPicPr preferRelativeResize="0"/>
          <p:nvPr/>
        </p:nvPicPr>
        <p:blipFill rotWithShape="1">
          <a:blip r:embed="rId3">
            <a:alphaModFix/>
          </a:blip>
          <a:srcRect/>
          <a:stretch/>
        </p:blipFill>
        <p:spPr>
          <a:xfrm>
            <a:off x="1885946" y="3703624"/>
            <a:ext cx="581024" cy="581024"/>
          </a:xfrm>
          <a:prstGeom prst="rect">
            <a:avLst/>
          </a:prstGeom>
          <a:noFill/>
          <a:ln>
            <a:noFill/>
          </a:ln>
        </p:spPr>
      </p:pic>
      <p:pic>
        <p:nvPicPr>
          <p:cNvPr id="117" name="Google Shape;117;p2"/>
          <p:cNvPicPr preferRelativeResize="0"/>
          <p:nvPr/>
        </p:nvPicPr>
        <p:blipFill rotWithShape="1">
          <a:blip r:embed="rId3">
            <a:alphaModFix/>
          </a:blip>
          <a:srcRect/>
          <a:stretch/>
        </p:blipFill>
        <p:spPr>
          <a:xfrm>
            <a:off x="1885946" y="6641500"/>
            <a:ext cx="581024" cy="581024"/>
          </a:xfrm>
          <a:prstGeom prst="rect">
            <a:avLst/>
          </a:prstGeom>
          <a:noFill/>
          <a:ln>
            <a:noFill/>
          </a:ln>
        </p:spPr>
      </p:pic>
      <p:pic>
        <p:nvPicPr>
          <p:cNvPr id="118" name="Google Shape;118;p2"/>
          <p:cNvPicPr preferRelativeResize="0"/>
          <p:nvPr/>
        </p:nvPicPr>
        <p:blipFill rotWithShape="1">
          <a:blip r:embed="rId4">
            <a:alphaModFix/>
          </a:blip>
          <a:srcRect r="11434"/>
          <a:stretch/>
        </p:blipFill>
        <p:spPr>
          <a:xfrm>
            <a:off x="8915400" y="2456215"/>
            <a:ext cx="8853025" cy="5042737"/>
          </a:xfrm>
          <a:prstGeom prst="rect">
            <a:avLst/>
          </a:prstGeom>
          <a:noFill/>
          <a:ln>
            <a:noFill/>
          </a:ln>
        </p:spPr>
      </p:pic>
      <p:grpSp>
        <p:nvGrpSpPr>
          <p:cNvPr id="119" name="Google Shape;119;p2"/>
          <p:cNvGrpSpPr/>
          <p:nvPr/>
        </p:nvGrpSpPr>
        <p:grpSpPr>
          <a:xfrm>
            <a:off x="2610927" y="5954495"/>
            <a:ext cx="7040594" cy="2536017"/>
            <a:chOff x="6390800" y="973051"/>
            <a:chExt cx="7040594" cy="2536017"/>
          </a:xfrm>
        </p:grpSpPr>
        <p:sp>
          <p:nvSpPr>
            <p:cNvPr id="120" name="Google Shape;120;p2"/>
            <p:cNvSpPr txBox="1"/>
            <p:nvPr/>
          </p:nvSpPr>
          <p:spPr>
            <a:xfrm>
              <a:off x="6420992" y="1939448"/>
              <a:ext cx="6705603" cy="156962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D4FB4"/>
                </a:buClr>
                <a:buSzPts val="2400"/>
                <a:buFont typeface="Arial"/>
                <a:buChar char="•"/>
              </a:pPr>
              <a:r>
                <a:rPr lang="ru-RU" sz="2400" dirty="0">
                  <a:solidFill>
                    <a:srgbClr val="FD4FB4"/>
                  </a:solidFill>
                  <a:latin typeface="Calibri"/>
                  <a:ea typeface="Calibri"/>
                  <a:cs typeface="Calibri"/>
                  <a:sym typeface="Calibri"/>
                </a:rPr>
                <a:t>Ќе дознаете кои се потребните ресурси за започнување бизнис,</a:t>
              </a:r>
            </a:p>
            <a:p>
              <a:pPr marL="342900" marR="0" lvl="0" indent="-342900" algn="l" rtl="0">
                <a:spcBef>
                  <a:spcPts val="0"/>
                </a:spcBef>
                <a:spcAft>
                  <a:spcPts val="0"/>
                </a:spcAft>
                <a:buClr>
                  <a:srgbClr val="FD4FB4"/>
                </a:buClr>
                <a:buSzPts val="2400"/>
                <a:buFont typeface="Arial"/>
                <a:buChar char="•"/>
              </a:pPr>
              <a:r>
                <a:rPr lang="ru-RU" sz="2400" dirty="0">
                  <a:solidFill>
                    <a:srgbClr val="FD4FB4"/>
                  </a:solidFill>
                  <a:latin typeface="Calibri"/>
                  <a:ea typeface="Calibri"/>
                  <a:cs typeface="Calibri"/>
                  <a:sym typeface="Calibri"/>
                </a:rPr>
                <a:t>Ќе дознаете како да ги анализирате и оценувате </a:t>
              </a:r>
              <a:r>
                <a:rPr lang="ru-RU" sz="2400" dirty="0" smtClean="0">
                  <a:solidFill>
                    <a:srgbClr val="FD4FB4"/>
                  </a:solidFill>
                  <a:latin typeface="Calibri"/>
                  <a:ea typeface="Calibri"/>
                  <a:cs typeface="Calibri"/>
                  <a:sym typeface="Calibri"/>
                </a:rPr>
                <a:t>бизнис</a:t>
              </a:r>
              <a:r>
                <a:rPr lang="ru-RU" sz="2400" dirty="0" smtClean="0">
                  <a:solidFill>
                    <a:srgbClr val="FD4FB4"/>
                  </a:solidFill>
                  <a:latin typeface="Calibri"/>
                  <a:ea typeface="Calibri"/>
                  <a:cs typeface="Calibri"/>
                  <a:sym typeface="Calibri"/>
                </a:rPr>
                <a:t> идеите</a:t>
              </a:r>
              <a:endParaRPr sz="2400" dirty="0">
                <a:solidFill>
                  <a:srgbClr val="FD4FB4"/>
                </a:solidFill>
                <a:latin typeface="Calibri"/>
                <a:ea typeface="Calibri"/>
                <a:cs typeface="Calibri"/>
                <a:sym typeface="Calibri"/>
              </a:endParaRPr>
            </a:p>
          </p:txBody>
        </p:sp>
        <p:sp>
          <p:nvSpPr>
            <p:cNvPr id="121" name="Google Shape;121;p2"/>
            <p:cNvSpPr txBox="1"/>
            <p:nvPr/>
          </p:nvSpPr>
          <p:spPr>
            <a:xfrm>
              <a:off x="6390800" y="973051"/>
              <a:ext cx="7040594" cy="523180"/>
            </a:xfrm>
            <a:prstGeom prst="rect">
              <a:avLst/>
            </a:prstGeom>
            <a:noFill/>
            <a:ln>
              <a:noFill/>
            </a:ln>
          </p:spPr>
          <p:txBody>
            <a:bodyPr spcFirstLastPara="1" wrap="square" lIns="108000" tIns="45700" rIns="108000" bIns="45700" anchor="t" anchorCtr="0">
              <a:spAutoFit/>
            </a:bodyPr>
            <a:lstStyle/>
            <a:p>
              <a:pPr marL="0" marR="0" lvl="0" indent="449580" algn="l" rtl="0">
                <a:spcBef>
                  <a:spcPts val="0"/>
                </a:spcBef>
                <a:spcAft>
                  <a:spcPts val="0"/>
                </a:spcAft>
                <a:buNone/>
              </a:pPr>
              <a:r>
                <a:rPr lang="ru-RU" sz="2800" dirty="0">
                  <a:solidFill>
                    <a:srgbClr val="7030A0"/>
                  </a:solidFill>
                  <a:latin typeface="Calibri"/>
                  <a:ea typeface="Calibri"/>
                  <a:cs typeface="Calibri"/>
                  <a:sym typeface="Calibri"/>
                </a:rPr>
                <a:t>Да го разберете патот од </a:t>
              </a:r>
              <a:r>
                <a:rPr lang="ru-RU" sz="2800" dirty="0" smtClean="0">
                  <a:solidFill>
                    <a:srgbClr val="7030A0"/>
                  </a:solidFill>
                  <a:latin typeface="Calibri"/>
                  <a:ea typeface="Calibri"/>
                  <a:cs typeface="Calibri"/>
                  <a:sym typeface="Calibri"/>
                </a:rPr>
                <a:t>идеја </a:t>
              </a:r>
              <a:r>
                <a:rPr lang="ru-RU" sz="2800" dirty="0">
                  <a:solidFill>
                    <a:srgbClr val="7030A0"/>
                  </a:solidFill>
                  <a:latin typeface="Calibri"/>
                  <a:ea typeface="Calibri"/>
                  <a:cs typeface="Calibri"/>
                  <a:sym typeface="Calibri"/>
                </a:rPr>
                <a:t>до </a:t>
              </a:r>
              <a:r>
                <a:rPr lang="ru-RU" sz="2800" dirty="0" smtClean="0">
                  <a:solidFill>
                    <a:srgbClr val="7030A0"/>
                  </a:solidFill>
                  <a:latin typeface="Calibri"/>
                  <a:ea typeface="Calibri"/>
                  <a:cs typeface="Calibri"/>
                  <a:sym typeface="Calibri"/>
                </a:rPr>
                <a:t>пазар</a:t>
              </a:r>
              <a:endParaRPr sz="2800" dirty="0">
                <a:solidFill>
                  <a:srgbClr val="7030A0"/>
                </a:solidFill>
                <a:latin typeface="Times New Roman"/>
                <a:ea typeface="Times New Roman"/>
                <a:cs typeface="Times New Roman"/>
                <a:sym typeface="Times New Roman"/>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p:nvPr/>
        </p:nvSpPr>
        <p:spPr>
          <a:xfrm>
            <a:off x="6438900" y="5295900"/>
            <a:ext cx="54102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D4FB4"/>
              </a:buClr>
              <a:buSzPts val="4400"/>
              <a:buFont typeface="Helvetica Neue"/>
              <a:buNone/>
            </a:pPr>
            <a:r>
              <a:rPr lang="mk-MK" sz="4400" b="1" dirty="0" smtClean="0">
                <a:solidFill>
                  <a:srgbClr val="FD4FB4"/>
                </a:solidFill>
                <a:latin typeface="Helvetica Neue"/>
                <a:ea typeface="Helvetica Neue"/>
                <a:cs typeface="Helvetica Neue"/>
                <a:sym typeface="Helvetica Neue"/>
              </a:rPr>
              <a:t>Ви Благодариме</a:t>
            </a:r>
            <a:r>
              <a:rPr lang="en-US" sz="4400" b="1" dirty="0" smtClean="0">
                <a:solidFill>
                  <a:srgbClr val="FD4FB4"/>
                </a:solidFill>
                <a:latin typeface="Helvetica Neue"/>
                <a:ea typeface="Helvetica Neue"/>
                <a:cs typeface="Helvetica Neue"/>
                <a:sym typeface="Helvetica Neue"/>
              </a:rPr>
              <a:t>!</a:t>
            </a:r>
            <a:endParaRPr sz="4400" b="1" i="0" u="none" strike="noStrike" cap="none" dirty="0">
              <a:solidFill>
                <a:srgbClr val="FD4FB4"/>
              </a:solidFill>
              <a:latin typeface="Helvetica Neue"/>
              <a:ea typeface="Helvetica Neue"/>
              <a:cs typeface="Helvetica Neue"/>
              <a:sym typeface="Helvetica Neue"/>
            </a:endParaRPr>
          </a:p>
        </p:txBody>
      </p:sp>
      <p:sp>
        <p:nvSpPr>
          <p:cNvPr id="263" name="Google Shape;263;p20"/>
          <p:cNvSpPr txBox="1"/>
          <p:nvPr/>
        </p:nvSpPr>
        <p:spPr>
          <a:xfrm>
            <a:off x="838200" y="6853084"/>
            <a:ext cx="16230600" cy="13234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ru-RU" sz="4000" dirty="0">
                <a:solidFill>
                  <a:srgbClr val="7030A0"/>
                </a:solidFill>
                <a:latin typeface="Calibri"/>
                <a:ea typeface="Calibri"/>
                <a:cs typeface="Calibri"/>
                <a:sym typeface="Calibri"/>
              </a:rPr>
              <a:t>Регионална агенција за економски развој на Шумадија и Поморавље</a:t>
            </a:r>
          </a:p>
          <a:p>
            <a:pPr marL="12700" marR="0" lvl="0" indent="0" algn="ctr" rtl="0">
              <a:lnSpc>
                <a:spcPct val="100000"/>
              </a:lnSpc>
              <a:spcBef>
                <a:spcPts val="0"/>
              </a:spcBef>
              <a:spcAft>
                <a:spcPts val="0"/>
              </a:spcAft>
              <a:buNone/>
            </a:pPr>
            <a:r>
              <a:rPr lang="en-US" sz="4000" b="1" dirty="0">
                <a:solidFill>
                  <a:srgbClr val="7030A0"/>
                </a:solidFill>
                <a:latin typeface="Calibri"/>
                <a:ea typeface="Calibri"/>
                <a:cs typeface="Calibri"/>
                <a:sym typeface="Calibri"/>
              </a:rPr>
              <a:t>REDASP</a:t>
            </a:r>
            <a:endParaRPr sz="4000" b="1" dirty="0">
              <a:solidFill>
                <a:srgbClr val="7030A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p:nvPr/>
        </p:nvSpPr>
        <p:spPr>
          <a:xfrm>
            <a:off x="1524000" y="1503549"/>
            <a:ext cx="946265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MK" sz="4000" b="1" dirty="0" smtClean="0">
                <a:solidFill>
                  <a:srgbClr val="FD4FB4"/>
                </a:solidFill>
                <a:latin typeface="Calibri"/>
                <a:cs typeface="Calibri"/>
                <a:sym typeface="Calibri"/>
              </a:rPr>
              <a:t>Содржина</a:t>
            </a:r>
            <a:endParaRPr dirty="0"/>
          </a:p>
        </p:txBody>
      </p:sp>
      <p:pic>
        <p:nvPicPr>
          <p:cNvPr id="127" name="Google Shape;127;p3"/>
          <p:cNvPicPr preferRelativeResize="0"/>
          <p:nvPr/>
        </p:nvPicPr>
        <p:blipFill rotWithShape="1">
          <a:blip r:embed="rId3">
            <a:alphaModFix/>
          </a:blip>
          <a:srcRect/>
          <a:stretch/>
        </p:blipFill>
        <p:spPr>
          <a:xfrm>
            <a:off x="1930703" y="3096638"/>
            <a:ext cx="581024" cy="581024"/>
          </a:xfrm>
          <a:prstGeom prst="rect">
            <a:avLst/>
          </a:prstGeom>
          <a:noFill/>
          <a:ln>
            <a:noFill/>
          </a:ln>
        </p:spPr>
      </p:pic>
      <p:pic>
        <p:nvPicPr>
          <p:cNvPr id="128" name="Google Shape;128;p3"/>
          <p:cNvPicPr preferRelativeResize="0"/>
          <p:nvPr/>
        </p:nvPicPr>
        <p:blipFill rotWithShape="1">
          <a:blip r:embed="rId3">
            <a:alphaModFix/>
          </a:blip>
          <a:srcRect/>
          <a:stretch/>
        </p:blipFill>
        <p:spPr>
          <a:xfrm>
            <a:off x="1854042" y="6040872"/>
            <a:ext cx="581024" cy="581024"/>
          </a:xfrm>
          <a:prstGeom prst="rect">
            <a:avLst/>
          </a:prstGeom>
          <a:noFill/>
          <a:ln>
            <a:noFill/>
          </a:ln>
        </p:spPr>
      </p:pic>
      <p:sp>
        <p:nvSpPr>
          <p:cNvPr id="129" name="Google Shape;129;p3"/>
          <p:cNvSpPr txBox="1"/>
          <p:nvPr/>
        </p:nvSpPr>
        <p:spPr>
          <a:xfrm>
            <a:off x="3124200" y="3086100"/>
            <a:ext cx="1379220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200" b="1" dirty="0" smtClean="0">
                <a:solidFill>
                  <a:srgbClr val="7030A0"/>
                </a:solidFill>
                <a:latin typeface="Calibri"/>
                <a:ea typeface="Calibri"/>
                <a:cs typeface="Calibri"/>
                <a:sym typeface="Calibri"/>
              </a:rPr>
              <a:t>Единица</a:t>
            </a:r>
            <a:r>
              <a:rPr lang="ru-RU" sz="3200" b="1" dirty="0" smtClean="0">
                <a:solidFill>
                  <a:srgbClr val="7030A0"/>
                </a:solidFill>
                <a:latin typeface="Calibri"/>
                <a:ea typeface="Calibri"/>
                <a:cs typeface="Calibri"/>
                <a:sym typeface="Calibri"/>
              </a:rPr>
              <a:t> </a:t>
            </a:r>
            <a:r>
              <a:rPr lang="ru-RU" sz="3200" b="1" dirty="0">
                <a:solidFill>
                  <a:srgbClr val="7030A0"/>
                </a:solidFill>
                <a:latin typeface="Calibri"/>
                <a:ea typeface="Calibri"/>
                <a:cs typeface="Calibri"/>
                <a:sym typeface="Calibri"/>
              </a:rPr>
              <a:t>1: Зошто да започнам сопствен бизнис?</a:t>
            </a:r>
          </a:p>
          <a:p>
            <a:pPr marL="0" marR="0" lvl="0" indent="0" algn="l" rtl="0">
              <a:spcBef>
                <a:spcPts val="0"/>
              </a:spcBef>
              <a:spcAft>
                <a:spcPts val="0"/>
              </a:spcAft>
              <a:buNone/>
            </a:pPr>
            <a:r>
              <a:rPr lang="ru-RU" sz="3200" b="1" dirty="0" smtClean="0">
                <a:solidFill>
                  <a:srgbClr val="7030A0"/>
                </a:solidFill>
                <a:latin typeface="Calibri"/>
                <a:ea typeface="Calibri"/>
                <a:cs typeface="Calibri"/>
                <a:sym typeface="Calibri"/>
              </a:rPr>
              <a:t>Секција</a:t>
            </a:r>
            <a:r>
              <a:rPr lang="ru-RU" sz="3200" b="1" dirty="0" smtClean="0">
                <a:solidFill>
                  <a:srgbClr val="7030A0"/>
                </a:solidFill>
                <a:latin typeface="Calibri"/>
                <a:ea typeface="Calibri"/>
                <a:cs typeface="Calibri"/>
                <a:sym typeface="Calibri"/>
              </a:rPr>
              <a:t> </a:t>
            </a:r>
            <a:r>
              <a:rPr lang="ru-RU" sz="3200" b="1" dirty="0">
                <a:solidFill>
                  <a:srgbClr val="7030A0"/>
                </a:solidFill>
                <a:latin typeface="Calibri"/>
                <a:ea typeface="Calibri"/>
                <a:cs typeface="Calibri"/>
                <a:sym typeface="Calibri"/>
              </a:rPr>
              <a:t>1.1</a:t>
            </a:r>
            <a:r>
              <a:rPr lang="en-US" sz="3200" b="1" dirty="0">
                <a:solidFill>
                  <a:srgbClr val="7030A0"/>
                </a:solidFill>
                <a:latin typeface="Calibri"/>
                <a:ea typeface="Calibri"/>
                <a:cs typeface="Calibri"/>
                <a:sym typeface="Calibri"/>
              </a:rPr>
              <a:t>: </a:t>
            </a:r>
            <a:r>
              <a:rPr lang="ru-RU" sz="3200" dirty="0">
                <a:solidFill>
                  <a:srgbClr val="7030A0"/>
                </a:solidFill>
                <a:latin typeface="Calibri"/>
                <a:ea typeface="Calibri"/>
                <a:cs typeface="Calibri"/>
                <a:sym typeface="Calibri"/>
              </a:rPr>
              <a:t>Мотиви и карактеристики на женските претприемачи</a:t>
            </a:r>
            <a:endParaRPr lang="en-US" sz="3200" dirty="0">
              <a:solidFill>
                <a:srgbClr val="7030A0"/>
              </a:solidFill>
              <a:latin typeface="Calibri"/>
              <a:ea typeface="Calibri"/>
              <a:cs typeface="Calibri"/>
              <a:sym typeface="Calibri"/>
            </a:endParaRPr>
          </a:p>
          <a:p>
            <a:pPr marL="228600" marR="0" lvl="0" indent="0" algn="l" rtl="0">
              <a:spcBef>
                <a:spcPts val="0"/>
              </a:spcBef>
              <a:spcAft>
                <a:spcPts val="0"/>
              </a:spcAft>
              <a:buNone/>
            </a:pPr>
            <a:r>
              <a:rPr lang="en-US" sz="3200" dirty="0">
                <a:solidFill>
                  <a:srgbClr val="7030A0"/>
                </a:solidFill>
                <a:latin typeface="Calibri"/>
                <a:ea typeface="Calibri"/>
                <a:cs typeface="Calibri"/>
                <a:sym typeface="Calibri"/>
              </a:rPr>
              <a:t>         1.1.1: </a:t>
            </a:r>
            <a:r>
              <a:rPr lang="mk-MK" sz="3200" dirty="0">
                <a:solidFill>
                  <a:srgbClr val="7030A0"/>
                </a:solidFill>
                <a:latin typeface="Calibri"/>
                <a:ea typeface="Calibri"/>
                <a:cs typeface="Calibri"/>
                <a:sym typeface="Calibri"/>
              </a:rPr>
              <a:t>Мотивација</a:t>
            </a:r>
            <a:endParaRPr lang="en-US" sz="3200" dirty="0">
              <a:solidFill>
                <a:srgbClr val="7030A0"/>
              </a:solidFill>
              <a:latin typeface="Calibri"/>
              <a:ea typeface="Calibri"/>
              <a:cs typeface="Calibri"/>
              <a:sym typeface="Calibri"/>
            </a:endParaRPr>
          </a:p>
          <a:p>
            <a:pPr marL="228600" marR="0" lvl="0" indent="0" algn="l" rtl="0">
              <a:spcBef>
                <a:spcPts val="0"/>
              </a:spcBef>
              <a:spcAft>
                <a:spcPts val="0"/>
              </a:spcAft>
              <a:buNone/>
            </a:pPr>
            <a:r>
              <a:rPr lang="en-US" sz="3200" dirty="0">
                <a:solidFill>
                  <a:srgbClr val="7030A0"/>
                </a:solidFill>
                <a:latin typeface="Calibri"/>
                <a:ea typeface="Calibri"/>
                <a:cs typeface="Calibri"/>
                <a:sym typeface="Calibri"/>
              </a:rPr>
              <a:t>         1.1.2: </a:t>
            </a:r>
            <a:r>
              <a:rPr lang="ru-RU" sz="3200" dirty="0">
                <a:solidFill>
                  <a:srgbClr val="7030A0"/>
                </a:solidFill>
                <a:latin typeface="Calibri"/>
                <a:ea typeface="Calibri"/>
                <a:cs typeface="Calibri"/>
                <a:sym typeface="Calibri"/>
              </a:rPr>
              <a:t>Карактеристики што треба да ги има еден претприемач</a:t>
            </a:r>
            <a:endParaRPr lang="en-US" sz="3200" dirty="0">
              <a:solidFill>
                <a:srgbClr val="7030A0"/>
              </a:solidFill>
              <a:latin typeface="Calibri"/>
              <a:ea typeface="Calibri"/>
              <a:cs typeface="Calibri"/>
              <a:sym typeface="Calibri"/>
            </a:endParaRPr>
          </a:p>
          <a:p>
            <a:pPr marL="0" marR="0" lvl="0" indent="0" algn="l" rtl="0">
              <a:spcBef>
                <a:spcPts val="0"/>
              </a:spcBef>
              <a:spcAft>
                <a:spcPts val="0"/>
              </a:spcAft>
              <a:buNone/>
            </a:pPr>
            <a:endParaRPr lang="en-US" sz="3200" b="1" dirty="0">
              <a:solidFill>
                <a:srgbClr val="7030A0"/>
              </a:solidFill>
              <a:latin typeface="Calibri"/>
              <a:ea typeface="Calibri"/>
              <a:cs typeface="Calibri"/>
              <a:sym typeface="Calibri"/>
            </a:endParaRPr>
          </a:p>
          <a:p>
            <a:pPr marL="0" marR="0" lvl="0" indent="0" algn="l" rtl="0">
              <a:spcBef>
                <a:spcPts val="0"/>
              </a:spcBef>
              <a:spcAft>
                <a:spcPts val="0"/>
              </a:spcAft>
              <a:buNone/>
            </a:pPr>
            <a:endParaRPr sz="3200" b="1" dirty="0">
              <a:solidFill>
                <a:srgbClr val="7030A0"/>
              </a:solidFill>
              <a:latin typeface="Calibri"/>
              <a:ea typeface="Calibri"/>
              <a:cs typeface="Calibri"/>
              <a:sym typeface="Calibri"/>
            </a:endParaRPr>
          </a:p>
          <a:p>
            <a:pPr marL="0" marR="0" lvl="0" indent="0" algn="l" rtl="0">
              <a:spcBef>
                <a:spcPts val="0"/>
              </a:spcBef>
              <a:spcAft>
                <a:spcPts val="0"/>
              </a:spcAft>
              <a:buNone/>
            </a:pPr>
            <a:r>
              <a:rPr lang="ru-RU" sz="3200" b="1" dirty="0" smtClean="0">
                <a:solidFill>
                  <a:srgbClr val="7030A0"/>
                </a:solidFill>
                <a:latin typeface="Calibri"/>
                <a:ea typeface="Calibri"/>
                <a:cs typeface="Calibri"/>
                <a:sym typeface="Calibri"/>
              </a:rPr>
              <a:t>Единица</a:t>
            </a:r>
            <a:r>
              <a:rPr lang="ru-RU" sz="3200" b="1" dirty="0" smtClean="0">
                <a:solidFill>
                  <a:srgbClr val="7030A0"/>
                </a:solidFill>
                <a:latin typeface="Calibri"/>
                <a:ea typeface="Calibri"/>
                <a:cs typeface="Calibri"/>
                <a:sym typeface="Calibri"/>
              </a:rPr>
              <a:t> </a:t>
            </a:r>
            <a:r>
              <a:rPr lang="ru-RU" sz="3200" b="1" dirty="0">
                <a:solidFill>
                  <a:srgbClr val="7030A0"/>
                </a:solidFill>
                <a:latin typeface="Calibri"/>
                <a:ea typeface="Calibri"/>
                <a:cs typeface="Calibri"/>
                <a:sym typeface="Calibri"/>
              </a:rPr>
              <a:t>2: Од идеја до</a:t>
            </a:r>
            <a:r>
              <a:rPr lang="mk-MK" sz="3200" b="1" dirty="0">
                <a:solidFill>
                  <a:srgbClr val="7030A0"/>
                </a:solidFill>
                <a:latin typeface="Calibri"/>
                <a:ea typeface="Calibri"/>
                <a:cs typeface="Calibri"/>
                <a:sym typeface="Calibri"/>
              </a:rPr>
              <a:t> пазар</a:t>
            </a:r>
            <a:r>
              <a:rPr lang="en-US" sz="3200" b="1" dirty="0">
                <a:solidFill>
                  <a:srgbClr val="7030A0"/>
                </a:solidFill>
                <a:latin typeface="Calibri"/>
                <a:ea typeface="Calibri"/>
                <a:cs typeface="Calibri"/>
                <a:sym typeface="Calibri"/>
              </a:rPr>
              <a:t> </a:t>
            </a:r>
            <a:endParaRPr sz="3200" dirty="0">
              <a:solidFill>
                <a:srgbClr val="7030A0"/>
              </a:solidFill>
              <a:latin typeface="Calibri"/>
              <a:ea typeface="Calibri"/>
              <a:cs typeface="Calibri"/>
              <a:sym typeface="Calibri"/>
            </a:endParaRPr>
          </a:p>
          <a:p>
            <a:pPr marL="0" marR="0" lvl="0" indent="0" algn="l" rtl="0">
              <a:spcBef>
                <a:spcPts val="0"/>
              </a:spcBef>
              <a:spcAft>
                <a:spcPts val="0"/>
              </a:spcAft>
              <a:buNone/>
            </a:pPr>
            <a:r>
              <a:rPr lang="mk-MK" sz="3200" b="1" dirty="0" smtClean="0">
                <a:solidFill>
                  <a:srgbClr val="7030A0"/>
                </a:solidFill>
                <a:latin typeface="Calibri"/>
                <a:ea typeface="Calibri"/>
                <a:cs typeface="Calibri"/>
                <a:sym typeface="Calibri"/>
              </a:rPr>
              <a:t>Секција</a:t>
            </a:r>
            <a:r>
              <a:rPr lang="en-US" sz="3200" b="1" dirty="0" smtClean="0">
                <a:solidFill>
                  <a:srgbClr val="7030A0"/>
                </a:solidFill>
                <a:latin typeface="Calibri"/>
                <a:ea typeface="Calibri"/>
                <a:cs typeface="Calibri"/>
                <a:sym typeface="Calibri"/>
              </a:rPr>
              <a:t> </a:t>
            </a:r>
            <a:r>
              <a:rPr lang="en-US" sz="3200" b="1" dirty="0">
                <a:solidFill>
                  <a:srgbClr val="7030A0"/>
                </a:solidFill>
                <a:latin typeface="Calibri"/>
                <a:ea typeface="Calibri"/>
                <a:cs typeface="Calibri"/>
                <a:sym typeface="Calibri"/>
              </a:rPr>
              <a:t>2.1: </a:t>
            </a:r>
            <a:r>
              <a:rPr lang="ru-RU" sz="3200" dirty="0">
                <a:solidFill>
                  <a:srgbClr val="7030A0"/>
                </a:solidFill>
                <a:latin typeface="Calibri"/>
                <a:ea typeface="Calibri"/>
                <a:cs typeface="Calibri"/>
                <a:sym typeface="Calibri"/>
              </a:rPr>
              <a:t>Идентификација на проблеми на пазарот и избор на идеи</a:t>
            </a:r>
            <a:endParaRPr sz="3200"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3200" dirty="0">
                <a:solidFill>
                  <a:srgbClr val="7030A0"/>
                </a:solidFill>
                <a:latin typeface="Calibri"/>
                <a:ea typeface="Calibri"/>
                <a:cs typeface="Calibri"/>
                <a:sym typeface="Calibri"/>
              </a:rPr>
              <a:t>            2.1.1: </a:t>
            </a:r>
            <a:r>
              <a:rPr lang="ru-RU" sz="3200" dirty="0">
                <a:solidFill>
                  <a:srgbClr val="7030A0"/>
                </a:solidFill>
                <a:latin typeface="Calibri"/>
                <a:ea typeface="Calibri"/>
                <a:cs typeface="Calibri"/>
                <a:sym typeface="Calibri"/>
              </a:rPr>
              <a:t>Анализа и евалуација на идеи</a:t>
            </a:r>
            <a:endParaRPr sz="3200" dirty="0">
              <a:solidFill>
                <a:srgbClr val="7030A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p:nvPr/>
        </p:nvSpPr>
        <p:spPr>
          <a:xfrm>
            <a:off x="2057399" y="2809606"/>
            <a:ext cx="15383107" cy="2862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600" dirty="0">
                <a:solidFill>
                  <a:srgbClr val="7030A0"/>
                </a:solidFill>
                <a:latin typeface="Calibri"/>
                <a:ea typeface="Calibri"/>
                <a:cs typeface="Calibri"/>
                <a:sym typeface="Calibri"/>
              </a:rPr>
              <a:t>За започнување сопствен бизнис потребни се пари, многу часови напорна работа, упорност, челична волја, многу трпение, како и разбирање дека доколку немате доволно и редовни деловни приходи веќе во првата или втората година од работењето, вашата претприемачка авантурата наскоро би можела да заврши</a:t>
            </a:r>
            <a:r>
              <a:rPr lang="en-US" sz="3600" dirty="0">
                <a:solidFill>
                  <a:srgbClr val="7030A0"/>
                </a:solidFill>
                <a:latin typeface="Calibri"/>
                <a:ea typeface="Calibri"/>
                <a:cs typeface="Calibri"/>
                <a:sym typeface="Calibri"/>
              </a:rPr>
              <a:t>.</a:t>
            </a:r>
            <a:endParaRPr sz="3600" b="1" dirty="0">
              <a:solidFill>
                <a:srgbClr val="7030A0"/>
              </a:solidFill>
              <a:latin typeface="Calibri"/>
              <a:ea typeface="Calibri"/>
              <a:cs typeface="Calibri"/>
              <a:sym typeface="Calibri"/>
            </a:endParaRPr>
          </a:p>
        </p:txBody>
      </p:sp>
      <p:sp>
        <p:nvSpPr>
          <p:cNvPr id="135" name="Google Shape;135;p4"/>
          <p:cNvSpPr txBox="1"/>
          <p:nvPr/>
        </p:nvSpPr>
        <p:spPr>
          <a:xfrm>
            <a:off x="1828800" y="1443331"/>
            <a:ext cx="91440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000" b="1" dirty="0" smtClean="0">
                <a:solidFill>
                  <a:srgbClr val="7030A0"/>
                </a:solidFill>
                <a:latin typeface="Calibri"/>
                <a:ea typeface="Calibri"/>
                <a:cs typeface="Calibri"/>
                <a:sym typeface="Calibri"/>
              </a:rPr>
              <a:t>Единица</a:t>
            </a:r>
            <a:r>
              <a:rPr lang="ru-RU" sz="4000" b="1" dirty="0" smtClean="0">
                <a:solidFill>
                  <a:srgbClr val="7030A0"/>
                </a:solidFill>
                <a:latin typeface="Calibri"/>
                <a:ea typeface="Calibri"/>
                <a:cs typeface="Calibri"/>
                <a:sym typeface="Calibri"/>
              </a:rPr>
              <a:t> </a:t>
            </a:r>
            <a:r>
              <a:rPr lang="ru-RU" sz="4000" b="1" dirty="0">
                <a:solidFill>
                  <a:srgbClr val="7030A0"/>
                </a:solidFill>
                <a:latin typeface="Calibri"/>
                <a:ea typeface="Calibri"/>
                <a:cs typeface="Calibri"/>
                <a:sym typeface="Calibri"/>
              </a:rPr>
              <a:t>1: Зошто да започнам сопствен бизнис</a:t>
            </a:r>
            <a:r>
              <a:rPr lang="en-US" sz="4000" b="1" dirty="0">
                <a:solidFill>
                  <a:srgbClr val="7030A0"/>
                </a:solidFill>
                <a:latin typeface="Calibri"/>
                <a:ea typeface="Calibri"/>
                <a:cs typeface="Calibri"/>
                <a:sym typeface="Calibri"/>
              </a:rPr>
              <a:t>?</a:t>
            </a:r>
            <a:endParaRPr sz="4000" dirty="0">
              <a:solidFill>
                <a:srgbClr val="7030A0"/>
              </a:solidFill>
              <a:latin typeface="Calibri"/>
              <a:ea typeface="Calibri"/>
              <a:cs typeface="Calibri"/>
              <a:sym typeface="Calibri"/>
            </a:endParaRPr>
          </a:p>
        </p:txBody>
      </p:sp>
      <p:pic>
        <p:nvPicPr>
          <p:cNvPr id="136" name="Google Shape;136;p4" descr="A Business Woman Wearing a Suit To Perform Multitasking Stock Vector -  Illustration of teacher, busy: 133528231"/>
          <p:cNvPicPr preferRelativeResize="0"/>
          <p:nvPr/>
        </p:nvPicPr>
        <p:blipFill rotWithShape="1">
          <a:blip r:embed="rId3">
            <a:alphaModFix/>
          </a:blip>
          <a:srcRect/>
          <a:stretch/>
        </p:blipFill>
        <p:spPr>
          <a:xfrm>
            <a:off x="5531005" y="5671888"/>
            <a:ext cx="5867400" cy="32146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p:nvPr/>
        </p:nvSpPr>
        <p:spPr>
          <a:xfrm>
            <a:off x="1447800" y="1573291"/>
            <a:ext cx="14859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000" dirty="0" smtClean="0">
                <a:solidFill>
                  <a:srgbClr val="FD4FB4"/>
                </a:solidFill>
                <a:latin typeface="Calibri"/>
                <a:ea typeface="Calibri"/>
                <a:cs typeface="Calibri"/>
                <a:sym typeface="Calibri"/>
              </a:rPr>
              <a:t>Секција</a:t>
            </a:r>
            <a:r>
              <a:rPr lang="ru-RU" sz="4000" dirty="0" smtClean="0">
                <a:solidFill>
                  <a:srgbClr val="FD4FB4"/>
                </a:solidFill>
                <a:latin typeface="Calibri"/>
                <a:ea typeface="Calibri"/>
                <a:cs typeface="Calibri"/>
                <a:sym typeface="Calibri"/>
              </a:rPr>
              <a:t> </a:t>
            </a:r>
            <a:r>
              <a:rPr lang="ru-RU" sz="4000" dirty="0">
                <a:solidFill>
                  <a:srgbClr val="FD4FB4"/>
                </a:solidFill>
                <a:latin typeface="Calibri"/>
                <a:ea typeface="Calibri"/>
                <a:cs typeface="Calibri"/>
                <a:sym typeface="Calibri"/>
              </a:rPr>
              <a:t>1.1. Мотиви и карактеристики на женските претприемачи</a:t>
            </a:r>
            <a:endParaRPr sz="4000" b="1" dirty="0">
              <a:solidFill>
                <a:srgbClr val="FD4FB4"/>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a:off x="5562600" y="3722755"/>
            <a:ext cx="6477060" cy="3499101"/>
          </a:xfrm>
          <a:prstGeom prst="rect">
            <a:avLst/>
          </a:prstGeom>
          <a:noFill/>
          <a:ln>
            <a:noFill/>
          </a:ln>
        </p:spPr>
      </p:pic>
      <p:sp>
        <p:nvSpPr>
          <p:cNvPr id="143" name="Google Shape;143;p5"/>
          <p:cNvSpPr txBox="1"/>
          <p:nvPr/>
        </p:nvSpPr>
        <p:spPr>
          <a:xfrm>
            <a:off x="4572000" y="2809606"/>
            <a:ext cx="91440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MK" sz="4400" b="1" dirty="0">
                <a:solidFill>
                  <a:srgbClr val="7030A0"/>
                </a:solidFill>
                <a:latin typeface="Calibri"/>
                <a:ea typeface="Calibri"/>
                <a:cs typeface="Calibri"/>
                <a:sym typeface="Calibri"/>
              </a:rPr>
              <a:t>Претприемач е</a:t>
            </a:r>
            <a:r>
              <a:rPr lang="en-US" sz="4400" b="1" dirty="0">
                <a:solidFill>
                  <a:srgbClr val="7030A0"/>
                </a:solidFill>
                <a:latin typeface="Calibri"/>
                <a:ea typeface="Calibri"/>
                <a:cs typeface="Calibri"/>
                <a:sym typeface="Calibri"/>
              </a:rPr>
              <a:t>:</a:t>
            </a:r>
            <a:endParaRPr sz="4400" b="1" dirty="0">
              <a:solidFill>
                <a:srgbClr val="7030A0"/>
              </a:solidFill>
              <a:latin typeface="Calibri"/>
              <a:ea typeface="Calibri"/>
              <a:cs typeface="Calibri"/>
              <a:sym typeface="Calibri"/>
            </a:endParaRPr>
          </a:p>
        </p:txBody>
      </p:sp>
      <p:sp>
        <p:nvSpPr>
          <p:cNvPr id="144" name="Google Shape;144;p5"/>
          <p:cNvSpPr txBox="1"/>
          <p:nvPr/>
        </p:nvSpPr>
        <p:spPr>
          <a:xfrm>
            <a:off x="1600200" y="7581900"/>
            <a:ext cx="16002000" cy="769441"/>
          </a:xfrm>
          <a:prstGeom prst="rect">
            <a:avLst/>
          </a:prstGeom>
          <a:noFill/>
          <a:ln>
            <a:noFill/>
          </a:ln>
        </p:spPr>
        <p:txBody>
          <a:bodyPr spcFirstLastPara="1" wrap="square" lIns="91425" tIns="45700" rIns="91425" bIns="45700" anchor="t" anchorCtr="0">
            <a:spAutoFit/>
          </a:bodyPr>
          <a:lstStyle/>
          <a:p>
            <a:pPr marL="571500" marR="0" lvl="0" indent="-571500" algn="ctr" rtl="0">
              <a:spcBef>
                <a:spcPts val="0"/>
              </a:spcBef>
              <a:spcAft>
                <a:spcPts val="0"/>
              </a:spcAft>
              <a:buClr>
                <a:srgbClr val="7030A0"/>
              </a:buClr>
              <a:buSzPts val="4400"/>
              <a:buFont typeface="Noto Sans Symbols"/>
              <a:buChar char="⮚"/>
            </a:pPr>
            <a:r>
              <a:rPr lang="ru-RU" sz="4400" dirty="0">
                <a:solidFill>
                  <a:srgbClr val="7030A0"/>
                </a:solidFill>
                <a:latin typeface="Calibri"/>
                <a:ea typeface="Calibri"/>
                <a:cs typeface="Calibri"/>
                <a:sym typeface="Calibri"/>
              </a:rPr>
              <a:t>личност која е подготвена да ризикува за успехот на бизнисот</a:t>
            </a:r>
            <a:r>
              <a:rPr lang="en-US" sz="4400" dirty="0">
                <a:solidFill>
                  <a:srgbClr val="7030A0"/>
                </a:solidFill>
                <a:latin typeface="Calibri"/>
                <a:ea typeface="Calibri"/>
                <a:cs typeface="Calibri"/>
                <a:sym typeface="Calibri"/>
              </a:rPr>
              <a:t>.</a:t>
            </a:r>
            <a:endParaRPr sz="4400" b="1" dirty="0">
              <a:solidFill>
                <a:srgbClr val="7030A0"/>
              </a:solidFill>
              <a:latin typeface="Calibri"/>
              <a:ea typeface="Calibri"/>
              <a:cs typeface="Calibri"/>
              <a:sym typeface="Calibri"/>
            </a:endParaRPr>
          </a:p>
        </p:txBody>
      </p:sp>
      <p:sp>
        <p:nvSpPr>
          <p:cNvPr id="145" name="Google Shape;145;p5"/>
          <p:cNvSpPr txBox="1"/>
          <p:nvPr/>
        </p:nvSpPr>
        <p:spPr>
          <a:xfrm>
            <a:off x="1600200" y="3655360"/>
            <a:ext cx="9144000" cy="769441"/>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7030A0"/>
              </a:buClr>
              <a:buSzPts val="4400"/>
              <a:buFont typeface="Noto Sans Symbols"/>
              <a:buChar char="⮚"/>
            </a:pPr>
            <a:r>
              <a:rPr lang="en-US" sz="4400" dirty="0">
                <a:solidFill>
                  <a:srgbClr val="7030A0"/>
                </a:solidFill>
                <a:latin typeface="Calibri"/>
                <a:ea typeface="Calibri"/>
                <a:cs typeface="Calibri"/>
                <a:sym typeface="Calibri"/>
              </a:rPr>
              <a:t> </a:t>
            </a:r>
            <a:r>
              <a:rPr lang="mk-MK" sz="4400" dirty="0">
                <a:solidFill>
                  <a:srgbClr val="7030A0"/>
                </a:solidFill>
                <a:latin typeface="Calibri"/>
                <a:ea typeface="Calibri"/>
                <a:cs typeface="Calibri"/>
                <a:sym typeface="Calibri"/>
              </a:rPr>
              <a:t>авантурист</a:t>
            </a:r>
            <a:endParaRPr dirty="0"/>
          </a:p>
        </p:txBody>
      </p:sp>
      <p:sp>
        <p:nvSpPr>
          <p:cNvPr id="146" name="Google Shape;146;p5"/>
          <p:cNvSpPr txBox="1"/>
          <p:nvPr/>
        </p:nvSpPr>
        <p:spPr>
          <a:xfrm>
            <a:off x="12496800" y="3722755"/>
            <a:ext cx="3962400" cy="769441"/>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7030A0"/>
              </a:buClr>
              <a:buSzPts val="4400"/>
              <a:buFont typeface="Noto Sans Symbols"/>
              <a:buChar char="⮚"/>
            </a:pPr>
            <a:r>
              <a:rPr lang="mk-MK" sz="4400" dirty="0">
                <a:solidFill>
                  <a:srgbClr val="7030A0"/>
                </a:solidFill>
                <a:latin typeface="Calibri"/>
                <a:ea typeface="Calibri"/>
                <a:cs typeface="Calibri"/>
                <a:sym typeface="Calibri"/>
              </a:rPr>
              <a:t>иноватор</a:t>
            </a:r>
            <a:endParaRPr sz="4400" dirty="0">
              <a:solidFill>
                <a:srgbClr val="7030A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6075232" y="1866900"/>
            <a:ext cx="11243733" cy="56938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800" dirty="0">
                <a:solidFill>
                  <a:srgbClr val="7030A0"/>
                </a:solidFill>
                <a:latin typeface="Calibri"/>
                <a:ea typeface="Calibri"/>
                <a:cs typeface="Calibri"/>
                <a:sym typeface="Calibri"/>
              </a:rPr>
              <a:t>Клучни фактори кои влијаат врз идните жени претприемачи се</a:t>
            </a:r>
            <a:r>
              <a:rPr lang="en-US" sz="2800" dirty="0">
                <a:solidFill>
                  <a:srgbClr val="7030A0"/>
                </a:solidFill>
                <a:latin typeface="Calibri"/>
                <a:ea typeface="Calibri"/>
                <a:cs typeface="Calibri"/>
                <a:sym typeface="Calibri"/>
              </a:rPr>
              <a:t>:</a:t>
            </a:r>
            <a:endParaRPr dirty="0"/>
          </a:p>
          <a:p>
            <a:pPr marL="0" marR="0" lvl="0" indent="0" algn="just" rtl="0">
              <a:spcBef>
                <a:spcPts val="0"/>
              </a:spcBef>
              <a:spcAft>
                <a:spcPts val="0"/>
              </a:spcAft>
              <a:buNone/>
            </a:pPr>
            <a:r>
              <a:rPr lang="en-US" sz="2800" b="1" dirty="0">
                <a:solidFill>
                  <a:srgbClr val="7030A0"/>
                </a:solidFill>
                <a:latin typeface="Calibri"/>
                <a:ea typeface="Calibri"/>
                <a:cs typeface="Calibri"/>
                <a:sym typeface="Calibri"/>
              </a:rPr>
              <a:t> </a:t>
            </a:r>
            <a:endParaRPr sz="2800" dirty="0">
              <a:solidFill>
                <a:srgbClr val="7030A0"/>
              </a:solidFill>
              <a:latin typeface="Calibri"/>
              <a:ea typeface="Calibri"/>
              <a:cs typeface="Calibri"/>
              <a:sym typeface="Calibri"/>
            </a:endParaRPr>
          </a:p>
          <a:p>
            <a:pPr marL="0" marR="0" lvl="0" indent="0" algn="just" rtl="0">
              <a:spcBef>
                <a:spcPts val="0"/>
              </a:spcBef>
              <a:spcAft>
                <a:spcPts val="0"/>
              </a:spcAft>
              <a:buNone/>
            </a:pPr>
            <a:r>
              <a:rPr lang="ru-RU" sz="2800" b="1" dirty="0">
                <a:solidFill>
                  <a:srgbClr val="7030A0"/>
                </a:solidFill>
                <a:latin typeface="Calibri"/>
                <a:ea typeface="Calibri"/>
                <a:cs typeface="Calibri"/>
                <a:sym typeface="Calibri"/>
              </a:rPr>
              <a:t>Љубов кон некоја бизнис идеја - </a:t>
            </a:r>
            <a:r>
              <a:rPr lang="ru-RU" sz="2800" dirty="0">
                <a:solidFill>
                  <a:srgbClr val="7030A0"/>
                </a:solidFill>
                <a:latin typeface="Calibri"/>
                <a:ea typeface="Calibri"/>
                <a:cs typeface="Calibri"/>
                <a:sym typeface="Calibri"/>
              </a:rPr>
              <a:t>некој добива идеја за нов производ или услуга, и нема друг начин таа идеја да биде прифатена на пазарот, освен да ја оствари како нов бизнис.</a:t>
            </a:r>
          </a:p>
          <a:p>
            <a:pPr marL="0" marR="0" lvl="0" indent="0" algn="just" rtl="0">
              <a:spcBef>
                <a:spcPts val="0"/>
              </a:spcBef>
              <a:spcAft>
                <a:spcPts val="0"/>
              </a:spcAft>
              <a:buNone/>
            </a:pPr>
            <a:r>
              <a:rPr lang="ru-RU" sz="2800" b="1" dirty="0">
                <a:solidFill>
                  <a:srgbClr val="7030A0"/>
                </a:solidFill>
                <a:latin typeface="Calibri"/>
                <a:ea typeface="Calibri"/>
                <a:cs typeface="Calibri"/>
                <a:sym typeface="Calibri"/>
              </a:rPr>
              <a:t>Финансиска потреба - </a:t>
            </a:r>
            <a:r>
              <a:rPr lang="ru-RU" sz="2800" dirty="0">
                <a:solidFill>
                  <a:srgbClr val="7030A0"/>
                </a:solidFill>
                <a:latin typeface="Calibri"/>
                <a:ea typeface="Calibri"/>
                <a:cs typeface="Calibri"/>
                <a:sym typeface="Calibri"/>
              </a:rPr>
              <a:t>сопствениците на свој бизнис обично имаат поголема контрола врз нивните финансии и кариерата.</a:t>
            </a:r>
          </a:p>
          <a:p>
            <a:pPr marL="0" marR="0" lvl="0" indent="0" algn="just" rtl="0">
              <a:spcBef>
                <a:spcPts val="0"/>
              </a:spcBef>
              <a:spcAft>
                <a:spcPts val="0"/>
              </a:spcAft>
              <a:buNone/>
            </a:pPr>
            <a:r>
              <a:rPr lang="ru-RU" sz="2800" b="1" dirty="0">
                <a:solidFill>
                  <a:srgbClr val="7030A0"/>
                </a:solidFill>
                <a:latin typeface="Calibri"/>
                <a:ea typeface="Calibri"/>
                <a:cs typeface="Calibri"/>
                <a:sym typeface="Calibri"/>
              </a:rPr>
              <a:t>Деловен ангажман - </a:t>
            </a:r>
            <a:r>
              <a:rPr lang="ru-RU" sz="2800" dirty="0">
                <a:solidFill>
                  <a:srgbClr val="7030A0"/>
                </a:solidFill>
                <a:latin typeface="Calibri"/>
                <a:ea typeface="Calibri"/>
                <a:cs typeface="Calibri"/>
                <a:sym typeface="Calibri"/>
              </a:rPr>
              <a:t>претприемачот сака да биде дел од дизајнот, производството, маркетингот и продажбата на одреден производ или услуга (да биде одговорен за сите аспекти на деловното работење што се спроведуваат)</a:t>
            </a:r>
          </a:p>
          <a:p>
            <a:pPr marL="0" marR="0" lvl="0" indent="0" algn="just" rtl="0">
              <a:spcBef>
                <a:spcPts val="0"/>
              </a:spcBef>
              <a:spcAft>
                <a:spcPts val="0"/>
              </a:spcAft>
              <a:buNone/>
            </a:pPr>
            <a:r>
              <a:rPr lang="ru-RU" sz="2800" b="1" dirty="0">
                <a:solidFill>
                  <a:srgbClr val="7030A0"/>
                </a:solidFill>
                <a:latin typeface="Calibri"/>
                <a:ea typeface="Calibri"/>
                <a:cs typeface="Calibri"/>
                <a:sym typeface="Calibri"/>
              </a:rPr>
              <a:t>Поголема слобода - </a:t>
            </a:r>
            <a:r>
              <a:rPr lang="ru-RU" sz="2800" dirty="0">
                <a:solidFill>
                  <a:srgbClr val="7030A0"/>
                </a:solidFill>
                <a:latin typeface="Calibri"/>
                <a:ea typeface="Calibri"/>
                <a:cs typeface="Calibri"/>
                <a:sym typeface="Calibri"/>
              </a:rPr>
              <a:t>потреба да се носат деловни одлуки без одобрение од надредена личност</a:t>
            </a:r>
            <a:r>
              <a:rPr lang="en-US" sz="2800" dirty="0">
                <a:solidFill>
                  <a:srgbClr val="AC7BDC"/>
                </a:solidFill>
                <a:latin typeface="Calibri"/>
                <a:ea typeface="Calibri"/>
                <a:cs typeface="Calibri"/>
                <a:sym typeface="Calibri"/>
              </a:rPr>
              <a:t>. </a:t>
            </a:r>
            <a:endParaRPr dirty="0"/>
          </a:p>
        </p:txBody>
      </p:sp>
      <p:sp>
        <p:nvSpPr>
          <p:cNvPr id="152" name="Google Shape;152;p6"/>
          <p:cNvSpPr txBox="1"/>
          <p:nvPr/>
        </p:nvSpPr>
        <p:spPr>
          <a:xfrm>
            <a:off x="1469366" y="956518"/>
            <a:ext cx="13030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FD4FB4"/>
                </a:solidFill>
                <a:latin typeface="Calibri"/>
                <a:ea typeface="Calibri"/>
                <a:cs typeface="Calibri"/>
                <a:sym typeface="Calibri"/>
              </a:rPr>
              <a:t>1.1.1. </a:t>
            </a:r>
            <a:r>
              <a:rPr lang="mk-MK" sz="3600" b="1" dirty="0">
                <a:solidFill>
                  <a:srgbClr val="FD4FB4"/>
                </a:solidFill>
                <a:latin typeface="Calibri"/>
                <a:ea typeface="Calibri"/>
                <a:cs typeface="Calibri"/>
                <a:sym typeface="Calibri"/>
              </a:rPr>
              <a:t>Мотивација</a:t>
            </a:r>
            <a:r>
              <a:rPr lang="en-US" sz="3600" b="1" dirty="0">
                <a:solidFill>
                  <a:srgbClr val="FD4FB4"/>
                </a:solidFill>
                <a:latin typeface="Calibri"/>
                <a:ea typeface="Calibri"/>
                <a:cs typeface="Calibri"/>
                <a:sym typeface="Calibri"/>
              </a:rPr>
              <a:t> </a:t>
            </a:r>
            <a:endParaRPr sz="3600" b="1" dirty="0">
              <a:solidFill>
                <a:srgbClr val="FD4FB4"/>
              </a:solidFill>
              <a:latin typeface="Calibri"/>
              <a:ea typeface="Calibri"/>
              <a:cs typeface="Calibri"/>
              <a:sym typeface="Calibri"/>
            </a:endParaRPr>
          </a:p>
        </p:txBody>
      </p:sp>
      <p:pic>
        <p:nvPicPr>
          <p:cNvPr id="153" name="Google Shape;153;p6"/>
          <p:cNvPicPr preferRelativeResize="0"/>
          <p:nvPr/>
        </p:nvPicPr>
        <p:blipFill rotWithShape="1">
          <a:blip r:embed="rId3">
            <a:alphaModFix/>
          </a:blip>
          <a:srcRect/>
          <a:stretch/>
        </p:blipFill>
        <p:spPr>
          <a:xfrm>
            <a:off x="1469366" y="3848100"/>
            <a:ext cx="4605867" cy="259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p:nvPr/>
        </p:nvSpPr>
        <p:spPr>
          <a:xfrm>
            <a:off x="1437736" y="2199025"/>
            <a:ext cx="14782800" cy="34778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dirty="0">
                <a:solidFill>
                  <a:srgbClr val="FD4FB4"/>
                </a:solidFill>
                <a:latin typeface="Calibri"/>
                <a:ea typeface="Calibri"/>
                <a:cs typeface="Calibri"/>
                <a:sym typeface="Calibri"/>
              </a:rPr>
              <a:t>Формула за УСПЕХ = МОТИВАЦИЈА x ЗНАЕЊЕ x УСЛОВИ</a:t>
            </a:r>
          </a:p>
          <a:p>
            <a:pPr marL="0" marR="0" lvl="0" indent="0" algn="ctr" rtl="0">
              <a:spcBef>
                <a:spcPts val="0"/>
              </a:spcBef>
              <a:spcAft>
                <a:spcPts val="0"/>
              </a:spcAft>
              <a:buNone/>
            </a:pPr>
            <a:endParaRPr sz="4400" dirty="0">
              <a:solidFill>
                <a:srgbClr val="000000"/>
              </a:solidFill>
              <a:latin typeface="Calibri"/>
              <a:ea typeface="Calibri"/>
              <a:cs typeface="Calibri"/>
              <a:sym typeface="Calibri"/>
            </a:endParaRPr>
          </a:p>
          <a:p>
            <a:pPr marL="0" marR="0" lvl="0" indent="0" algn="ctr" rtl="0">
              <a:spcBef>
                <a:spcPts val="0"/>
              </a:spcBef>
              <a:spcAft>
                <a:spcPts val="0"/>
              </a:spcAft>
              <a:buNone/>
            </a:pPr>
            <a:r>
              <a:rPr lang="ru-RU" sz="4400" dirty="0">
                <a:solidFill>
                  <a:srgbClr val="7030A0"/>
                </a:solidFill>
                <a:latin typeface="Calibri"/>
                <a:ea typeface="Calibri"/>
                <a:cs typeface="Calibri"/>
                <a:sym typeface="Calibri"/>
              </a:rPr>
              <a:t>Мотивацијата за започнување бизнис и способноста да се препознаат можностите се клучни компоненти, </a:t>
            </a:r>
            <a:r>
              <a:rPr lang="ru-RU" sz="4400" b="1" u="sng" dirty="0">
                <a:solidFill>
                  <a:srgbClr val="7030A0"/>
                </a:solidFill>
                <a:latin typeface="Calibri"/>
                <a:ea typeface="Calibri"/>
                <a:cs typeface="Calibri"/>
                <a:sym typeface="Calibri"/>
              </a:rPr>
              <a:t>а не парите</a:t>
            </a:r>
            <a:r>
              <a:rPr lang="en-US" sz="4400" dirty="0">
                <a:solidFill>
                  <a:srgbClr val="7030A0"/>
                </a:solidFill>
                <a:latin typeface="Calibri"/>
                <a:ea typeface="Calibri"/>
                <a:cs typeface="Calibri"/>
                <a:sym typeface="Calibri"/>
              </a:rPr>
              <a:t>.</a:t>
            </a:r>
            <a:endParaRPr dirty="0"/>
          </a:p>
          <a:p>
            <a:pPr marL="228600" marR="0" lvl="0" indent="0" algn="ctr" rtl="0">
              <a:spcBef>
                <a:spcPts val="0"/>
              </a:spcBef>
              <a:spcAft>
                <a:spcPts val="0"/>
              </a:spcAft>
              <a:buNone/>
            </a:pPr>
            <a:r>
              <a:rPr lang="en-US" sz="4400" dirty="0">
                <a:solidFill>
                  <a:schemeClr val="dk1"/>
                </a:solidFill>
                <a:latin typeface="Calibri"/>
                <a:ea typeface="Calibri"/>
                <a:cs typeface="Calibri"/>
                <a:sym typeface="Calibri"/>
              </a:rPr>
              <a:t> </a:t>
            </a:r>
            <a:endParaRPr sz="4400" dirty="0">
              <a:solidFill>
                <a:schemeClr val="dk1"/>
              </a:solidFill>
              <a:latin typeface="Calibri"/>
              <a:ea typeface="Calibri"/>
              <a:cs typeface="Calibri"/>
              <a:sym typeface="Calibri"/>
            </a:endParaRPr>
          </a:p>
        </p:txBody>
      </p:sp>
      <p:pic>
        <p:nvPicPr>
          <p:cNvPr id="159" name="Google Shape;159;p7" descr="Premium Vector | Business woman walking up stairs to their goal in progress  move up motivation"/>
          <p:cNvPicPr preferRelativeResize="0"/>
          <p:nvPr/>
        </p:nvPicPr>
        <p:blipFill rotWithShape="1">
          <a:blip r:embed="rId3">
            <a:alphaModFix/>
          </a:blip>
          <a:srcRect/>
          <a:stretch/>
        </p:blipFill>
        <p:spPr>
          <a:xfrm>
            <a:off x="5410200" y="5676900"/>
            <a:ext cx="5105400" cy="266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p:nvPr/>
        </p:nvSpPr>
        <p:spPr>
          <a:xfrm>
            <a:off x="1295400" y="1562100"/>
            <a:ext cx="14020800" cy="1323399"/>
          </a:xfrm>
          <a:prstGeom prst="rect">
            <a:avLst/>
          </a:prstGeom>
          <a:noFill/>
          <a:ln>
            <a:noFill/>
          </a:ln>
        </p:spPr>
        <p:txBody>
          <a:bodyPr spcFirstLastPara="1" wrap="square" lIns="91425" tIns="45700" rIns="91425" bIns="45700" anchor="t" anchorCtr="0">
            <a:spAutoFit/>
          </a:bodyPr>
          <a:lstStyle/>
          <a:p>
            <a:pPr marL="228600" marR="0" lvl="0" indent="0" algn="l" rtl="0">
              <a:spcBef>
                <a:spcPts val="0"/>
              </a:spcBef>
              <a:spcAft>
                <a:spcPts val="0"/>
              </a:spcAft>
              <a:buNone/>
            </a:pPr>
            <a:r>
              <a:rPr lang="en-US" sz="4000" dirty="0">
                <a:solidFill>
                  <a:srgbClr val="FD4FB4"/>
                </a:solidFill>
                <a:latin typeface="Calibri"/>
                <a:ea typeface="Calibri"/>
                <a:cs typeface="Calibri"/>
                <a:sym typeface="Calibri"/>
              </a:rPr>
              <a:t>1.1.2: </a:t>
            </a:r>
            <a:r>
              <a:rPr lang="ru-RU" sz="4000" b="1" dirty="0">
                <a:solidFill>
                  <a:srgbClr val="FD4FB4"/>
                </a:solidFill>
                <a:latin typeface="Calibri"/>
                <a:ea typeface="Calibri"/>
                <a:cs typeface="Calibri"/>
                <a:sym typeface="Calibri"/>
              </a:rPr>
              <a:t>Карактерни особини  што треба да ги има еден претприемач</a:t>
            </a:r>
            <a:endParaRPr sz="4000" b="1" dirty="0">
              <a:solidFill>
                <a:srgbClr val="FD4FB4"/>
              </a:solidFill>
              <a:latin typeface="Times New Roman"/>
              <a:ea typeface="Times New Roman"/>
              <a:cs typeface="Times New Roman"/>
              <a:sym typeface="Times New Roman"/>
            </a:endParaRPr>
          </a:p>
        </p:txBody>
      </p:sp>
      <p:sp>
        <p:nvSpPr>
          <p:cNvPr id="165" name="Google Shape;165;p8"/>
          <p:cNvSpPr txBox="1"/>
          <p:nvPr/>
        </p:nvSpPr>
        <p:spPr>
          <a:xfrm>
            <a:off x="1371600" y="2808151"/>
            <a:ext cx="15621000" cy="6247824"/>
          </a:xfrm>
          <a:prstGeom prst="rect">
            <a:avLst/>
          </a:prstGeom>
          <a:noFill/>
          <a:ln>
            <a:noFill/>
          </a:ln>
        </p:spPr>
        <p:txBody>
          <a:bodyPr spcFirstLastPara="1" wrap="square" lIns="91425" tIns="45700" rIns="91425" bIns="45700" anchor="t" anchorCtr="0">
            <a:spAutoFit/>
          </a:bodyPr>
          <a:lstStyle/>
          <a:p>
            <a:pPr marL="0" marR="144145" lvl="0" indent="0" algn="just" rtl="0">
              <a:spcBef>
                <a:spcPts val="0"/>
              </a:spcBef>
              <a:spcAft>
                <a:spcPts val="0"/>
              </a:spcAft>
              <a:buNone/>
            </a:pPr>
            <a:r>
              <a:rPr lang="ru-RU" sz="4000" dirty="0">
                <a:solidFill>
                  <a:srgbClr val="7030A0"/>
                </a:solidFill>
                <a:latin typeface="Calibri"/>
                <a:ea typeface="Calibri"/>
                <a:cs typeface="Calibri"/>
                <a:sym typeface="Calibri"/>
              </a:rPr>
              <a:t>Успешен претприемач не се раѓа како таков!</a:t>
            </a:r>
          </a:p>
          <a:p>
            <a:pPr marL="0" marR="144145" lvl="0" indent="0" algn="just" rtl="0">
              <a:spcBef>
                <a:spcPts val="0"/>
              </a:spcBef>
              <a:spcAft>
                <a:spcPts val="0"/>
              </a:spcAft>
              <a:buNone/>
            </a:pPr>
            <a:endParaRPr lang="ru-RU" sz="4000" dirty="0">
              <a:solidFill>
                <a:srgbClr val="7030A0"/>
              </a:solidFill>
              <a:latin typeface="Calibri"/>
              <a:ea typeface="Calibri"/>
              <a:cs typeface="Calibri"/>
              <a:sym typeface="Calibri"/>
            </a:endParaRPr>
          </a:p>
          <a:p>
            <a:pPr marL="0" marR="144145" lvl="0" indent="0" algn="just" rtl="0">
              <a:spcBef>
                <a:spcPts val="0"/>
              </a:spcBef>
              <a:spcAft>
                <a:spcPts val="0"/>
              </a:spcAft>
              <a:buNone/>
            </a:pPr>
            <a:r>
              <a:rPr lang="ru-RU" sz="4000" dirty="0">
                <a:solidFill>
                  <a:srgbClr val="7030A0"/>
                </a:solidFill>
                <a:latin typeface="Calibri"/>
                <a:ea typeface="Calibri"/>
                <a:cs typeface="Calibri"/>
                <a:sym typeface="Calibri"/>
              </a:rPr>
              <a:t>Стекнување вештини, знаења и искуства во текот на бизнисот се клучни во развојот на бизнисот.</a:t>
            </a:r>
          </a:p>
          <a:p>
            <a:pPr marL="0" marR="144145" lvl="0" indent="0" algn="just" rtl="0">
              <a:spcBef>
                <a:spcPts val="0"/>
              </a:spcBef>
              <a:spcAft>
                <a:spcPts val="0"/>
              </a:spcAft>
              <a:buNone/>
            </a:pPr>
            <a:endParaRPr lang="ru-RU" sz="4000" dirty="0">
              <a:solidFill>
                <a:srgbClr val="7030A0"/>
              </a:solidFill>
              <a:latin typeface="Calibri"/>
              <a:ea typeface="Calibri"/>
              <a:cs typeface="Calibri"/>
              <a:sym typeface="Calibri"/>
            </a:endParaRPr>
          </a:p>
          <a:p>
            <a:pPr marL="0" marR="144145" lvl="0" indent="0" algn="just" rtl="0">
              <a:spcBef>
                <a:spcPts val="0"/>
              </a:spcBef>
              <a:spcAft>
                <a:spcPts val="0"/>
              </a:spcAft>
              <a:buNone/>
            </a:pPr>
            <a:r>
              <a:rPr lang="ru-RU" sz="4000" dirty="0">
                <a:solidFill>
                  <a:srgbClr val="7030A0"/>
                </a:solidFill>
                <a:latin typeface="Calibri"/>
                <a:ea typeface="Calibri"/>
                <a:cs typeface="Calibri"/>
                <a:sym typeface="Calibri"/>
              </a:rPr>
              <a:t>Успешните жени претприемачи доаѓаат од различни социјални средини.</a:t>
            </a:r>
          </a:p>
          <a:p>
            <a:pPr marL="0" marR="144145" lvl="0" indent="0" algn="just" rtl="0">
              <a:spcBef>
                <a:spcPts val="0"/>
              </a:spcBef>
              <a:spcAft>
                <a:spcPts val="0"/>
              </a:spcAft>
              <a:buNone/>
            </a:pPr>
            <a:endParaRPr lang="ru-RU" sz="4000" dirty="0">
              <a:solidFill>
                <a:srgbClr val="7030A0"/>
              </a:solidFill>
              <a:latin typeface="Calibri"/>
              <a:ea typeface="Calibri"/>
              <a:cs typeface="Calibri"/>
              <a:sym typeface="Calibri"/>
            </a:endParaRPr>
          </a:p>
          <a:p>
            <a:pPr marL="0" marR="144145" lvl="0" indent="0" algn="just" rtl="0">
              <a:spcBef>
                <a:spcPts val="0"/>
              </a:spcBef>
              <a:spcAft>
                <a:spcPts val="0"/>
              </a:spcAft>
              <a:buNone/>
            </a:pPr>
            <a:r>
              <a:rPr lang="ru-RU" sz="4000" dirty="0">
                <a:solidFill>
                  <a:srgbClr val="7030A0"/>
                </a:solidFill>
                <a:latin typeface="Calibri"/>
                <a:ea typeface="Calibri"/>
                <a:cs typeface="Calibri"/>
                <a:sym typeface="Calibri"/>
              </a:rPr>
              <a:t>Заедничките вештини и вредности треба да се сфатат како универзални, развиени и применети во бизнисот.</a:t>
            </a:r>
            <a:endParaRPr sz="4000" dirty="0">
              <a:solidFill>
                <a:srgbClr val="7030A0"/>
              </a:solidFill>
              <a:latin typeface="Times New Roman"/>
              <a:ea typeface="Times New Roman"/>
              <a:cs typeface="Times New Roman"/>
              <a:sym typeface="Times New Roman"/>
            </a:endParaRPr>
          </a:p>
        </p:txBody>
      </p:sp>
      <p:pic>
        <p:nvPicPr>
          <p:cNvPr id="166" name="Google Shape;166;p8" descr="Ten Characteristics Of A Great Franchisor"/>
          <p:cNvPicPr preferRelativeResize="0"/>
          <p:nvPr/>
        </p:nvPicPr>
        <p:blipFill rotWithShape="1">
          <a:blip r:embed="rId3">
            <a:alphaModFix/>
          </a:blip>
          <a:srcRect/>
          <a:stretch/>
        </p:blipFill>
        <p:spPr>
          <a:xfrm>
            <a:off x="14630400" y="2208086"/>
            <a:ext cx="3106544" cy="17981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p:nvPr/>
        </p:nvSpPr>
        <p:spPr>
          <a:xfrm>
            <a:off x="1206190" y="753260"/>
            <a:ext cx="14020800" cy="1323399"/>
          </a:xfrm>
          <a:prstGeom prst="rect">
            <a:avLst/>
          </a:prstGeom>
          <a:noFill/>
          <a:ln>
            <a:noFill/>
          </a:ln>
        </p:spPr>
        <p:txBody>
          <a:bodyPr spcFirstLastPara="1" wrap="square" lIns="91425" tIns="45700" rIns="91425" bIns="45700" anchor="t" anchorCtr="0">
            <a:spAutoFit/>
          </a:bodyPr>
          <a:lstStyle/>
          <a:p>
            <a:pPr marL="228600" marR="0" lvl="0" indent="0" algn="l" rtl="0">
              <a:spcBef>
                <a:spcPts val="0"/>
              </a:spcBef>
              <a:spcAft>
                <a:spcPts val="0"/>
              </a:spcAft>
              <a:buNone/>
            </a:pPr>
            <a:r>
              <a:rPr lang="en-US" sz="4000" dirty="0">
                <a:solidFill>
                  <a:srgbClr val="FD4FB4"/>
                </a:solidFill>
                <a:latin typeface="Calibri"/>
                <a:ea typeface="Calibri"/>
                <a:cs typeface="Calibri"/>
                <a:sym typeface="Calibri"/>
              </a:rPr>
              <a:t>1.1.2: </a:t>
            </a:r>
            <a:r>
              <a:rPr lang="ru-RU" sz="4000" b="1" dirty="0">
                <a:solidFill>
                  <a:srgbClr val="FD4FB4"/>
                </a:solidFill>
                <a:latin typeface="Calibri"/>
                <a:ea typeface="Calibri"/>
                <a:cs typeface="Calibri"/>
                <a:sym typeface="Calibri"/>
              </a:rPr>
              <a:t>Карактерни особини што треба да ги има еден претприемач</a:t>
            </a:r>
            <a:endParaRPr sz="4000" b="1" dirty="0">
              <a:solidFill>
                <a:srgbClr val="FD4FB4"/>
              </a:solidFill>
              <a:latin typeface="Times New Roman"/>
              <a:ea typeface="Times New Roman"/>
              <a:cs typeface="Times New Roman"/>
              <a:sym typeface="Times New Roman"/>
            </a:endParaRPr>
          </a:p>
        </p:txBody>
      </p:sp>
      <p:graphicFrame>
        <p:nvGraphicFramePr>
          <p:cNvPr id="172" name="Google Shape;172;p9"/>
          <p:cNvGraphicFramePr/>
          <p:nvPr>
            <p:extLst>
              <p:ext uri="{D42A27DB-BD31-4B8C-83A1-F6EECF244321}">
                <p14:modId xmlns:p14="http://schemas.microsoft.com/office/powerpoint/2010/main" val="936612219"/>
              </p:ext>
            </p:extLst>
          </p:nvPr>
        </p:nvGraphicFramePr>
        <p:xfrm>
          <a:off x="1752600" y="3251894"/>
          <a:ext cx="15087600" cy="5638810"/>
        </p:xfrm>
        <a:graphic>
          <a:graphicData uri="http://schemas.openxmlformats.org/drawingml/2006/table">
            <a:tbl>
              <a:tblPr firstRow="1" bandRow="1">
                <a:noFill/>
                <a:tableStyleId>{BA14FAE4-0885-4438-A5FD-F0111C6D3F73}</a:tableStyleId>
              </a:tblPr>
              <a:tblGrid>
                <a:gridCol w="5791200">
                  <a:extLst>
                    <a:ext uri="{9D8B030D-6E8A-4147-A177-3AD203B41FA5}">
                      <a16:colId xmlns:a16="http://schemas.microsoft.com/office/drawing/2014/main" val="20000"/>
                    </a:ext>
                  </a:extLst>
                </a:gridCol>
                <a:gridCol w="9296400">
                  <a:extLst>
                    <a:ext uri="{9D8B030D-6E8A-4147-A177-3AD203B41FA5}">
                      <a16:colId xmlns:a16="http://schemas.microsoft.com/office/drawing/2014/main" val="20001"/>
                    </a:ext>
                  </a:extLst>
                </a:gridCol>
              </a:tblGrid>
              <a:tr h="5168200">
                <a:tc>
                  <a:txBody>
                    <a:bodyPr/>
                    <a:lstStyle/>
                    <a:p>
                      <a:pPr marL="0" marR="0" lvl="0" indent="0" algn="l" rtl="0">
                        <a:spcBef>
                          <a:spcPts val="0"/>
                        </a:spcBef>
                        <a:spcAft>
                          <a:spcPts val="0"/>
                        </a:spcAft>
                        <a:buNone/>
                      </a:pPr>
                      <a:r>
                        <a:rPr lang="en-US" sz="2800" b="0" u="none" strike="noStrike" cap="none" dirty="0">
                          <a:solidFill>
                            <a:srgbClr val="7030A0"/>
                          </a:solidFill>
                          <a:latin typeface="Calibri"/>
                          <a:ea typeface="Calibri"/>
                          <a:cs typeface="Calibri"/>
                          <a:sym typeface="Calibri"/>
                        </a:rPr>
                        <a:t>a) </a:t>
                      </a:r>
                      <a:r>
                        <a:rPr lang="mk-MK" sz="2800" b="1" u="none" strike="noStrike" cap="none" dirty="0">
                          <a:solidFill>
                            <a:srgbClr val="7030A0"/>
                          </a:solidFill>
                          <a:latin typeface="Calibri"/>
                          <a:ea typeface="Calibri"/>
                          <a:cs typeface="Calibri"/>
                          <a:sym typeface="Calibri"/>
                        </a:rPr>
                        <a:t>Општи менаџерски вештини</a:t>
                      </a:r>
                      <a:r>
                        <a:rPr lang="en-US" sz="2800" b="0" u="none" strike="noStrike" cap="none" dirty="0">
                          <a:solidFill>
                            <a:srgbClr val="7030A0"/>
                          </a:solidFill>
                          <a:latin typeface="Calibri"/>
                          <a:ea typeface="Calibri"/>
                          <a:cs typeface="Calibri"/>
                          <a:sym typeface="Calibri"/>
                        </a:rPr>
                        <a:t>:</a:t>
                      </a:r>
                      <a:endParaRPr dirty="0"/>
                    </a:p>
                    <a:p>
                      <a:pPr marL="0" marR="0" lvl="0" indent="0" algn="l" rtl="0">
                        <a:spcBef>
                          <a:spcPts val="0"/>
                        </a:spcBef>
                        <a:spcAft>
                          <a:spcPts val="0"/>
                        </a:spcAft>
                        <a:buNone/>
                      </a:pPr>
                      <a:endParaRPr sz="2800" b="1" u="none" strike="noStrike" cap="none" dirty="0">
                        <a:solidFill>
                          <a:srgbClr val="7030A0"/>
                        </a:solidFill>
                        <a:latin typeface="Calibri"/>
                        <a:ea typeface="Calibri"/>
                        <a:cs typeface="Calibri"/>
                        <a:sym typeface="Calibri"/>
                      </a:endParaRPr>
                    </a:p>
                    <a:p>
                      <a:pPr marL="457200" marR="0" lvl="0" indent="-457200" algn="l" rtl="0">
                        <a:spcBef>
                          <a:spcPts val="0"/>
                        </a:spcBef>
                        <a:spcAft>
                          <a:spcPts val="0"/>
                        </a:spcAft>
                        <a:buFontTx/>
                        <a:buChar char="-"/>
                      </a:pPr>
                      <a:r>
                        <a:rPr lang="ru-RU" sz="2800" b="0" u="none" strike="noStrike" cap="none" dirty="0">
                          <a:solidFill>
                            <a:srgbClr val="7030A0"/>
                          </a:solidFill>
                          <a:latin typeface="Calibri"/>
                          <a:ea typeface="Calibri"/>
                          <a:cs typeface="Calibri"/>
                          <a:sym typeface="Calibri"/>
                        </a:rPr>
                        <a:t>Стратешки вештини</a:t>
                      </a:r>
                    </a:p>
                    <a:p>
                      <a:pPr marL="457200" marR="0" lvl="0" indent="-457200" algn="l" rtl="0">
                        <a:spcBef>
                          <a:spcPts val="0"/>
                        </a:spcBef>
                        <a:spcAft>
                          <a:spcPts val="0"/>
                        </a:spcAft>
                        <a:buFontTx/>
                        <a:buChar char="-"/>
                      </a:pPr>
                      <a:r>
                        <a:rPr lang="ru-RU" sz="2800" b="0" u="none" strike="noStrike" cap="none" dirty="0">
                          <a:solidFill>
                            <a:srgbClr val="7030A0"/>
                          </a:solidFill>
                          <a:latin typeface="Calibri"/>
                          <a:ea typeface="Calibri"/>
                          <a:cs typeface="Calibri"/>
                          <a:sym typeface="Calibri"/>
                        </a:rPr>
                        <a:t>Вештини за планирање </a:t>
                      </a:r>
                    </a:p>
                    <a:p>
                      <a:pPr marL="457200" marR="0" lvl="0" indent="-457200" algn="l" rtl="0">
                        <a:spcBef>
                          <a:spcPts val="0"/>
                        </a:spcBef>
                        <a:spcAft>
                          <a:spcPts val="0"/>
                        </a:spcAft>
                        <a:buFontTx/>
                        <a:buChar char="-"/>
                      </a:pPr>
                      <a:r>
                        <a:rPr lang="ru-RU" sz="2800" b="0" u="none" strike="noStrike" cap="none" dirty="0">
                          <a:solidFill>
                            <a:srgbClr val="7030A0"/>
                          </a:solidFill>
                          <a:latin typeface="Calibri"/>
                          <a:ea typeface="Calibri"/>
                          <a:cs typeface="Calibri"/>
                          <a:sym typeface="Calibri"/>
                        </a:rPr>
                        <a:t>Маркетинг вештини</a:t>
                      </a:r>
                    </a:p>
                    <a:p>
                      <a:pPr marL="457200" marR="0" lvl="0" indent="-457200" algn="l" rtl="0">
                        <a:spcBef>
                          <a:spcPts val="0"/>
                        </a:spcBef>
                        <a:spcAft>
                          <a:spcPts val="0"/>
                        </a:spcAft>
                        <a:buFontTx/>
                        <a:buChar char="-"/>
                      </a:pPr>
                      <a:r>
                        <a:rPr lang="ru-RU" sz="2800" b="0" u="none" strike="noStrike" cap="none" dirty="0">
                          <a:solidFill>
                            <a:srgbClr val="7030A0"/>
                          </a:solidFill>
                          <a:latin typeface="Calibri"/>
                          <a:ea typeface="Calibri"/>
                          <a:cs typeface="Calibri"/>
                          <a:sym typeface="Calibri"/>
                        </a:rPr>
                        <a:t>Финансиски вештини</a:t>
                      </a:r>
                    </a:p>
                    <a:p>
                      <a:pPr marL="457200" marR="0" lvl="0" indent="-457200" algn="l" rtl="0">
                        <a:spcBef>
                          <a:spcPts val="0"/>
                        </a:spcBef>
                        <a:spcAft>
                          <a:spcPts val="0"/>
                        </a:spcAft>
                        <a:buFontTx/>
                        <a:buChar char="-"/>
                      </a:pPr>
                      <a:r>
                        <a:rPr lang="ru-RU" sz="2800" b="0" u="none" strike="noStrike" cap="none" dirty="0">
                          <a:solidFill>
                            <a:srgbClr val="7030A0"/>
                          </a:solidFill>
                          <a:latin typeface="Calibri"/>
                          <a:ea typeface="Calibri"/>
                          <a:cs typeface="Calibri"/>
                          <a:sym typeface="Calibri"/>
                        </a:rPr>
                        <a:t>Вештини за управување со проекти</a:t>
                      </a:r>
                    </a:p>
                    <a:p>
                      <a:pPr marL="457200" marR="0" lvl="0" indent="-457200" algn="l" rtl="0">
                        <a:spcBef>
                          <a:spcPts val="0"/>
                        </a:spcBef>
                        <a:spcAft>
                          <a:spcPts val="0"/>
                        </a:spcAft>
                        <a:buFontTx/>
                        <a:buChar char="-"/>
                      </a:pPr>
                      <a:r>
                        <a:rPr lang="ru-RU" sz="2800" b="0" u="none" strike="noStrike" cap="none" dirty="0">
                          <a:solidFill>
                            <a:srgbClr val="7030A0"/>
                          </a:solidFill>
                          <a:latin typeface="Calibri"/>
                          <a:ea typeface="Calibri"/>
                          <a:cs typeface="Calibri"/>
                          <a:sym typeface="Calibri"/>
                        </a:rPr>
                        <a:t>Вештини за управување со времето</a:t>
                      </a:r>
                      <a:endParaRPr sz="2800" b="0" dirty="0">
                        <a:solidFill>
                          <a:srgbClr val="7030A0"/>
                        </a:solidFill>
                      </a:endParaRPr>
                    </a:p>
                  </a:txBody>
                  <a:tcPr marL="91450" marR="91450" marT="45725" marB="45725">
                    <a:solidFill>
                      <a:srgbClr val="FEDAF9"/>
                    </a:solidFill>
                  </a:tcPr>
                </a:tc>
                <a:tc>
                  <a:txBody>
                    <a:bodyPr/>
                    <a:lstStyle/>
                    <a:p>
                      <a:pPr marL="0" marR="0" lvl="0" indent="0" algn="l" rtl="0">
                        <a:spcBef>
                          <a:spcPts val="0"/>
                        </a:spcBef>
                        <a:spcAft>
                          <a:spcPts val="0"/>
                        </a:spcAft>
                        <a:buNone/>
                      </a:pPr>
                      <a:r>
                        <a:rPr lang="mk-MK" sz="2800" b="0" dirty="0">
                          <a:solidFill>
                            <a:srgbClr val="7030A0"/>
                          </a:solidFill>
                          <a:latin typeface="Calibri"/>
                          <a:ea typeface="Calibri"/>
                          <a:cs typeface="Calibri"/>
                          <a:sym typeface="Calibri"/>
                        </a:rPr>
                        <a:t>б</a:t>
                      </a:r>
                      <a:r>
                        <a:rPr lang="en-US" sz="2800" b="1" dirty="0">
                          <a:solidFill>
                            <a:srgbClr val="7030A0"/>
                          </a:solidFill>
                          <a:latin typeface="Calibri"/>
                          <a:ea typeface="Calibri"/>
                          <a:cs typeface="Calibri"/>
                          <a:sym typeface="Calibri"/>
                        </a:rPr>
                        <a:t>) </a:t>
                      </a:r>
                      <a:r>
                        <a:rPr lang="ru-RU" sz="2800" b="1" dirty="0">
                          <a:solidFill>
                            <a:srgbClr val="7030A0"/>
                          </a:solidFill>
                          <a:latin typeface="Calibri"/>
                          <a:ea typeface="Calibri"/>
                          <a:cs typeface="Calibri"/>
                          <a:sym typeface="Calibri"/>
                        </a:rPr>
                        <a:t>Специфични вештини за личен менаџмент</a:t>
                      </a:r>
                      <a:r>
                        <a:rPr lang="en-US" sz="2800" b="0" dirty="0">
                          <a:solidFill>
                            <a:srgbClr val="7030A0"/>
                          </a:solidFill>
                          <a:latin typeface="Calibri"/>
                          <a:ea typeface="Calibri"/>
                          <a:cs typeface="Calibri"/>
                          <a:sym typeface="Calibri"/>
                        </a:rPr>
                        <a:t>:</a:t>
                      </a:r>
                      <a:endParaRPr sz="2800" b="1" dirty="0">
                        <a:solidFill>
                          <a:srgbClr val="7030A0"/>
                        </a:solidFill>
                        <a:latin typeface="Calibri"/>
                        <a:ea typeface="Calibri"/>
                        <a:cs typeface="Calibri"/>
                        <a:sym typeface="Calibri"/>
                      </a:endParaRPr>
                    </a:p>
                    <a:p>
                      <a:pPr marL="457200" marR="0" lvl="0" indent="-457200" algn="l" rtl="0">
                        <a:spcBef>
                          <a:spcPts val="0"/>
                        </a:spcBef>
                        <a:spcAft>
                          <a:spcPts val="0"/>
                        </a:spcAft>
                        <a:buFontTx/>
                        <a:buChar char="-"/>
                      </a:pPr>
                      <a:r>
                        <a:rPr lang="ru-RU" sz="2800" b="0" dirty="0">
                          <a:solidFill>
                            <a:srgbClr val="7030A0"/>
                          </a:solidFill>
                          <a:latin typeface="Calibri"/>
                          <a:ea typeface="Calibri"/>
                          <a:cs typeface="Calibri"/>
                          <a:sym typeface="Calibri"/>
                        </a:rPr>
                        <a:t>Лидерски способности</a:t>
                      </a:r>
                    </a:p>
                    <a:p>
                      <a:pPr marL="457200" marR="0" lvl="0" indent="-457200" algn="l" rtl="0">
                        <a:spcBef>
                          <a:spcPts val="0"/>
                        </a:spcBef>
                        <a:spcAft>
                          <a:spcPts val="0"/>
                        </a:spcAft>
                        <a:buFontTx/>
                        <a:buChar char="-"/>
                      </a:pPr>
                      <a:r>
                        <a:rPr lang="ru-RU" sz="2800" b="0" dirty="0">
                          <a:solidFill>
                            <a:srgbClr val="7030A0"/>
                          </a:solidFill>
                          <a:latin typeface="Calibri"/>
                          <a:ea typeface="Calibri"/>
                          <a:cs typeface="Calibri"/>
                          <a:sym typeface="Calibri"/>
                        </a:rPr>
                        <a:t>Мотивациски вештини</a:t>
                      </a:r>
                    </a:p>
                    <a:p>
                      <a:pPr marL="457200" marR="0" lvl="0" indent="-457200" algn="l" rtl="0">
                        <a:spcBef>
                          <a:spcPts val="0"/>
                        </a:spcBef>
                        <a:spcAft>
                          <a:spcPts val="0"/>
                        </a:spcAft>
                        <a:buFontTx/>
                        <a:buChar char="-"/>
                      </a:pPr>
                      <a:r>
                        <a:rPr lang="ru-RU" sz="2800" b="0" dirty="0">
                          <a:solidFill>
                            <a:srgbClr val="7030A0"/>
                          </a:solidFill>
                          <a:latin typeface="Calibri"/>
                          <a:ea typeface="Calibri"/>
                          <a:cs typeface="Calibri"/>
                          <a:sym typeface="Calibri"/>
                        </a:rPr>
                        <a:t>Вештини за делегирање задачи/компетентности на други во организацијата</a:t>
                      </a:r>
                    </a:p>
                    <a:p>
                      <a:pPr marL="457200" marR="0" lvl="0" indent="-457200" algn="l" rtl="0">
                        <a:spcBef>
                          <a:spcPts val="0"/>
                        </a:spcBef>
                        <a:spcAft>
                          <a:spcPts val="0"/>
                        </a:spcAft>
                        <a:buFontTx/>
                        <a:buChar char="-"/>
                      </a:pPr>
                      <a:r>
                        <a:rPr lang="ru-RU" sz="2800" b="0" dirty="0">
                          <a:solidFill>
                            <a:srgbClr val="7030A0"/>
                          </a:solidFill>
                          <a:latin typeface="Calibri"/>
                          <a:ea typeface="Calibri"/>
                          <a:cs typeface="Calibri"/>
                          <a:sym typeface="Calibri"/>
                        </a:rPr>
                        <a:t>Комуникациски вештини</a:t>
                      </a:r>
                    </a:p>
                    <a:p>
                      <a:pPr marL="457200" marR="0" lvl="0" indent="-457200" algn="l" rtl="0">
                        <a:spcBef>
                          <a:spcPts val="0"/>
                        </a:spcBef>
                        <a:spcAft>
                          <a:spcPts val="0"/>
                        </a:spcAft>
                        <a:buFontTx/>
                        <a:buChar char="-"/>
                      </a:pPr>
                      <a:r>
                        <a:rPr lang="ru-RU" sz="2800" b="0" dirty="0">
                          <a:solidFill>
                            <a:srgbClr val="7030A0"/>
                          </a:solidFill>
                          <a:latin typeface="Calibri"/>
                          <a:ea typeface="Calibri"/>
                          <a:cs typeface="Calibri"/>
                          <a:sym typeface="Calibri"/>
                        </a:rPr>
                        <a:t>Преговарачки вештини</a:t>
                      </a:r>
                    </a:p>
                    <a:p>
                      <a:pPr marL="457200" marR="0" lvl="0" indent="-457200" algn="l" rtl="0">
                        <a:spcBef>
                          <a:spcPts val="0"/>
                        </a:spcBef>
                        <a:spcAft>
                          <a:spcPts val="0"/>
                        </a:spcAft>
                        <a:buFontTx/>
                        <a:buChar char="-"/>
                      </a:pPr>
                      <a:r>
                        <a:rPr lang="ru-RU" sz="2800" b="0" dirty="0">
                          <a:solidFill>
                            <a:srgbClr val="7030A0"/>
                          </a:solidFill>
                          <a:latin typeface="Calibri"/>
                          <a:ea typeface="Calibri"/>
                          <a:cs typeface="Calibri"/>
                          <a:sym typeface="Calibri"/>
                        </a:rPr>
                        <a:t>Оперативна способност</a:t>
                      </a:r>
                    </a:p>
                    <a:p>
                      <a:pPr marL="457200" marR="0" lvl="0" indent="-457200" algn="l" rtl="0">
                        <a:spcBef>
                          <a:spcPts val="0"/>
                        </a:spcBef>
                        <a:spcAft>
                          <a:spcPts val="0"/>
                        </a:spcAft>
                        <a:buFontTx/>
                        <a:buChar char="-"/>
                      </a:pPr>
                      <a:r>
                        <a:rPr lang="ru-RU" sz="2800" b="0" dirty="0">
                          <a:solidFill>
                            <a:srgbClr val="7030A0"/>
                          </a:solidFill>
                          <a:latin typeface="Calibri"/>
                          <a:ea typeface="Calibri"/>
                          <a:cs typeface="Calibri"/>
                          <a:sym typeface="Calibri"/>
                        </a:rPr>
                        <a:t>Креативноста како способност за размислување и логично заклучување</a:t>
                      </a:r>
                    </a:p>
                    <a:p>
                      <a:pPr marL="457200" marR="0" lvl="0" indent="-457200" algn="l" rtl="0">
                        <a:spcBef>
                          <a:spcPts val="0"/>
                        </a:spcBef>
                        <a:spcAft>
                          <a:spcPts val="0"/>
                        </a:spcAft>
                        <a:buFontTx/>
                        <a:buChar char="-"/>
                      </a:pPr>
                      <a:r>
                        <a:rPr lang="ru-RU" sz="2800" b="0" dirty="0">
                          <a:solidFill>
                            <a:srgbClr val="7030A0"/>
                          </a:solidFill>
                          <a:latin typeface="Calibri"/>
                          <a:ea typeface="Calibri"/>
                          <a:cs typeface="Calibri"/>
                          <a:sym typeface="Calibri"/>
                        </a:rPr>
                        <a:t>Способност за критичко набљудување на ситуации и односи</a:t>
                      </a:r>
                    </a:p>
                    <a:p>
                      <a:pPr marL="457200" marR="0" lvl="0" indent="-457200" algn="l" rtl="0">
                        <a:spcBef>
                          <a:spcPts val="0"/>
                        </a:spcBef>
                        <a:spcAft>
                          <a:spcPts val="0"/>
                        </a:spcAft>
                        <a:buFontTx/>
                        <a:buChar char="-"/>
                      </a:pPr>
                      <a:r>
                        <a:rPr lang="ru-RU" sz="2800" b="0" dirty="0">
                          <a:solidFill>
                            <a:srgbClr val="7030A0"/>
                          </a:solidFill>
                          <a:latin typeface="Calibri"/>
                          <a:ea typeface="Calibri"/>
                          <a:cs typeface="Calibri"/>
                          <a:sym typeface="Calibri"/>
                        </a:rPr>
                        <a:t>Аналитичка способност</a:t>
                      </a:r>
                      <a:endParaRPr sz="2800" b="0" dirty="0">
                        <a:solidFill>
                          <a:srgbClr val="7030A0"/>
                        </a:solidFill>
                      </a:endParaRPr>
                    </a:p>
                  </a:txBody>
                  <a:tcPr marL="91450" marR="91450" marT="45725" marB="45725">
                    <a:solidFill>
                      <a:srgbClr val="FEDAF9"/>
                    </a:solidFill>
                  </a:tcPr>
                </a:tc>
                <a:extLst>
                  <a:ext uri="{0D108BD9-81ED-4DB2-BD59-A6C34878D82A}">
                    <a16:rowId xmlns:a16="http://schemas.microsoft.com/office/drawing/2014/main" val="10000"/>
                  </a:ext>
                </a:extLst>
              </a:tr>
            </a:tbl>
          </a:graphicData>
        </a:graphic>
      </p:graphicFrame>
      <p:sp>
        <p:nvSpPr>
          <p:cNvPr id="173" name="Google Shape;173;p9"/>
          <p:cNvSpPr txBox="1"/>
          <p:nvPr/>
        </p:nvSpPr>
        <p:spPr>
          <a:xfrm>
            <a:off x="1447800" y="1898366"/>
            <a:ext cx="14782800" cy="1384995"/>
          </a:xfrm>
          <a:prstGeom prst="rect">
            <a:avLst/>
          </a:prstGeom>
          <a:noFill/>
          <a:ln>
            <a:noFill/>
          </a:ln>
        </p:spPr>
        <p:txBody>
          <a:bodyPr spcFirstLastPara="1" wrap="square" lIns="91425" tIns="45700" rIns="91425" bIns="45700" anchor="t" anchorCtr="0">
            <a:spAutoFit/>
          </a:bodyPr>
          <a:lstStyle/>
          <a:p>
            <a:pPr marL="0" marR="144145" lvl="0" indent="0" algn="just" rtl="0">
              <a:spcBef>
                <a:spcPts val="0"/>
              </a:spcBef>
              <a:spcAft>
                <a:spcPts val="0"/>
              </a:spcAft>
              <a:buNone/>
            </a:pPr>
            <a:r>
              <a:rPr lang="ru-RU" sz="2800" dirty="0">
                <a:solidFill>
                  <a:srgbClr val="7030A0"/>
                </a:solidFill>
                <a:latin typeface="Calibri"/>
                <a:ea typeface="Calibri"/>
                <a:cs typeface="Calibri"/>
                <a:sym typeface="Calibri"/>
              </a:rPr>
              <a:t>Претприемачките квалитети се важни, но не доволни, особено кога бизнисот достигнува одредено ниво на развој</a:t>
            </a:r>
            <a:r>
              <a:rPr lang="en-US" sz="2800" dirty="0">
                <a:solidFill>
                  <a:srgbClr val="7030A0"/>
                </a:solidFill>
                <a:latin typeface="Calibri"/>
                <a:ea typeface="Calibri"/>
                <a:cs typeface="Calibri"/>
                <a:sym typeface="Calibri"/>
              </a:rPr>
              <a:t>! </a:t>
            </a:r>
            <a:endParaRPr dirty="0"/>
          </a:p>
          <a:p>
            <a:pPr marL="0" marR="144145" lvl="0" indent="0" algn="just" rtl="0">
              <a:spcBef>
                <a:spcPts val="0"/>
              </a:spcBef>
              <a:spcAft>
                <a:spcPts val="0"/>
              </a:spcAft>
              <a:buNone/>
            </a:pPr>
            <a:r>
              <a:rPr lang="en-US" sz="2800" dirty="0">
                <a:solidFill>
                  <a:schemeClr val="dk1"/>
                </a:solidFill>
                <a:latin typeface="Calibri"/>
                <a:ea typeface="Calibri"/>
                <a:cs typeface="Calibri"/>
                <a:sym typeface="Calibri"/>
              </a:rPr>
              <a:t>                                                                 </a:t>
            </a:r>
            <a:r>
              <a:rPr lang="mk-MK" sz="2800" b="1" dirty="0">
                <a:solidFill>
                  <a:srgbClr val="FD4FB4"/>
                </a:solidFill>
                <a:latin typeface="Calibri"/>
                <a:ea typeface="Calibri"/>
                <a:cs typeface="Calibri"/>
                <a:sym typeface="Calibri"/>
              </a:rPr>
              <a:t>Потребно е да се има</a:t>
            </a:r>
            <a:r>
              <a:rPr lang="en-US" sz="2800" b="1" dirty="0">
                <a:solidFill>
                  <a:srgbClr val="FD4FB4"/>
                </a:solidFill>
                <a:latin typeface="Calibri"/>
                <a:ea typeface="Calibri"/>
                <a:cs typeface="Calibri"/>
                <a:sym typeface="Calibri"/>
              </a:rPr>
              <a:t>:</a:t>
            </a:r>
            <a:endParaRPr sz="2800" b="1" dirty="0">
              <a:solidFill>
                <a:srgbClr val="FD4FB4"/>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970</Words>
  <Application>Microsoft Office PowerPoint</Application>
  <PresentationFormat>Custom</PresentationFormat>
  <Paragraphs>150</Paragraphs>
  <Slides>20</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Times New Roman</vt:lpstr>
      <vt:lpstr>Noto Sans Symbols</vt:lpstr>
      <vt:lpstr>Helvetica Neue</vt:lpstr>
      <vt:lpstr>Calibri</vt:lpstr>
      <vt:lpstr>Office Theme</vt:lpstr>
      <vt:lpstr>Diseño personalizado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Blagorodna</cp:lastModifiedBy>
  <cp:revision>5</cp:revision>
  <dcterms:created xsi:type="dcterms:W3CDTF">2022-02-24T12:49:48Z</dcterms:created>
  <dcterms:modified xsi:type="dcterms:W3CDTF">2023-03-22T13:36:42Z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