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3"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8288000" cy="10287000"/>
  <p:notesSz cx="18288000" cy="10287000"/>
  <p:embeddedFontLst>
    <p:embeddedFont>
      <p:font typeface="Helvetica Neue"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av33zMCrDqeeNdShfmrddZFKs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14FAE4-0885-4438-A5FD-F0111C6D3F73}">
  <a:tblStyle styleId="{BA14FAE4-0885-4438-A5FD-F0111C6D3F7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740"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167604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60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637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19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64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859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4" name="Google Shape;204;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07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919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693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221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90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11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744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00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75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154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84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16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89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67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985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4"/>
        <p:cNvGrpSpPr/>
        <p:nvPr/>
      </p:nvGrpSpPr>
      <p:grpSpPr>
        <a:xfrm>
          <a:off x="0" y="0"/>
          <a:ext cx="0" cy="0"/>
          <a:chOff x="0" y="0"/>
          <a:chExt cx="0" cy="0"/>
        </a:xfrm>
      </p:grpSpPr>
      <p:sp>
        <p:nvSpPr>
          <p:cNvPr id="65" name="Google Shape;65;p34"/>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34"/>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34"/>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35"/>
          <p:cNvSpPr>
            <a:spLocks noGrp="1"/>
          </p:cNvSpPr>
          <p:nvPr>
            <p:ph type="pic" idx="2"/>
          </p:nvPr>
        </p:nvSpPr>
        <p:spPr>
          <a:xfrm>
            <a:off x="7775575" y="1481138"/>
            <a:ext cx="9258300" cy="7310437"/>
          </a:xfrm>
          <a:prstGeom prst="rect">
            <a:avLst/>
          </a:prstGeom>
          <a:noFill/>
          <a:ln>
            <a:noFill/>
          </a:ln>
        </p:spPr>
      </p:sp>
      <p:sp>
        <p:nvSpPr>
          <p:cNvPr id="74" name="Google Shape;74;p35"/>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5" name="Google Shape;75;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6"/>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7"/>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0"/>
        <p:cNvGrpSpPr/>
        <p:nvPr/>
      </p:nvGrpSpPr>
      <p:grpSpPr>
        <a:xfrm>
          <a:off x="0" y="0"/>
          <a:ext cx="0" cy="0"/>
          <a:chOff x="0" y="0"/>
          <a:chExt cx="0" cy="0"/>
        </a:xfrm>
      </p:grpSpPr>
      <p:sp>
        <p:nvSpPr>
          <p:cNvPr id="21" name="Google Shape;2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4"/>
        <p:cNvGrpSpPr/>
        <p:nvPr/>
      </p:nvGrpSpPr>
      <p:grpSpPr>
        <a:xfrm>
          <a:off x="0" y="0"/>
          <a:ext cx="0" cy="0"/>
          <a:chOff x="0" y="0"/>
          <a:chExt cx="0" cy="0"/>
        </a:xfrm>
      </p:grpSpPr>
      <p:sp>
        <p:nvSpPr>
          <p:cNvPr id="25" name="Google Shape;25;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7" name="Google Shape;27;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2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2"/>
        <p:cNvGrpSpPr/>
        <p:nvPr/>
      </p:nvGrpSpPr>
      <p:grpSpPr>
        <a:xfrm>
          <a:off x="0" y="0"/>
          <a:ext cx="0" cy="0"/>
          <a:chOff x="0" y="0"/>
          <a:chExt cx="0" cy="0"/>
        </a:xfrm>
      </p:grpSpPr>
      <p:sp>
        <p:nvSpPr>
          <p:cNvPr id="43" name="Google Shape;4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5" name="Google Shape;4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Google Shape;5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 name="Google Shape;6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7;p21"/>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8" name="Google Shape;8;p21"/>
          <p:cNvPicPr preferRelativeResize="0"/>
          <p:nvPr/>
        </p:nvPicPr>
        <p:blipFill rotWithShape="1">
          <a:blip r:embed="rId4">
            <a:alphaModFix/>
          </a:blip>
          <a:srcRect/>
          <a:stretch/>
        </p:blipFill>
        <p:spPr>
          <a:xfrm>
            <a:off x="4876800" y="723900"/>
            <a:ext cx="8039099" cy="4524374"/>
          </a:xfrm>
          <a:prstGeom prst="rect">
            <a:avLst/>
          </a:prstGeom>
          <a:noFill/>
          <a:ln>
            <a:noFill/>
          </a:ln>
        </p:spPr>
      </p:pic>
      <p:pic>
        <p:nvPicPr>
          <p:cNvPr id="9" name="Google Shape;9;p21"/>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10" name="Google Shape;10;p21"/>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11" name="Google Shape;11;p21"/>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2" name="Google Shape;12;p21"/>
          <p:cNvSpPr txBox="1"/>
          <p:nvPr/>
        </p:nvSpPr>
        <p:spPr>
          <a:xfrm>
            <a:off x="8881981" y="4530662"/>
            <a:ext cx="2093595" cy="41020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2500">
                <a:solidFill>
                  <a:schemeClr val="dk1"/>
                </a:solidFill>
                <a:latin typeface="Helvetica Neue"/>
                <a:ea typeface="Helvetica Neue"/>
                <a:cs typeface="Helvetica Neue"/>
                <a:sym typeface="Helvetica Neue"/>
              </a:rPr>
              <a:t>wideproject.eu</a:t>
            </a:r>
            <a:endParaRPr/>
          </a:p>
        </p:txBody>
      </p:sp>
      <p:sp>
        <p:nvSpPr>
          <p:cNvPr id="13" name="Google Shape;13;p21"/>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23"/>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Google Shape;17;p23"/>
          <p:cNvPicPr preferRelativeResize="0"/>
          <p:nvPr/>
        </p:nvPicPr>
        <p:blipFill rotWithShape="1">
          <a:blip r:embed="rId14">
            <a:alphaModFix/>
          </a:blip>
          <a:srcRect/>
          <a:stretch/>
        </p:blipFill>
        <p:spPr>
          <a:xfrm>
            <a:off x="1057881" y="9265523"/>
            <a:ext cx="3152774" cy="666749"/>
          </a:xfrm>
          <a:prstGeom prst="rect">
            <a:avLst/>
          </a:prstGeom>
          <a:noFill/>
          <a:ln>
            <a:noFill/>
          </a:ln>
        </p:spPr>
      </p:pic>
      <p:pic>
        <p:nvPicPr>
          <p:cNvPr id="18" name="Google Shape;18;p23"/>
          <p:cNvPicPr preferRelativeResize="0"/>
          <p:nvPr/>
        </p:nvPicPr>
        <p:blipFill rotWithShape="1">
          <a:blip r:embed="rId15">
            <a:alphaModFix/>
          </a:blip>
          <a:srcRect/>
          <a:stretch/>
        </p:blipFill>
        <p:spPr>
          <a:xfrm>
            <a:off x="14325600" y="190500"/>
            <a:ext cx="3789133" cy="2194867"/>
          </a:xfrm>
          <a:prstGeom prst="rect">
            <a:avLst/>
          </a:prstGeom>
          <a:noFill/>
          <a:ln>
            <a:noFill/>
          </a:ln>
        </p:spPr>
      </p:pic>
      <p:sp>
        <p:nvSpPr>
          <p:cNvPr id="19" name="Google Shape;19;p23"/>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27"/>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2" name="Google Shape;92;p27"/>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93" name="Google Shape;93;p27"/>
          <p:cNvPicPr preferRelativeResize="0"/>
          <p:nvPr/>
        </p:nvPicPr>
        <p:blipFill rotWithShape="1">
          <a:blip r:embed="rId4">
            <a:alphaModFix/>
          </a:blip>
          <a:srcRect/>
          <a:stretch/>
        </p:blipFill>
        <p:spPr>
          <a:xfrm>
            <a:off x="14325600" y="190500"/>
            <a:ext cx="3789133" cy="2194867"/>
          </a:xfrm>
          <a:prstGeom prst="rect">
            <a:avLst/>
          </a:prstGeom>
          <a:noFill/>
          <a:ln>
            <a:noFill/>
          </a:ln>
        </p:spPr>
      </p:pic>
      <p:pic>
        <p:nvPicPr>
          <p:cNvPr id="94" name="Google Shape;94;p27"/>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95" name="Google Shape;95;p27"/>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96" name="Google Shape;96;p27"/>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97" name="Google Shape;97;p27"/>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
          <p:cNvPicPr preferRelativeResize="0"/>
          <p:nvPr/>
        </p:nvPicPr>
        <p:blipFill rotWithShape="1">
          <a:blip r:embed="rId3">
            <a:alphaModFix/>
          </a:blip>
          <a:srcRect/>
          <a:stretch/>
        </p:blipFill>
        <p:spPr>
          <a:xfrm>
            <a:off x="451137" y="8007589"/>
            <a:ext cx="581024" cy="581024"/>
          </a:xfrm>
          <a:prstGeom prst="rect">
            <a:avLst/>
          </a:prstGeom>
          <a:noFill/>
          <a:ln>
            <a:noFill/>
          </a:ln>
        </p:spPr>
      </p:pic>
      <p:pic>
        <p:nvPicPr>
          <p:cNvPr id="104" name="Google Shape;104;p1"/>
          <p:cNvPicPr preferRelativeResize="0"/>
          <p:nvPr/>
        </p:nvPicPr>
        <p:blipFill rotWithShape="1">
          <a:blip r:embed="rId3">
            <a:alphaModFix/>
          </a:blip>
          <a:srcRect/>
          <a:stretch/>
        </p:blipFill>
        <p:spPr>
          <a:xfrm>
            <a:off x="451137" y="7355968"/>
            <a:ext cx="581024" cy="581024"/>
          </a:xfrm>
          <a:prstGeom prst="rect">
            <a:avLst/>
          </a:prstGeom>
          <a:noFill/>
          <a:ln>
            <a:noFill/>
          </a:ln>
        </p:spPr>
      </p:pic>
      <p:pic>
        <p:nvPicPr>
          <p:cNvPr id="105" name="Google Shape;105;p1"/>
          <p:cNvPicPr preferRelativeResize="0"/>
          <p:nvPr/>
        </p:nvPicPr>
        <p:blipFill rotWithShape="1">
          <a:blip r:embed="rId3">
            <a:alphaModFix/>
          </a:blip>
          <a:srcRect/>
          <a:stretch/>
        </p:blipFill>
        <p:spPr>
          <a:xfrm>
            <a:off x="451137" y="6710436"/>
            <a:ext cx="581024" cy="581024"/>
          </a:xfrm>
          <a:prstGeom prst="rect">
            <a:avLst/>
          </a:prstGeom>
          <a:noFill/>
          <a:ln>
            <a:noFill/>
          </a:ln>
        </p:spPr>
      </p:pic>
      <p:sp>
        <p:nvSpPr>
          <p:cNvPr id="106" name="Google Shape;106;p1"/>
          <p:cNvSpPr txBox="1"/>
          <p:nvPr/>
        </p:nvSpPr>
        <p:spPr>
          <a:xfrm>
            <a:off x="3238500" y="5448300"/>
            <a:ext cx="14135100" cy="25801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400" b="1" dirty="0" smtClean="0">
                <a:solidFill>
                  <a:srgbClr val="7030A0"/>
                </a:solidFill>
                <a:latin typeface="Calibri"/>
                <a:ea typeface="Calibri"/>
                <a:cs typeface="Calibri"/>
                <a:sym typeface="Calibri"/>
              </a:rPr>
              <a:t>Imprenditoria femminile</a:t>
            </a:r>
            <a:endParaRPr sz="4400" dirty="0">
              <a:solidFill>
                <a:srgbClr val="7030A0"/>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3600" dirty="0">
                <a:solidFill>
                  <a:srgbClr val="FD4FB4"/>
                </a:solidFill>
                <a:latin typeface="Calibri"/>
                <a:ea typeface="Calibri"/>
                <a:cs typeface="Calibri"/>
                <a:sym typeface="Calibri"/>
              </a:rPr>
              <a:t>Regional agency for economic development of Šumadija and Pomoravlje </a:t>
            </a:r>
            <a:r>
              <a:rPr lang="en-US" sz="3600" b="1" dirty="0">
                <a:solidFill>
                  <a:srgbClr val="FD4FB4"/>
                </a:solidFill>
                <a:latin typeface="Calibri"/>
                <a:ea typeface="Calibri"/>
                <a:cs typeface="Calibri"/>
                <a:sym typeface="Calibri"/>
              </a:rPr>
              <a:t>REDASP</a:t>
            </a:r>
            <a:endParaRPr sz="3600" b="1" dirty="0">
              <a:solidFill>
                <a:srgbClr val="FD4FB4"/>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p:nvPr/>
        </p:nvSpPr>
        <p:spPr>
          <a:xfrm>
            <a:off x="1295400" y="1562100"/>
            <a:ext cx="14020800" cy="707886"/>
          </a:xfrm>
          <a:prstGeom prst="rect">
            <a:avLst/>
          </a:prstGeom>
          <a:noFill/>
          <a:ln>
            <a:noFill/>
          </a:ln>
        </p:spPr>
        <p:txBody>
          <a:bodyPr spcFirstLastPara="1" wrap="square" lIns="91425" tIns="45700" rIns="91425" bIns="45700" anchor="t" anchorCtr="0">
            <a:spAutoFit/>
          </a:bodyPr>
          <a:lstStyle/>
          <a:p>
            <a:pPr marL="228600" lvl="0"/>
            <a:r>
              <a:rPr lang="en-US" sz="4000" dirty="0">
                <a:solidFill>
                  <a:srgbClr val="FD4FB4"/>
                </a:solidFill>
                <a:latin typeface="Calibri"/>
                <a:ea typeface="Calibri"/>
                <a:cs typeface="Calibri"/>
                <a:sym typeface="Calibri"/>
              </a:rPr>
              <a:t>1.1.2: </a:t>
            </a:r>
            <a:r>
              <a:rPr lang="it-IT" sz="4000" b="1" dirty="0">
                <a:solidFill>
                  <a:srgbClr val="FD4FB4"/>
                </a:solidFill>
                <a:latin typeface="Calibri"/>
                <a:ea typeface="Calibri"/>
                <a:cs typeface="Calibri"/>
                <a:sym typeface="Calibri"/>
              </a:rPr>
              <a:t>Tratti della personalità necessari per un’imprenditrice</a:t>
            </a:r>
            <a:endParaRPr sz="4000" b="1" dirty="0">
              <a:solidFill>
                <a:srgbClr val="FD4FB4"/>
              </a:solidFill>
              <a:latin typeface="Times New Roman"/>
              <a:ea typeface="Times New Roman"/>
              <a:cs typeface="Times New Roman"/>
              <a:sym typeface="Times New Roman"/>
            </a:endParaRPr>
          </a:p>
        </p:txBody>
      </p:sp>
      <p:sp>
        <p:nvSpPr>
          <p:cNvPr id="179" name="Google Shape;179;p10"/>
          <p:cNvSpPr txBox="1"/>
          <p:nvPr/>
        </p:nvSpPr>
        <p:spPr>
          <a:xfrm>
            <a:off x="1600200" y="3057370"/>
            <a:ext cx="15773400" cy="2554545"/>
          </a:xfrm>
          <a:prstGeom prst="rect">
            <a:avLst/>
          </a:prstGeom>
          <a:noFill/>
          <a:ln>
            <a:noFill/>
          </a:ln>
        </p:spPr>
        <p:txBody>
          <a:bodyPr spcFirstLastPara="1" wrap="square" lIns="91425" tIns="45700" rIns="91425" bIns="45700" anchor="t" anchorCtr="0">
            <a:spAutoFit/>
          </a:bodyPr>
          <a:lstStyle/>
          <a:p>
            <a:pPr marL="0" marR="144145" lvl="0" indent="0" algn="ctr" rtl="0">
              <a:spcBef>
                <a:spcPts val="0"/>
              </a:spcBef>
              <a:spcAft>
                <a:spcPts val="0"/>
              </a:spcAft>
              <a:buNone/>
            </a:pPr>
            <a:r>
              <a:rPr lang="it-IT" sz="4000" dirty="0" smtClean="0">
                <a:solidFill>
                  <a:srgbClr val="7030A0"/>
                </a:solidFill>
                <a:latin typeface="Calibri"/>
                <a:ea typeface="Calibri"/>
                <a:cs typeface="Calibri"/>
                <a:sym typeface="Calibri"/>
              </a:rPr>
              <a:t>La personalità di un’imprenditrice di successo riflette la vera misura delle capacità innate, insieme all'acquisizione permanente delle conoscenze e dell'esperienze necessarie, insieme a un'abbondanza di nuove idee imprenditoriali, ottimismo e motivazione.</a:t>
            </a:r>
            <a:endParaRPr sz="4000" dirty="0">
              <a:solidFill>
                <a:srgbClr val="7030A0"/>
              </a:solidFill>
              <a:latin typeface="Times New Roman"/>
              <a:ea typeface="Times New Roman"/>
              <a:cs typeface="Times New Roman"/>
              <a:sym typeface="Times New Roman"/>
            </a:endParaRPr>
          </a:p>
        </p:txBody>
      </p:sp>
      <p:pic>
        <p:nvPicPr>
          <p:cNvPr id="180" name="Google Shape;180;p10" descr="The Characteristics of an Entrepreneurial Spirit"/>
          <p:cNvPicPr preferRelativeResize="0"/>
          <p:nvPr/>
        </p:nvPicPr>
        <p:blipFill rotWithShape="1">
          <a:blip r:embed="rId3">
            <a:alphaModFix/>
          </a:blip>
          <a:srcRect/>
          <a:stretch/>
        </p:blipFill>
        <p:spPr>
          <a:xfrm>
            <a:off x="5791200" y="6057900"/>
            <a:ext cx="7010400" cy="266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p:nvPr/>
        </p:nvSpPr>
        <p:spPr>
          <a:xfrm>
            <a:off x="2743200" y="2095500"/>
            <a:ext cx="119634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000" b="1" dirty="0" smtClean="0">
                <a:solidFill>
                  <a:srgbClr val="7030A0"/>
                </a:solidFill>
                <a:latin typeface="Calibri"/>
                <a:ea typeface="Calibri"/>
                <a:cs typeface="Calibri"/>
                <a:sym typeface="Calibri"/>
              </a:rPr>
              <a:t>Test di autovalutazione</a:t>
            </a:r>
            <a:endParaRPr dirty="0"/>
          </a:p>
          <a:p>
            <a:pPr marL="0" marR="0" lvl="0" indent="0" algn="ctr" rtl="0">
              <a:spcBef>
                <a:spcPts val="0"/>
              </a:spcBef>
              <a:spcAft>
                <a:spcPts val="0"/>
              </a:spcAft>
              <a:buNone/>
            </a:pPr>
            <a:r>
              <a:rPr lang="en-US" sz="4000" b="1" dirty="0" smtClean="0">
                <a:solidFill>
                  <a:srgbClr val="7030A0"/>
                </a:solidFill>
                <a:latin typeface="Calibri"/>
                <a:ea typeface="Calibri"/>
                <a:cs typeface="Calibri"/>
                <a:sym typeface="Calibri"/>
              </a:rPr>
              <a:t>Sono </a:t>
            </a:r>
            <a:r>
              <a:rPr lang="it-IT" sz="4000" b="1" dirty="0" smtClean="0">
                <a:solidFill>
                  <a:srgbClr val="7030A0"/>
                </a:solidFill>
                <a:latin typeface="Calibri"/>
                <a:ea typeface="Calibri"/>
                <a:cs typeface="Calibri"/>
                <a:sym typeface="Calibri"/>
              </a:rPr>
              <a:t>un’imprenditrice</a:t>
            </a:r>
            <a:r>
              <a:rPr lang="en-US" sz="4000" b="1" dirty="0" smtClean="0">
                <a:solidFill>
                  <a:srgbClr val="7030A0"/>
                </a:solidFill>
                <a:latin typeface="Calibri"/>
                <a:ea typeface="Calibri"/>
                <a:cs typeface="Calibri"/>
                <a:sym typeface="Calibri"/>
              </a:rPr>
              <a:t>? </a:t>
            </a:r>
            <a:endParaRPr sz="4000" b="1" dirty="0">
              <a:solidFill>
                <a:srgbClr val="7030A0"/>
              </a:solidFill>
              <a:latin typeface="Calibri"/>
              <a:ea typeface="Calibri"/>
              <a:cs typeface="Calibri"/>
              <a:sym typeface="Calibri"/>
            </a:endParaRPr>
          </a:p>
        </p:txBody>
      </p:sp>
      <p:pic>
        <p:nvPicPr>
          <p:cNvPr id="186" name="Google Shape;186;p11" descr="Women Entrepreneurship – Connect to Create and Accelerate Your Business -  Info"/>
          <p:cNvPicPr preferRelativeResize="0"/>
          <p:nvPr/>
        </p:nvPicPr>
        <p:blipFill rotWithShape="1">
          <a:blip r:embed="rId3">
            <a:alphaModFix/>
          </a:blip>
          <a:srcRect/>
          <a:stretch/>
        </p:blipFill>
        <p:spPr>
          <a:xfrm>
            <a:off x="3547243" y="3543300"/>
            <a:ext cx="10355314" cy="3587668"/>
          </a:xfrm>
          <a:prstGeom prst="rect">
            <a:avLst/>
          </a:prstGeom>
          <a:noFill/>
          <a:ln>
            <a:noFill/>
          </a:ln>
        </p:spPr>
      </p:pic>
      <p:sp>
        <p:nvSpPr>
          <p:cNvPr id="187" name="Google Shape;187;p11"/>
          <p:cNvSpPr txBox="1"/>
          <p:nvPr/>
        </p:nvSpPr>
        <p:spPr>
          <a:xfrm>
            <a:off x="4152900" y="7606724"/>
            <a:ext cx="9144000"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dirty="0">
                <a:solidFill>
                  <a:srgbClr val="FF0000"/>
                </a:solidFill>
                <a:latin typeface="Calibri"/>
                <a:ea typeface="Calibri"/>
                <a:cs typeface="Calibri"/>
                <a:sym typeface="Calibri"/>
              </a:rPr>
              <a:t>(to enter the link to the Self-assessment test - Am I an entrepreneur and the answer scoring keys)</a:t>
            </a:r>
            <a:endParaRPr sz="3500" dirty="0">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p:nvPr/>
        </p:nvSpPr>
        <p:spPr>
          <a:xfrm>
            <a:off x="1459149" y="764981"/>
            <a:ext cx="131826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smtClean="0">
                <a:solidFill>
                  <a:srgbClr val="AC7BDC"/>
                </a:solidFill>
                <a:latin typeface="Calibri"/>
                <a:ea typeface="Calibri"/>
                <a:cs typeface="Calibri"/>
                <a:sym typeface="Calibri"/>
              </a:rPr>
              <a:t>Unità </a:t>
            </a:r>
            <a:r>
              <a:rPr lang="en-US" sz="4400" b="1" dirty="0">
                <a:solidFill>
                  <a:srgbClr val="AC7BDC"/>
                </a:solidFill>
                <a:latin typeface="Calibri"/>
                <a:ea typeface="Calibri"/>
                <a:cs typeface="Calibri"/>
                <a:sym typeface="Calibri"/>
              </a:rPr>
              <a:t>2: </a:t>
            </a:r>
            <a:r>
              <a:rPr lang="it-IT" sz="4400" b="1" dirty="0" smtClean="0">
                <a:solidFill>
                  <a:srgbClr val="AC7BDC"/>
                </a:solidFill>
                <a:latin typeface="Calibri"/>
                <a:ea typeface="Calibri"/>
                <a:cs typeface="Calibri"/>
                <a:sym typeface="Calibri"/>
              </a:rPr>
              <a:t>Dall’idea al mercato</a:t>
            </a:r>
            <a:endParaRPr lang="it-IT" sz="4400" b="1" dirty="0">
              <a:solidFill>
                <a:srgbClr val="AC7BDC"/>
              </a:solidFill>
              <a:latin typeface="Calibri"/>
              <a:ea typeface="Calibri"/>
              <a:cs typeface="Calibri"/>
              <a:sym typeface="Calibri"/>
            </a:endParaRPr>
          </a:p>
        </p:txBody>
      </p:sp>
      <p:sp>
        <p:nvSpPr>
          <p:cNvPr id="193" name="Google Shape;193;p12"/>
          <p:cNvSpPr txBox="1"/>
          <p:nvPr/>
        </p:nvSpPr>
        <p:spPr>
          <a:xfrm>
            <a:off x="1459149" y="2861244"/>
            <a:ext cx="1583825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dirty="0" smtClean="0">
                <a:solidFill>
                  <a:srgbClr val="7030A0"/>
                </a:solidFill>
                <a:latin typeface="Calibri"/>
                <a:ea typeface="Calibri"/>
                <a:cs typeface="Calibri"/>
                <a:sym typeface="Calibri"/>
              </a:rPr>
              <a:t>La prima fase del percorso imprenditoriale prevede una ricerca concettuale di un'idea imprenditoriale adeguata che l'imprenditore realizzerà poi nella pratica.</a:t>
            </a:r>
            <a:endParaRPr sz="4400" b="1" dirty="0">
              <a:solidFill>
                <a:srgbClr val="7030A0"/>
              </a:solidFill>
              <a:latin typeface="Calibri"/>
              <a:ea typeface="Calibri"/>
              <a:cs typeface="Calibri"/>
              <a:sym typeface="Calibri"/>
            </a:endParaRPr>
          </a:p>
        </p:txBody>
      </p:sp>
      <p:sp>
        <p:nvSpPr>
          <p:cNvPr id="194" name="Google Shape;194;p12"/>
          <p:cNvSpPr/>
          <p:nvPr/>
        </p:nvSpPr>
        <p:spPr>
          <a:xfrm>
            <a:off x="6314202" y="4276713"/>
            <a:ext cx="5659595" cy="4244696"/>
          </a:xfrm>
          <a:prstGeom prst="rect">
            <a:avLst/>
          </a:prstGeom>
          <a:no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p:nvPr/>
        </p:nvSpPr>
        <p:spPr>
          <a:xfrm>
            <a:off x="1459149" y="764981"/>
            <a:ext cx="13182600" cy="1323439"/>
          </a:xfrm>
          <a:prstGeom prst="rect">
            <a:avLst/>
          </a:prstGeom>
          <a:noFill/>
          <a:ln>
            <a:noFill/>
          </a:ln>
        </p:spPr>
        <p:txBody>
          <a:bodyPr spcFirstLastPara="1" wrap="square" lIns="91425" tIns="45700" rIns="91425" bIns="45700" anchor="t" anchorCtr="0">
            <a:spAutoFit/>
          </a:bodyPr>
          <a:lstStyle/>
          <a:p>
            <a:pPr lvl="0"/>
            <a:r>
              <a:rPr lang="en-US" sz="4000" dirty="0" smtClean="0">
                <a:solidFill>
                  <a:srgbClr val="FD4FB4"/>
                </a:solidFill>
                <a:latin typeface="Calibri"/>
                <a:ea typeface="Calibri"/>
                <a:cs typeface="Calibri"/>
                <a:sym typeface="Calibri"/>
              </a:rPr>
              <a:t>Sezione 2.1</a:t>
            </a:r>
            <a:r>
              <a:rPr lang="en-US" sz="4000" dirty="0">
                <a:solidFill>
                  <a:srgbClr val="FD4FB4"/>
                </a:solidFill>
                <a:latin typeface="Calibri"/>
                <a:ea typeface="Calibri"/>
                <a:cs typeface="Calibri"/>
                <a:sym typeface="Calibri"/>
              </a:rPr>
              <a:t>: </a:t>
            </a:r>
            <a:r>
              <a:rPr lang="it-IT" sz="4000" b="1" dirty="0">
                <a:solidFill>
                  <a:srgbClr val="FD4FB4"/>
                </a:solidFill>
                <a:latin typeface="Calibri"/>
                <a:ea typeface="Calibri"/>
                <a:cs typeface="Calibri"/>
                <a:sym typeface="Calibri"/>
              </a:rPr>
              <a:t>Identificazione dei problemi sul mercato e selezione delle idee</a:t>
            </a:r>
            <a:endParaRPr sz="4000" b="1" dirty="0">
              <a:solidFill>
                <a:srgbClr val="FD4FB4"/>
              </a:solidFill>
              <a:latin typeface="Calibri"/>
              <a:ea typeface="Calibri"/>
              <a:cs typeface="Calibri"/>
              <a:sym typeface="Calibri"/>
            </a:endParaRPr>
          </a:p>
        </p:txBody>
      </p:sp>
      <p:sp>
        <p:nvSpPr>
          <p:cNvPr id="200" name="Google Shape;200;p13"/>
          <p:cNvSpPr txBox="1"/>
          <p:nvPr/>
        </p:nvSpPr>
        <p:spPr>
          <a:xfrm>
            <a:off x="1468877" y="2171700"/>
            <a:ext cx="1583825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 </a:t>
            </a:r>
            <a:endParaRPr sz="4400" b="1">
              <a:solidFill>
                <a:schemeClr val="dk1"/>
              </a:solidFill>
              <a:latin typeface="Calibri"/>
              <a:ea typeface="Calibri"/>
              <a:cs typeface="Calibri"/>
              <a:sym typeface="Calibri"/>
            </a:endParaRPr>
          </a:p>
        </p:txBody>
      </p:sp>
      <p:sp>
        <p:nvSpPr>
          <p:cNvPr id="201" name="Google Shape;201;p13"/>
          <p:cNvSpPr txBox="1"/>
          <p:nvPr/>
        </p:nvSpPr>
        <p:spPr>
          <a:xfrm>
            <a:off x="1468877" y="2556420"/>
            <a:ext cx="15066523" cy="50782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3600" dirty="0" smtClean="0">
                <a:solidFill>
                  <a:srgbClr val="7030A0"/>
                </a:solidFill>
                <a:latin typeface="Calibri"/>
                <a:ea typeface="Calibri"/>
                <a:cs typeface="Calibri"/>
                <a:sym typeface="Calibri"/>
              </a:rPr>
              <a:t>I criteri di base con cui un imprenditore è guidato quando prende una decisione sulla scelta dell'attività da intraprendere sono i seguenti:</a:t>
            </a:r>
          </a:p>
          <a:p>
            <a:pPr marL="0" marR="0" lvl="0" indent="0" algn="just" rtl="0">
              <a:spcBef>
                <a:spcPts val="0"/>
              </a:spcBef>
              <a:spcAft>
                <a:spcPts val="0"/>
              </a:spcAft>
              <a:buNone/>
            </a:pPr>
            <a:r>
              <a:rPr lang="en-US" sz="3600" dirty="0">
                <a:solidFill>
                  <a:srgbClr val="7030A0"/>
                </a:solidFill>
                <a:latin typeface="Calibri"/>
                <a:ea typeface="Calibri"/>
                <a:cs typeface="Calibri"/>
                <a:sym typeface="Calibri"/>
              </a:rPr>
              <a:t>  </a:t>
            </a:r>
            <a:endParaRPr sz="3600" dirty="0">
              <a:solidFill>
                <a:srgbClr val="7030A0"/>
              </a:solidFill>
              <a:latin typeface="Calibri"/>
              <a:ea typeface="Calibri"/>
              <a:cs typeface="Calibri"/>
              <a:sym typeface="Calibri"/>
            </a:endParaRPr>
          </a:p>
          <a:p>
            <a:pPr marL="342900" lvl="0" indent="-342900" algn="just">
              <a:buClr>
                <a:srgbClr val="7030A0"/>
              </a:buClr>
              <a:buSzPts val="3600"/>
              <a:buFont typeface="Calibri"/>
              <a:buAutoNum type="arabicParenR"/>
            </a:pPr>
            <a:r>
              <a:rPr lang="en-US" sz="3600" b="1" dirty="0">
                <a:solidFill>
                  <a:srgbClr val="7030A0"/>
                </a:solidFill>
                <a:latin typeface="Calibri"/>
                <a:ea typeface="Calibri"/>
                <a:cs typeface="Calibri"/>
                <a:sym typeface="Calibri"/>
              </a:rPr>
              <a:t> </a:t>
            </a:r>
            <a:r>
              <a:rPr lang="it-IT" sz="3600" b="1" dirty="0">
                <a:solidFill>
                  <a:srgbClr val="7030A0"/>
                </a:solidFill>
                <a:latin typeface="Calibri"/>
                <a:ea typeface="Calibri"/>
                <a:cs typeface="Calibri"/>
                <a:sym typeface="Calibri"/>
              </a:rPr>
              <a:t>L’attività riflette la personalità dell'imprenditore </a:t>
            </a:r>
            <a:r>
              <a:rPr lang="it-IT" sz="3600" dirty="0">
                <a:solidFill>
                  <a:srgbClr val="7030A0"/>
                </a:solidFill>
                <a:latin typeface="Calibri"/>
                <a:ea typeface="Calibri"/>
                <a:cs typeface="Calibri"/>
                <a:sym typeface="Calibri"/>
              </a:rPr>
              <a:t>e il campo di lavoro che questo ama di più e in cui ha determinate conoscenze ed esperienze</a:t>
            </a:r>
            <a:r>
              <a:rPr lang="it-IT" sz="3600" dirty="0" smtClean="0">
                <a:solidFill>
                  <a:srgbClr val="7030A0"/>
                </a:solidFill>
                <a:latin typeface="Calibri"/>
                <a:ea typeface="Calibri"/>
                <a:cs typeface="Calibri"/>
                <a:sym typeface="Calibri"/>
              </a:rPr>
              <a:t>.</a:t>
            </a:r>
          </a:p>
          <a:p>
            <a:pPr lvl="0" algn="just">
              <a:buClr>
                <a:srgbClr val="7030A0"/>
              </a:buClr>
              <a:buSzPts val="3600"/>
            </a:pPr>
            <a:endParaRPr sz="3600" dirty="0">
              <a:solidFill>
                <a:srgbClr val="7030A0"/>
              </a:solidFill>
              <a:latin typeface="Calibri"/>
              <a:ea typeface="Calibri"/>
              <a:cs typeface="Calibri"/>
              <a:sym typeface="Calibri"/>
            </a:endParaRPr>
          </a:p>
          <a:p>
            <a:pPr marL="0" marR="0" lvl="0" indent="0" algn="just" rtl="0">
              <a:spcBef>
                <a:spcPts val="0"/>
              </a:spcBef>
              <a:spcAft>
                <a:spcPts val="0"/>
              </a:spcAft>
              <a:buNone/>
            </a:pPr>
            <a:r>
              <a:rPr lang="it-IT" sz="3600" b="1" dirty="0" smtClean="0">
                <a:solidFill>
                  <a:srgbClr val="7030A0"/>
                </a:solidFill>
                <a:latin typeface="Calibri"/>
                <a:ea typeface="Calibri"/>
                <a:cs typeface="Calibri"/>
                <a:sym typeface="Calibri"/>
              </a:rPr>
              <a:t>2) L’idea deve avere un mercato di riferimento e un potenziale profitto </a:t>
            </a:r>
            <a:r>
              <a:rPr lang="en-US" sz="3600" b="1" dirty="0" smtClean="0">
                <a:solidFill>
                  <a:srgbClr val="7030A0"/>
                </a:solidFill>
                <a:latin typeface="Calibri"/>
                <a:ea typeface="Calibri"/>
                <a:cs typeface="Calibri"/>
                <a:sym typeface="Calibri"/>
              </a:rPr>
              <a:t>- </a:t>
            </a:r>
            <a:r>
              <a:rPr lang="en-US" sz="3600" dirty="0" smtClean="0">
                <a:solidFill>
                  <a:srgbClr val="7030A0"/>
                </a:solidFill>
                <a:latin typeface="Calibri"/>
                <a:ea typeface="Calibri"/>
                <a:cs typeface="Calibri"/>
                <a:sym typeface="Calibri"/>
              </a:rPr>
              <a:t>"</a:t>
            </a:r>
            <a:r>
              <a:rPr lang="it-IT" sz="3600" dirty="0" smtClean="0">
                <a:solidFill>
                  <a:srgbClr val="7030A0"/>
                </a:solidFill>
                <a:latin typeface="Calibri"/>
                <a:ea typeface="Calibri"/>
                <a:cs typeface="Calibri"/>
                <a:sym typeface="Calibri"/>
              </a:rPr>
              <a:t>Offri alle persone ciò che vogliono comprare, non ciò che vuoi vendere.</a:t>
            </a:r>
            <a:r>
              <a:rPr lang="en-US" sz="3600" dirty="0" smtClean="0">
                <a:solidFill>
                  <a:srgbClr val="7030A0"/>
                </a:solidFill>
                <a:latin typeface="Calibri"/>
                <a:ea typeface="Calibri"/>
                <a:cs typeface="Calibri"/>
                <a:sym typeface="Calibri"/>
              </a:rPr>
              <a:t>"</a:t>
            </a:r>
            <a:endParaRPr sz="3600" dirty="0">
              <a:solidFill>
                <a:srgbClr val="7030A0"/>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4"/>
          <p:cNvSpPr txBox="1"/>
          <p:nvPr/>
        </p:nvSpPr>
        <p:spPr>
          <a:xfrm>
            <a:off x="1459149" y="764981"/>
            <a:ext cx="13182600" cy="1200329"/>
          </a:xfrm>
          <a:prstGeom prst="rect">
            <a:avLst/>
          </a:prstGeom>
          <a:noFill/>
          <a:ln>
            <a:noFill/>
          </a:ln>
        </p:spPr>
        <p:txBody>
          <a:bodyPr spcFirstLastPara="1" wrap="square" lIns="91425" tIns="45700" rIns="91425" bIns="45700" anchor="t" anchorCtr="0">
            <a:spAutoFit/>
          </a:bodyPr>
          <a:lstStyle/>
          <a:p>
            <a:pPr lvl="0"/>
            <a:r>
              <a:rPr lang="en-US" sz="3600" dirty="0">
                <a:solidFill>
                  <a:srgbClr val="FD4FB4"/>
                </a:solidFill>
                <a:latin typeface="Calibri"/>
                <a:ea typeface="Calibri"/>
                <a:cs typeface="Calibri"/>
                <a:sym typeface="Calibri"/>
              </a:rPr>
              <a:t>Section 2.1: </a:t>
            </a:r>
            <a:r>
              <a:rPr lang="it-IT" sz="3600" b="1" dirty="0">
                <a:solidFill>
                  <a:srgbClr val="FD4FB4"/>
                </a:solidFill>
                <a:latin typeface="Calibri"/>
                <a:ea typeface="Calibri"/>
                <a:cs typeface="Calibri"/>
                <a:sym typeface="Calibri"/>
              </a:rPr>
              <a:t>Identificazione dei problemi sul mercato e selezione delle idee</a:t>
            </a:r>
            <a:endParaRPr sz="3600" b="1" dirty="0">
              <a:solidFill>
                <a:srgbClr val="FD4FB4"/>
              </a:solidFill>
              <a:latin typeface="Calibri"/>
              <a:ea typeface="Calibri"/>
              <a:cs typeface="Calibri"/>
              <a:sym typeface="Calibri"/>
            </a:endParaRPr>
          </a:p>
        </p:txBody>
      </p:sp>
      <p:sp>
        <p:nvSpPr>
          <p:cNvPr id="207" name="Google Shape;207;p14"/>
          <p:cNvSpPr txBox="1"/>
          <p:nvPr/>
        </p:nvSpPr>
        <p:spPr>
          <a:xfrm>
            <a:off x="1468877" y="2171700"/>
            <a:ext cx="1583825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 </a:t>
            </a:r>
            <a:endParaRPr sz="4400" b="1">
              <a:solidFill>
                <a:schemeClr val="dk1"/>
              </a:solidFill>
              <a:latin typeface="Calibri"/>
              <a:ea typeface="Calibri"/>
              <a:cs typeface="Calibri"/>
              <a:sym typeface="Calibri"/>
            </a:endParaRPr>
          </a:p>
        </p:txBody>
      </p:sp>
      <p:sp>
        <p:nvSpPr>
          <p:cNvPr id="208" name="Google Shape;208;p14"/>
          <p:cNvSpPr txBox="1"/>
          <p:nvPr/>
        </p:nvSpPr>
        <p:spPr>
          <a:xfrm>
            <a:off x="1752600" y="2384348"/>
            <a:ext cx="15830862" cy="62478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000" dirty="0" smtClean="0">
                <a:solidFill>
                  <a:srgbClr val="7030A0"/>
                </a:solidFill>
                <a:latin typeface="Calibri"/>
                <a:ea typeface="Calibri"/>
                <a:cs typeface="Calibri"/>
                <a:sym typeface="Calibri"/>
              </a:rPr>
              <a:t>L'obiettivo è stabilire quali sono le esigenze dei potenziali utenti e se c'è bisogno dei tuoi prodotti o servizi futuri nel mercato in cui prevedi di operare.</a:t>
            </a:r>
          </a:p>
          <a:p>
            <a:pPr marL="0" marR="0" lvl="0" indent="0" algn="l" rtl="0">
              <a:spcBef>
                <a:spcPts val="0"/>
              </a:spcBef>
              <a:spcAft>
                <a:spcPts val="0"/>
              </a:spcAft>
              <a:buNone/>
            </a:pPr>
            <a:endParaRPr sz="4000" dirty="0">
              <a:solidFill>
                <a:srgbClr val="7030A0"/>
              </a:solidFill>
              <a:latin typeface="Calibri"/>
              <a:ea typeface="Calibri"/>
              <a:cs typeface="Calibri"/>
              <a:sym typeface="Calibri"/>
            </a:endParaRPr>
          </a:p>
          <a:p>
            <a:pPr marL="0" marR="0" lvl="0" indent="0" algn="l" rtl="0">
              <a:spcBef>
                <a:spcPts val="0"/>
              </a:spcBef>
              <a:spcAft>
                <a:spcPts val="0"/>
              </a:spcAft>
              <a:buNone/>
            </a:pPr>
            <a:r>
              <a:rPr lang="it-IT" sz="4000" b="1" dirty="0" smtClean="0">
                <a:solidFill>
                  <a:srgbClr val="FD4FB4"/>
                </a:solidFill>
                <a:latin typeface="Calibri"/>
                <a:ea typeface="Calibri"/>
                <a:cs typeface="Calibri"/>
                <a:sym typeface="Calibri"/>
              </a:rPr>
              <a:t>È necessario condurre ricerche di mercato prima di avviare un'impresa!!!</a:t>
            </a: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r>
              <a:rPr lang="it-IT" sz="4000" b="1" dirty="0" smtClean="0">
                <a:solidFill>
                  <a:srgbClr val="FD4FB4"/>
                </a:solidFill>
                <a:latin typeface="Calibri"/>
                <a:ea typeface="Calibri"/>
                <a:cs typeface="Calibri"/>
                <a:sym typeface="Calibri"/>
              </a:rPr>
              <a:t>Il focus è sul cliente!</a:t>
            </a:r>
            <a:endParaRPr lang="it-IT" sz="4000" dirty="0">
              <a:solidFill>
                <a:srgbClr val="FD4FB4"/>
              </a:solidFill>
              <a:latin typeface="Calibri"/>
              <a:ea typeface="Calibri"/>
              <a:cs typeface="Calibri"/>
              <a:sym typeface="Calibri"/>
            </a:endParaRPr>
          </a:p>
        </p:txBody>
      </p:sp>
      <p:pic>
        <p:nvPicPr>
          <p:cNvPr id="209" name="Google Shape;209;p14" descr="พิชิตใจลูกค้าด้วยกลยุทธ์ Customer Centric ลูกค้าคือหนทางสู่การเติบโตของเรา  - THE GROWTH MASTER"/>
          <p:cNvPicPr preferRelativeResize="0"/>
          <p:nvPr/>
        </p:nvPicPr>
        <p:blipFill rotWithShape="1">
          <a:blip r:embed="rId3">
            <a:alphaModFix/>
          </a:blip>
          <a:srcRect/>
          <a:stretch/>
        </p:blipFill>
        <p:spPr>
          <a:xfrm>
            <a:off x="7365167" y="5568220"/>
            <a:ext cx="4087318" cy="21067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p:nvPr/>
        </p:nvSpPr>
        <p:spPr>
          <a:xfrm>
            <a:off x="1588852" y="895707"/>
            <a:ext cx="9144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D4FB4"/>
                </a:solidFill>
                <a:latin typeface="Calibri"/>
                <a:ea typeface="Calibri"/>
                <a:cs typeface="Calibri"/>
                <a:sym typeface="Calibri"/>
              </a:rPr>
              <a:t>2.1.1: </a:t>
            </a:r>
            <a:r>
              <a:rPr lang="it-IT" sz="4000" b="1" dirty="0" smtClean="0">
                <a:solidFill>
                  <a:srgbClr val="FD4FB4"/>
                </a:solidFill>
                <a:latin typeface="Calibri"/>
                <a:ea typeface="Calibri"/>
                <a:cs typeface="Calibri"/>
                <a:sym typeface="Calibri"/>
              </a:rPr>
              <a:t>Analisi e valutazione delle idee</a:t>
            </a:r>
            <a:endParaRPr lang="it-IT" sz="4000" b="1" dirty="0">
              <a:solidFill>
                <a:srgbClr val="FD4FB4"/>
              </a:solidFill>
              <a:latin typeface="Calibri"/>
              <a:ea typeface="Calibri"/>
              <a:cs typeface="Calibri"/>
              <a:sym typeface="Calibri"/>
            </a:endParaRPr>
          </a:p>
        </p:txBody>
      </p:sp>
      <p:sp>
        <p:nvSpPr>
          <p:cNvPr id="215" name="Google Shape;215;p15"/>
          <p:cNvSpPr txBox="1"/>
          <p:nvPr/>
        </p:nvSpPr>
        <p:spPr>
          <a:xfrm>
            <a:off x="1676399" y="1943100"/>
            <a:ext cx="15427377" cy="99103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3200" dirty="0" smtClean="0">
                <a:solidFill>
                  <a:srgbClr val="7030A0"/>
                </a:solidFill>
                <a:latin typeface="Calibri"/>
                <a:ea typeface="Calibri"/>
                <a:cs typeface="Calibri"/>
                <a:sym typeface="Calibri"/>
              </a:rPr>
              <a:t>È necessario che un potenziale imprenditore sia in grado di</a:t>
            </a:r>
            <a:endParaRPr sz="1200" dirty="0" smtClean="0"/>
          </a:p>
          <a:p>
            <a:pPr marL="571500" marR="0" lvl="0" indent="-571500" algn="just" rtl="0">
              <a:spcBef>
                <a:spcPts val="0"/>
              </a:spcBef>
              <a:spcAft>
                <a:spcPts val="0"/>
              </a:spcAft>
              <a:buClr>
                <a:srgbClr val="7030A0"/>
              </a:buClr>
              <a:buSzPts val="3600"/>
              <a:buFont typeface="Noto Sans Symbols"/>
              <a:buChar char="✔"/>
            </a:pPr>
            <a:r>
              <a:rPr lang="it-IT" sz="3200" dirty="0" smtClean="0">
                <a:solidFill>
                  <a:srgbClr val="7030A0"/>
                </a:solidFill>
                <a:latin typeface="Calibri"/>
                <a:ea typeface="Calibri"/>
                <a:cs typeface="Calibri"/>
                <a:sym typeface="Calibri"/>
              </a:rPr>
              <a:t>ascoltare</a:t>
            </a:r>
            <a:endParaRPr lang="it-IT" sz="1200" dirty="0" smtClean="0"/>
          </a:p>
          <a:p>
            <a:pPr marL="571500" marR="0" lvl="0" indent="-571500" algn="just" rtl="0">
              <a:spcBef>
                <a:spcPts val="0"/>
              </a:spcBef>
              <a:spcAft>
                <a:spcPts val="0"/>
              </a:spcAft>
              <a:buClr>
                <a:srgbClr val="7030A0"/>
              </a:buClr>
              <a:buSzPts val="3600"/>
              <a:buFont typeface="Noto Sans Symbols"/>
              <a:buChar char="✔"/>
            </a:pPr>
            <a:r>
              <a:rPr lang="it-IT" sz="3200" dirty="0" smtClean="0">
                <a:solidFill>
                  <a:srgbClr val="7030A0"/>
                </a:solidFill>
                <a:latin typeface="Calibri"/>
                <a:ea typeface="Calibri"/>
                <a:cs typeface="Calibri"/>
                <a:sym typeface="Calibri"/>
              </a:rPr>
              <a:t>apprendere</a:t>
            </a:r>
            <a:r>
              <a:rPr lang="it-IT" sz="3200" dirty="0" smtClean="0">
                <a:solidFill>
                  <a:srgbClr val="7030A0"/>
                </a:solidFill>
                <a:latin typeface="Calibri"/>
                <a:ea typeface="Calibri"/>
                <a:cs typeface="Calibri"/>
                <a:sym typeface="Calibri"/>
              </a:rPr>
              <a:t> </a:t>
            </a:r>
            <a:endParaRPr lang="it-IT" sz="1200" dirty="0" smtClean="0"/>
          </a:p>
          <a:p>
            <a:pPr marL="571500" marR="0" lvl="0" indent="-571500" algn="just" rtl="0">
              <a:spcBef>
                <a:spcPts val="0"/>
              </a:spcBef>
              <a:spcAft>
                <a:spcPts val="0"/>
              </a:spcAft>
              <a:buClr>
                <a:srgbClr val="7030A0"/>
              </a:buClr>
              <a:buSzPts val="3600"/>
              <a:buFont typeface="Noto Sans Symbols"/>
              <a:buChar char="✔"/>
            </a:pPr>
            <a:r>
              <a:rPr lang="it-IT" sz="3200" dirty="0" smtClean="0">
                <a:solidFill>
                  <a:srgbClr val="7030A0"/>
                </a:solidFill>
                <a:latin typeface="Calibri"/>
                <a:ea typeface="Calibri"/>
                <a:cs typeface="Calibri"/>
                <a:sym typeface="Calibri"/>
              </a:rPr>
              <a:t>essere impegnato nella creazione di valore per i clienti, sulla base dei bisogni individuati</a:t>
            </a:r>
            <a:endParaRPr sz="32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2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lang="en-US" sz="3600" b="1" dirty="0" smtClean="0">
              <a:solidFill>
                <a:srgbClr val="FD4FB4"/>
              </a:solidFill>
              <a:latin typeface="Calibri"/>
              <a:ea typeface="Calibri"/>
              <a:cs typeface="Calibri"/>
              <a:sym typeface="Calibri"/>
            </a:endParaRPr>
          </a:p>
          <a:p>
            <a:pPr marL="0" marR="0" lvl="0" indent="0" algn="ctr" rtl="0">
              <a:spcBef>
                <a:spcPts val="0"/>
              </a:spcBef>
              <a:spcAft>
                <a:spcPts val="0"/>
              </a:spcAft>
              <a:buNone/>
            </a:pPr>
            <a:endParaRPr lang="it-IT" sz="2800" b="1" u="sng" dirty="0" smtClean="0">
              <a:solidFill>
                <a:srgbClr val="FD4FB4"/>
              </a:solidFill>
              <a:latin typeface="Calibri"/>
              <a:ea typeface="Calibri"/>
              <a:cs typeface="Calibri"/>
              <a:sym typeface="Calibri"/>
            </a:endParaRPr>
          </a:p>
          <a:p>
            <a:pPr marL="0" marR="0" lvl="0" indent="0" algn="ctr" rtl="0">
              <a:spcBef>
                <a:spcPts val="0"/>
              </a:spcBef>
              <a:spcAft>
                <a:spcPts val="0"/>
              </a:spcAft>
              <a:buNone/>
            </a:pPr>
            <a:r>
              <a:rPr lang="it-IT" sz="3600" b="1" u="sng" dirty="0" smtClean="0">
                <a:solidFill>
                  <a:srgbClr val="FD4FB4"/>
                </a:solidFill>
                <a:latin typeface="Calibri"/>
                <a:ea typeface="Calibri"/>
                <a:cs typeface="Calibri"/>
                <a:sym typeface="Calibri"/>
              </a:rPr>
              <a:t>È necessaria</a:t>
            </a:r>
            <a:r>
              <a:rPr lang="it-IT" sz="3600" b="1" dirty="0" smtClean="0">
                <a:solidFill>
                  <a:srgbClr val="FD4FB4"/>
                </a:solidFill>
                <a:latin typeface="Calibri"/>
                <a:ea typeface="Calibri"/>
                <a:cs typeface="Calibri"/>
                <a:sym typeface="Calibri"/>
              </a:rPr>
              <a:t> un'adeguata preparazione per entrare nel business e pianificare le attività!</a:t>
            </a:r>
            <a:endParaRPr sz="3600" dirty="0" smtClean="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000" dirty="0">
              <a:solidFill>
                <a:schemeClr val="dk1"/>
              </a:solidFill>
              <a:latin typeface="Calibri"/>
              <a:ea typeface="Calibri"/>
              <a:cs typeface="Calibri"/>
              <a:sym typeface="Calibri"/>
            </a:endParaRPr>
          </a:p>
        </p:txBody>
      </p:sp>
      <p:pic>
        <p:nvPicPr>
          <p:cNvPr id="216" name="Google Shape;216;p15" descr="Talking about Plan dalam Bahasa Inggris"/>
          <p:cNvPicPr preferRelativeResize="0"/>
          <p:nvPr/>
        </p:nvPicPr>
        <p:blipFill rotWithShape="1">
          <a:blip r:embed="rId3">
            <a:alphaModFix/>
          </a:blip>
          <a:srcRect/>
          <a:stretch/>
        </p:blipFill>
        <p:spPr>
          <a:xfrm>
            <a:off x="5728740" y="4347390"/>
            <a:ext cx="6713095" cy="298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p:nvPr/>
        </p:nvSpPr>
        <p:spPr>
          <a:xfrm>
            <a:off x="1588852" y="895707"/>
            <a:ext cx="9144000" cy="707846"/>
          </a:xfrm>
          <a:prstGeom prst="rect">
            <a:avLst/>
          </a:prstGeom>
          <a:noFill/>
          <a:ln>
            <a:noFill/>
          </a:ln>
        </p:spPr>
        <p:txBody>
          <a:bodyPr spcFirstLastPara="1" wrap="square" lIns="91425" tIns="45700" rIns="91425" bIns="45700" anchor="t" anchorCtr="0">
            <a:spAutoFit/>
          </a:bodyPr>
          <a:lstStyle/>
          <a:p>
            <a:pPr lvl="0"/>
            <a:r>
              <a:rPr lang="en-US" sz="4000" dirty="0">
                <a:solidFill>
                  <a:srgbClr val="FD4FB4"/>
                </a:solidFill>
                <a:latin typeface="Calibri"/>
                <a:ea typeface="Calibri"/>
                <a:cs typeface="Calibri"/>
                <a:sym typeface="Calibri"/>
              </a:rPr>
              <a:t>2.1.1: </a:t>
            </a:r>
            <a:r>
              <a:rPr lang="it-IT" sz="4000" b="1" dirty="0">
                <a:solidFill>
                  <a:srgbClr val="FD4FB4"/>
                </a:solidFill>
                <a:latin typeface="Calibri"/>
                <a:ea typeface="Calibri"/>
                <a:cs typeface="Calibri"/>
                <a:sym typeface="Calibri"/>
              </a:rPr>
              <a:t>Analisi e valutazione delle </a:t>
            </a:r>
            <a:r>
              <a:rPr lang="it-IT" sz="4000" b="1" dirty="0" smtClean="0">
                <a:solidFill>
                  <a:srgbClr val="FD4FB4"/>
                </a:solidFill>
                <a:latin typeface="Calibri"/>
                <a:ea typeface="Calibri"/>
                <a:cs typeface="Calibri"/>
                <a:sym typeface="Calibri"/>
              </a:rPr>
              <a:t>idee</a:t>
            </a:r>
            <a:endParaRPr lang="it-IT" sz="4000" b="1" dirty="0">
              <a:solidFill>
                <a:srgbClr val="FD4FB4"/>
              </a:solidFill>
              <a:latin typeface="Calibri"/>
              <a:ea typeface="Calibri"/>
              <a:cs typeface="Calibri"/>
              <a:sym typeface="Calibri"/>
            </a:endParaRPr>
          </a:p>
        </p:txBody>
      </p:sp>
      <p:sp>
        <p:nvSpPr>
          <p:cNvPr id="222" name="Google Shape;222;p16"/>
          <p:cNvSpPr txBox="1"/>
          <p:nvPr/>
        </p:nvSpPr>
        <p:spPr>
          <a:xfrm>
            <a:off x="1676400" y="1943100"/>
            <a:ext cx="14935200" cy="64940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200" dirty="0" smtClean="0">
                <a:solidFill>
                  <a:srgbClr val="7030A0"/>
                </a:solidFill>
                <a:latin typeface="Calibri"/>
                <a:ea typeface="Calibri"/>
                <a:cs typeface="Calibri"/>
                <a:sym typeface="Calibri"/>
              </a:rPr>
              <a:t>L'imprenditore dovrebbe rispondere alle seguenti domande:</a:t>
            </a: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it-IT" sz="3200" dirty="0" smtClean="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dirty="0">
                <a:solidFill>
                  <a:srgbClr val="7030A0"/>
                </a:solidFill>
                <a:latin typeface="Calibri"/>
                <a:ea typeface="Calibri"/>
                <a:cs typeface="Calibri"/>
                <a:sym typeface="Calibri"/>
              </a:rPr>
              <a:t>1. </a:t>
            </a:r>
            <a:r>
              <a:rPr lang="it-IT" sz="3200" dirty="0" smtClean="0">
                <a:solidFill>
                  <a:srgbClr val="7030A0"/>
                </a:solidFill>
                <a:latin typeface="Calibri"/>
                <a:ea typeface="Calibri"/>
                <a:cs typeface="Calibri"/>
                <a:sym typeface="Calibri"/>
              </a:rPr>
              <a:t>C'è bisogno dei miei prodotti/servizi sul mercato?</a:t>
            </a:r>
            <a:endParaRPr sz="3200" dirty="0">
              <a:solidFill>
                <a:srgbClr val="7030A0"/>
              </a:solidFill>
              <a:latin typeface="Calibri"/>
              <a:ea typeface="Calibri"/>
              <a:cs typeface="Calibri"/>
              <a:sym typeface="Calibri"/>
            </a:endParaRPr>
          </a:p>
          <a:p>
            <a:pPr marL="0" marR="0" lvl="0" indent="0" algn="just" rtl="0">
              <a:spcBef>
                <a:spcPts val="0"/>
              </a:spcBef>
              <a:spcAft>
                <a:spcPts val="0"/>
              </a:spcAft>
              <a:buNone/>
            </a:pPr>
            <a:r>
              <a:rPr lang="en-US" sz="3200" dirty="0">
                <a:solidFill>
                  <a:srgbClr val="7030A0"/>
                </a:solidFill>
                <a:latin typeface="Calibri"/>
                <a:ea typeface="Calibri"/>
                <a:cs typeface="Calibri"/>
                <a:sym typeface="Calibri"/>
              </a:rPr>
              <a:t>2. </a:t>
            </a:r>
            <a:r>
              <a:rPr lang="it-IT" sz="3200" dirty="0" smtClean="0">
                <a:solidFill>
                  <a:srgbClr val="7030A0"/>
                </a:solidFill>
                <a:latin typeface="Calibri"/>
                <a:ea typeface="Calibri"/>
                <a:cs typeface="Calibri"/>
                <a:sym typeface="Calibri"/>
              </a:rPr>
              <a:t>Come faranno i potenziali clienti a sapere che ho avviato un'attività?</a:t>
            </a:r>
          </a:p>
          <a:p>
            <a:pPr lvl="0" algn="just"/>
            <a:r>
              <a:rPr lang="en-US" sz="3200" dirty="0" smtClean="0">
                <a:solidFill>
                  <a:srgbClr val="7030A0"/>
                </a:solidFill>
                <a:latin typeface="Calibri"/>
                <a:ea typeface="Calibri"/>
                <a:cs typeface="Calibri"/>
                <a:sym typeface="Calibri"/>
              </a:rPr>
              <a:t>3</a:t>
            </a:r>
            <a:r>
              <a:rPr lang="en-US" sz="3200" dirty="0">
                <a:solidFill>
                  <a:srgbClr val="7030A0"/>
                </a:solidFill>
                <a:latin typeface="Calibri"/>
                <a:ea typeface="Calibri"/>
                <a:cs typeface="Calibri"/>
                <a:sym typeface="Calibri"/>
              </a:rPr>
              <a:t>. </a:t>
            </a:r>
            <a:r>
              <a:rPr lang="it-IT" sz="3200" dirty="0">
                <a:solidFill>
                  <a:srgbClr val="7030A0"/>
                </a:solidFill>
                <a:latin typeface="Calibri"/>
                <a:ea typeface="Calibri"/>
                <a:cs typeface="Calibri"/>
                <a:sym typeface="Calibri"/>
              </a:rPr>
              <a:t>Cosa spingerà i clienti a scegliere il mio prodotto / servizio </a:t>
            </a:r>
            <a:r>
              <a:rPr lang="it-IT" sz="3200" dirty="0" smtClean="0">
                <a:solidFill>
                  <a:srgbClr val="7030A0"/>
                </a:solidFill>
                <a:latin typeface="Calibri"/>
                <a:ea typeface="Calibri"/>
                <a:cs typeface="Calibri"/>
                <a:sym typeface="Calibri"/>
              </a:rPr>
              <a:t>piuttosto </a:t>
            </a:r>
            <a:r>
              <a:rPr lang="it-IT" sz="3200" dirty="0">
                <a:solidFill>
                  <a:srgbClr val="7030A0"/>
                </a:solidFill>
                <a:latin typeface="Calibri"/>
                <a:ea typeface="Calibri"/>
                <a:cs typeface="Calibri"/>
                <a:sym typeface="Calibri"/>
              </a:rPr>
              <a:t>che quello della </a:t>
            </a:r>
            <a:r>
              <a:rPr lang="it-IT" sz="3200" dirty="0" smtClean="0">
                <a:solidFill>
                  <a:srgbClr val="7030A0"/>
                </a:solidFill>
                <a:latin typeface="Calibri"/>
                <a:ea typeface="Calibri"/>
                <a:cs typeface="Calibri"/>
                <a:sym typeface="Calibri"/>
              </a:rPr>
              <a:t>concorrenza?</a:t>
            </a:r>
          </a:p>
          <a:p>
            <a:pPr lvl="0" algn="just"/>
            <a:r>
              <a:rPr lang="en-US" sz="3200" dirty="0" smtClean="0">
                <a:solidFill>
                  <a:srgbClr val="7030A0"/>
                </a:solidFill>
                <a:latin typeface="Calibri"/>
                <a:ea typeface="Calibri"/>
                <a:cs typeface="Calibri"/>
                <a:sym typeface="Calibri"/>
              </a:rPr>
              <a:t>4</a:t>
            </a:r>
            <a:r>
              <a:rPr lang="en-US" sz="3200" dirty="0">
                <a:solidFill>
                  <a:srgbClr val="7030A0"/>
                </a:solidFill>
                <a:latin typeface="Calibri"/>
                <a:ea typeface="Calibri"/>
                <a:cs typeface="Calibri"/>
                <a:sym typeface="Calibri"/>
              </a:rPr>
              <a:t>. </a:t>
            </a:r>
            <a:r>
              <a:rPr lang="it-IT" sz="3200" dirty="0" smtClean="0">
                <a:solidFill>
                  <a:srgbClr val="7030A0"/>
                </a:solidFill>
                <a:latin typeface="Calibri"/>
                <a:ea typeface="Calibri"/>
                <a:cs typeface="Calibri"/>
                <a:sym typeface="Calibri"/>
              </a:rPr>
              <a:t>Come </a:t>
            </a:r>
            <a:r>
              <a:rPr lang="it-IT" sz="3200" dirty="0">
                <a:solidFill>
                  <a:srgbClr val="7030A0"/>
                </a:solidFill>
                <a:latin typeface="Calibri"/>
                <a:ea typeface="Calibri"/>
                <a:cs typeface="Calibri"/>
                <a:sym typeface="Calibri"/>
              </a:rPr>
              <a:t>manterrò i miei clienti?</a:t>
            </a:r>
            <a:endParaRPr sz="3200" dirty="0">
              <a:solidFill>
                <a:srgbClr val="7030A0"/>
              </a:solidFill>
              <a:latin typeface="Calibri"/>
              <a:ea typeface="Calibri"/>
              <a:cs typeface="Calibri"/>
              <a:sym typeface="Calibri"/>
            </a:endParaRPr>
          </a:p>
        </p:txBody>
      </p:sp>
      <p:pic>
        <p:nvPicPr>
          <p:cNvPr id="223" name="Google Shape;223;p16"/>
          <p:cNvPicPr preferRelativeResize="0"/>
          <p:nvPr/>
        </p:nvPicPr>
        <p:blipFill rotWithShape="1">
          <a:blip r:embed="rId3">
            <a:alphaModFix/>
          </a:blip>
          <a:srcRect/>
          <a:stretch/>
        </p:blipFill>
        <p:spPr>
          <a:xfrm>
            <a:off x="5943600" y="2552700"/>
            <a:ext cx="5593602" cy="31464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p:nvPr/>
        </p:nvSpPr>
        <p:spPr>
          <a:xfrm>
            <a:off x="1588852" y="895707"/>
            <a:ext cx="9144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D4FB4"/>
                </a:solidFill>
                <a:latin typeface="Calibri"/>
                <a:ea typeface="Calibri"/>
                <a:cs typeface="Calibri"/>
                <a:sym typeface="Calibri"/>
              </a:rPr>
              <a:t>2.1.1: </a:t>
            </a:r>
            <a:r>
              <a:rPr lang="it-IT" sz="4000" b="1" dirty="0" smtClean="0">
                <a:solidFill>
                  <a:srgbClr val="FD4FB4"/>
                </a:solidFill>
                <a:latin typeface="Calibri"/>
                <a:ea typeface="Calibri"/>
                <a:cs typeface="Calibri"/>
                <a:sym typeface="Calibri"/>
              </a:rPr>
              <a:t>Analisi e valutazione delle idee</a:t>
            </a:r>
            <a:endParaRPr lang="it-IT" sz="4000" b="1" dirty="0">
              <a:solidFill>
                <a:srgbClr val="FD4FB4"/>
              </a:solidFill>
              <a:latin typeface="Calibri"/>
              <a:ea typeface="Calibri"/>
              <a:cs typeface="Calibri"/>
              <a:sym typeface="Calibri"/>
            </a:endParaRPr>
          </a:p>
        </p:txBody>
      </p:sp>
      <p:sp>
        <p:nvSpPr>
          <p:cNvPr id="229" name="Google Shape;229;p17"/>
          <p:cNvSpPr txBox="1"/>
          <p:nvPr/>
        </p:nvSpPr>
        <p:spPr>
          <a:xfrm>
            <a:off x="6102102" y="4711042"/>
            <a:ext cx="2535211"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p:txBody>
      </p:sp>
      <p:sp>
        <p:nvSpPr>
          <p:cNvPr id="230" name="Google Shape;230;p17"/>
          <p:cNvSpPr txBox="1"/>
          <p:nvPr/>
        </p:nvSpPr>
        <p:spPr>
          <a:xfrm>
            <a:off x="876300" y="3140965"/>
            <a:ext cx="1653540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dirty="0" smtClean="0">
                <a:solidFill>
                  <a:srgbClr val="7030A0"/>
                </a:solidFill>
                <a:latin typeface="Calibri"/>
                <a:ea typeface="Calibri"/>
                <a:cs typeface="Calibri"/>
                <a:sym typeface="Calibri"/>
              </a:rPr>
              <a:t>Per i nuovi arrivati trovare e definire un vantaggio competitivo e creare valore per i clienti significa </a:t>
            </a:r>
            <a:r>
              <a:rPr lang="it-IT" sz="3600" b="1" dirty="0" smtClean="0">
                <a:solidFill>
                  <a:srgbClr val="7030A0"/>
                </a:solidFill>
                <a:latin typeface="Calibri"/>
                <a:ea typeface="Calibri"/>
                <a:cs typeface="Calibri"/>
                <a:sym typeface="Calibri"/>
              </a:rPr>
              <a:t>sopravvivenza o scomparsa </a:t>
            </a:r>
            <a:r>
              <a:rPr lang="it-IT" sz="3600" dirty="0" smtClean="0">
                <a:solidFill>
                  <a:srgbClr val="7030A0"/>
                </a:solidFill>
                <a:latin typeface="Calibri"/>
                <a:ea typeface="Calibri"/>
                <a:cs typeface="Calibri"/>
                <a:sym typeface="Calibri"/>
              </a:rPr>
              <a:t>dal mercato.</a:t>
            </a:r>
            <a:endParaRPr sz="3600" dirty="0">
              <a:solidFill>
                <a:srgbClr val="7030A0"/>
              </a:solidFill>
              <a:latin typeface="Calibri"/>
              <a:ea typeface="Calibri"/>
              <a:cs typeface="Calibri"/>
              <a:sym typeface="Calibri"/>
            </a:endParaRPr>
          </a:p>
        </p:txBody>
      </p:sp>
      <p:sp>
        <p:nvSpPr>
          <p:cNvPr id="231" name="Google Shape;231;p17"/>
          <p:cNvSpPr txBox="1"/>
          <p:nvPr/>
        </p:nvSpPr>
        <p:spPr>
          <a:xfrm>
            <a:off x="3994876" y="7174254"/>
            <a:ext cx="1059804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smtClean="0">
                <a:solidFill>
                  <a:srgbClr val="FD4FB4"/>
                </a:solidFill>
                <a:latin typeface="Calibri"/>
                <a:ea typeface="Calibri"/>
                <a:cs typeface="Calibri"/>
                <a:sym typeface="Calibri"/>
              </a:rPr>
              <a:t>Il valore è ciò per cui i clienti sono disposti a pagare!</a:t>
            </a:r>
            <a:endParaRPr sz="3600" b="1" dirty="0">
              <a:solidFill>
                <a:srgbClr val="FD4FB4"/>
              </a:solidFill>
              <a:latin typeface="Calibri"/>
              <a:ea typeface="Calibri"/>
              <a:cs typeface="Calibri"/>
              <a:sym typeface="Calibri"/>
            </a:endParaRPr>
          </a:p>
        </p:txBody>
      </p:sp>
      <p:sp>
        <p:nvSpPr>
          <p:cNvPr id="232" name="Google Shape;232;p17"/>
          <p:cNvSpPr/>
          <p:nvPr/>
        </p:nvSpPr>
        <p:spPr>
          <a:xfrm>
            <a:off x="5334000" y="4004275"/>
            <a:ext cx="5958826" cy="2979413"/>
          </a:xfrm>
          <a:prstGeom prst="rect">
            <a:avLst/>
          </a:prstGeom>
          <a:noFill/>
          <a:ln>
            <a:no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p:nvPr/>
        </p:nvSpPr>
        <p:spPr>
          <a:xfrm>
            <a:off x="2209799" y="4502690"/>
            <a:ext cx="15823367" cy="2554505"/>
          </a:xfrm>
          <a:prstGeom prst="rect">
            <a:avLst/>
          </a:prstGeom>
          <a:noFill/>
          <a:ln>
            <a:noFill/>
          </a:ln>
        </p:spPr>
        <p:txBody>
          <a:bodyPr spcFirstLastPara="1" wrap="square" lIns="91425" tIns="45700" rIns="91425" bIns="45700" anchor="t" anchorCtr="0">
            <a:spAutoFit/>
          </a:bodyPr>
          <a:lstStyle/>
          <a:p>
            <a:pPr lvl="0"/>
            <a:r>
              <a:rPr lang="en-US" sz="4000" b="1" dirty="0" smtClean="0">
                <a:solidFill>
                  <a:srgbClr val="7030A0"/>
                </a:solidFill>
                <a:latin typeface="Calibri"/>
                <a:ea typeface="Calibri"/>
                <a:cs typeface="Calibri"/>
                <a:sym typeface="Calibri"/>
              </a:rPr>
              <a:t> </a:t>
            </a:r>
            <a:r>
              <a:rPr lang="it-IT" sz="4000" b="1" dirty="0">
                <a:solidFill>
                  <a:srgbClr val="7030A0"/>
                </a:solidFill>
                <a:latin typeface="Calibri"/>
                <a:ea typeface="Calibri"/>
                <a:cs typeface="Calibri"/>
                <a:sym typeface="Calibri"/>
              </a:rPr>
              <a:t>Vai ai seguenti test per valutare la tua idea di business</a:t>
            </a:r>
            <a:endParaRPr sz="4000" b="1" dirty="0">
              <a:solidFill>
                <a:srgbClr val="7030A0"/>
              </a:solidFill>
              <a:latin typeface="Calibri"/>
              <a:ea typeface="Calibri"/>
              <a:cs typeface="Calibri"/>
              <a:sym typeface="Calibri"/>
            </a:endParaRPr>
          </a:p>
          <a:p>
            <a:pPr marL="0" marR="0" lvl="0" indent="0" algn="l" rtl="0">
              <a:spcBef>
                <a:spcPts val="0"/>
              </a:spcBef>
              <a:spcAft>
                <a:spcPts val="0"/>
              </a:spcAft>
              <a:buNone/>
            </a:pPr>
            <a:endParaRPr sz="4000" dirty="0">
              <a:solidFill>
                <a:srgbClr val="7030A0"/>
              </a:solidFill>
              <a:latin typeface="Calibri"/>
              <a:ea typeface="Calibri"/>
              <a:cs typeface="Calibri"/>
              <a:sym typeface="Calibri"/>
            </a:endParaRPr>
          </a:p>
          <a:p>
            <a:pPr marL="342900" lvl="0" indent="-342900">
              <a:buClr>
                <a:srgbClr val="7030A0"/>
              </a:buClr>
              <a:buSzPts val="4000"/>
              <a:buFont typeface="Calibri"/>
              <a:buAutoNum type="arabicPeriod"/>
            </a:pPr>
            <a:r>
              <a:rPr lang="en-US" sz="4000" dirty="0">
                <a:solidFill>
                  <a:srgbClr val="7030A0"/>
                </a:solidFill>
                <a:latin typeface="Calibri"/>
                <a:ea typeface="Calibri"/>
                <a:cs typeface="Calibri"/>
                <a:sym typeface="Calibri"/>
              </a:rPr>
              <a:t> </a:t>
            </a:r>
            <a:r>
              <a:rPr lang="it-IT" sz="4000" dirty="0">
                <a:solidFill>
                  <a:srgbClr val="7030A0"/>
                </a:solidFill>
                <a:latin typeface="Calibri"/>
                <a:ea typeface="Calibri"/>
                <a:cs typeface="Calibri"/>
                <a:sym typeface="Calibri"/>
              </a:rPr>
              <a:t>1.	Analisi dei prerequisiti per la realizzazione di un'idea imprenditoriale</a:t>
            </a:r>
          </a:p>
          <a:p>
            <a:pPr marL="342900" lvl="0" indent="-342900">
              <a:buClr>
                <a:srgbClr val="7030A0"/>
              </a:buClr>
              <a:buSzPts val="4000"/>
              <a:buFont typeface="Calibri"/>
              <a:buAutoNum type="arabicPeriod"/>
            </a:pPr>
            <a:r>
              <a:rPr lang="it-IT" sz="4000" dirty="0">
                <a:solidFill>
                  <a:srgbClr val="7030A0"/>
                </a:solidFill>
                <a:latin typeface="Calibri"/>
                <a:ea typeface="Calibri"/>
                <a:cs typeface="Calibri"/>
                <a:sym typeface="Calibri"/>
              </a:rPr>
              <a:t>2.	Criteri per la Macro selezione</a:t>
            </a:r>
            <a:endParaRPr lang="it-IT" sz="4000" dirty="0">
              <a:solidFill>
                <a:srgbClr val="7030A0"/>
              </a:solidFill>
              <a:latin typeface="Calibri"/>
              <a:ea typeface="Calibri"/>
              <a:cs typeface="Calibri"/>
              <a:sym typeface="Calibri"/>
            </a:endParaRPr>
          </a:p>
        </p:txBody>
      </p:sp>
      <p:pic>
        <p:nvPicPr>
          <p:cNvPr id="238" name="Google Shape;238;p18" descr="Top Business Ideas for Women Entrepreneurs of 2023"/>
          <p:cNvPicPr preferRelativeResize="0"/>
          <p:nvPr/>
        </p:nvPicPr>
        <p:blipFill rotWithShape="1">
          <a:blip r:embed="rId3">
            <a:alphaModFix/>
          </a:blip>
          <a:srcRect/>
          <a:stretch/>
        </p:blipFill>
        <p:spPr>
          <a:xfrm>
            <a:off x="152400" y="-12160"/>
            <a:ext cx="6858000" cy="4514850"/>
          </a:xfrm>
          <a:prstGeom prst="rect">
            <a:avLst/>
          </a:prstGeom>
          <a:noFill/>
          <a:ln>
            <a:noFill/>
          </a:ln>
        </p:spPr>
      </p:pic>
      <p:sp>
        <p:nvSpPr>
          <p:cNvPr id="239" name="Google Shape;239;p18"/>
          <p:cNvSpPr txBox="1"/>
          <p:nvPr/>
        </p:nvSpPr>
        <p:spPr>
          <a:xfrm>
            <a:off x="7010400" y="7353300"/>
            <a:ext cx="9144000"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chemeClr val="dk1"/>
                </a:solidFill>
                <a:latin typeface="Calibri"/>
                <a:ea typeface="Calibri"/>
                <a:cs typeface="Calibri"/>
                <a:sym typeface="Calibri"/>
              </a:rPr>
              <a:t>(</a:t>
            </a:r>
            <a:r>
              <a:rPr lang="en-US" sz="3500">
                <a:solidFill>
                  <a:srgbClr val="FF0000"/>
                </a:solidFill>
                <a:latin typeface="Calibri"/>
                <a:ea typeface="Calibri"/>
                <a:cs typeface="Calibri"/>
                <a:sym typeface="Calibri"/>
              </a:rPr>
              <a:t>to enter links to the tests</a:t>
            </a:r>
            <a:r>
              <a:rPr lang="en-US" sz="3500">
                <a:solidFill>
                  <a:schemeClr val="dk1"/>
                </a:solidFill>
                <a:latin typeface="Calibri"/>
                <a:ea typeface="Calibri"/>
                <a:cs typeface="Calibri"/>
                <a:sym typeface="Calibri"/>
              </a:rPr>
              <a:t>)</a:t>
            </a:r>
            <a:endParaRPr sz="35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p:nvPr/>
        </p:nvSpPr>
        <p:spPr>
          <a:xfrm>
            <a:off x="1447800" y="1573291"/>
            <a:ext cx="3581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smtClean="0">
                <a:solidFill>
                  <a:srgbClr val="FD4FB4"/>
                </a:solidFill>
                <a:latin typeface="Calibri"/>
                <a:ea typeface="Calibri"/>
                <a:cs typeface="Calibri"/>
                <a:sym typeface="Calibri"/>
              </a:rPr>
              <a:t>Conclusione</a:t>
            </a:r>
            <a:endParaRPr lang="it-IT" dirty="0"/>
          </a:p>
        </p:txBody>
      </p:sp>
      <p:sp>
        <p:nvSpPr>
          <p:cNvPr id="245" name="Google Shape;245;p19"/>
          <p:cNvSpPr txBox="1"/>
          <p:nvPr/>
        </p:nvSpPr>
        <p:spPr>
          <a:xfrm>
            <a:off x="2418432" y="4109655"/>
            <a:ext cx="41517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smtClean="0">
                <a:solidFill>
                  <a:srgbClr val="7030A0"/>
                </a:solidFill>
                <a:latin typeface="Calibri"/>
                <a:ea typeface="Calibri"/>
                <a:cs typeface="Calibri"/>
                <a:sym typeface="Calibri"/>
              </a:rPr>
              <a:t>Domande importanti che una potenziale imprenditrice dovrebbe porsi prima di intraprendere una tale "avventura".</a:t>
            </a:r>
            <a:endParaRPr sz="1800" dirty="0">
              <a:solidFill>
                <a:srgbClr val="7030A0"/>
              </a:solidFill>
              <a:latin typeface="Calibri"/>
              <a:ea typeface="Calibri"/>
              <a:cs typeface="Calibri"/>
              <a:sym typeface="Calibri"/>
            </a:endParaRPr>
          </a:p>
        </p:txBody>
      </p:sp>
      <p:sp>
        <p:nvSpPr>
          <p:cNvPr id="246" name="Google Shape;246;p19"/>
          <p:cNvSpPr txBox="1"/>
          <p:nvPr/>
        </p:nvSpPr>
        <p:spPr>
          <a:xfrm>
            <a:off x="2389101" y="3034058"/>
            <a:ext cx="4730531" cy="923289"/>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it-IT" sz="1800" b="1" dirty="0" smtClean="0">
                <a:solidFill>
                  <a:srgbClr val="7030A0"/>
                </a:solidFill>
                <a:latin typeface="Calibri"/>
                <a:ea typeface="Calibri"/>
                <a:cs typeface="Calibri"/>
                <a:sym typeface="Calibri"/>
              </a:rPr>
              <a:t>Sono un’imprenditrice?</a:t>
            </a:r>
          </a:p>
          <a:p>
            <a:pPr marL="0" marR="0" lvl="0" indent="0" algn="just" rtl="0">
              <a:spcBef>
                <a:spcPts val="0"/>
              </a:spcBef>
              <a:spcAft>
                <a:spcPts val="0"/>
              </a:spcAft>
              <a:buNone/>
            </a:pPr>
            <a:r>
              <a:rPr lang="it-IT" sz="1800" b="1" dirty="0" smtClean="0">
                <a:solidFill>
                  <a:srgbClr val="7030A0"/>
                </a:solidFill>
                <a:latin typeface="Calibri"/>
                <a:ea typeface="Calibri"/>
                <a:cs typeface="Calibri"/>
                <a:sym typeface="Calibri"/>
              </a:rPr>
              <a:t>Ho qualità imprenditoriali?</a:t>
            </a:r>
          </a:p>
          <a:p>
            <a:pPr marL="0" marR="0" lvl="0" indent="0" algn="just" rtl="0">
              <a:spcBef>
                <a:spcPts val="0"/>
              </a:spcBef>
              <a:spcAft>
                <a:spcPts val="0"/>
              </a:spcAft>
              <a:buNone/>
            </a:pPr>
            <a:r>
              <a:rPr lang="it-IT" sz="1800" b="1" dirty="0" smtClean="0">
                <a:solidFill>
                  <a:srgbClr val="7030A0"/>
                </a:solidFill>
                <a:latin typeface="Calibri"/>
                <a:ea typeface="Calibri"/>
                <a:cs typeface="Calibri"/>
                <a:sym typeface="Calibri"/>
              </a:rPr>
              <a:t>Cosa mi motiva a fare un passo del genere?</a:t>
            </a:r>
            <a:endParaRPr sz="1800" b="1" dirty="0">
              <a:solidFill>
                <a:srgbClr val="7030A0"/>
              </a:solidFill>
              <a:latin typeface="Calibri"/>
              <a:ea typeface="Calibri"/>
              <a:cs typeface="Calibri"/>
              <a:sym typeface="Calibri"/>
            </a:endParaRPr>
          </a:p>
        </p:txBody>
      </p:sp>
      <p:sp>
        <p:nvSpPr>
          <p:cNvPr id="247" name="Google Shape;247;p19"/>
          <p:cNvSpPr txBox="1"/>
          <p:nvPr/>
        </p:nvSpPr>
        <p:spPr>
          <a:xfrm>
            <a:off x="2256812" y="6624854"/>
            <a:ext cx="48628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smtClean="0">
                <a:solidFill>
                  <a:srgbClr val="7030A0"/>
                </a:solidFill>
                <a:latin typeface="Calibri"/>
                <a:ea typeface="Calibri"/>
                <a:cs typeface="Calibri"/>
                <a:sym typeface="Calibri"/>
              </a:rPr>
              <a:t>Le qualità imprenditoriali sono importanti ma non bastano, soprattutto quando l'azienda raggiunge un certo livello di sviluppo!</a:t>
            </a:r>
            <a:endParaRPr sz="2800" b="1" dirty="0">
              <a:solidFill>
                <a:srgbClr val="7030A0"/>
              </a:solidFill>
              <a:latin typeface="Calibri"/>
              <a:ea typeface="Calibri"/>
              <a:cs typeface="Calibri"/>
              <a:sym typeface="Calibri"/>
            </a:endParaRPr>
          </a:p>
        </p:txBody>
      </p:sp>
      <p:sp>
        <p:nvSpPr>
          <p:cNvPr id="248" name="Google Shape;248;p19"/>
          <p:cNvSpPr txBox="1"/>
          <p:nvPr/>
        </p:nvSpPr>
        <p:spPr>
          <a:xfrm>
            <a:off x="2266644" y="5549216"/>
            <a:ext cx="5258418" cy="92328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b="1" dirty="0" smtClean="0">
                <a:solidFill>
                  <a:srgbClr val="7030A0"/>
                </a:solidFill>
                <a:latin typeface="Calibri"/>
                <a:ea typeface="Calibri"/>
                <a:cs typeface="Calibri"/>
                <a:sym typeface="Calibri"/>
              </a:rPr>
              <a:t>L'acquisizione di competenze, conoscenze ed esperienze durante gli affari sono fondamentali nello sviluppo del business.</a:t>
            </a:r>
            <a:endParaRPr sz="2400" b="1" dirty="0">
              <a:solidFill>
                <a:srgbClr val="7030A0"/>
              </a:solidFill>
              <a:latin typeface="Calibri"/>
              <a:ea typeface="Calibri"/>
              <a:cs typeface="Calibri"/>
              <a:sym typeface="Calibri"/>
            </a:endParaRPr>
          </a:p>
        </p:txBody>
      </p:sp>
      <p:sp>
        <p:nvSpPr>
          <p:cNvPr id="249" name="Google Shape;249;p19"/>
          <p:cNvSpPr txBox="1"/>
          <p:nvPr/>
        </p:nvSpPr>
        <p:spPr>
          <a:xfrm>
            <a:off x="13006949" y="3010295"/>
            <a:ext cx="440293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smtClean="0">
                <a:solidFill>
                  <a:srgbClr val="7030A0"/>
                </a:solidFill>
                <a:latin typeface="Calibri"/>
                <a:ea typeface="Calibri"/>
                <a:cs typeface="Calibri"/>
                <a:sym typeface="Calibri"/>
              </a:rPr>
              <a:t>"Offri alle persone ciò che vogliono comprare, non ciò che vuoi vendere!«</a:t>
            </a:r>
          </a:p>
          <a:p>
            <a:pPr marL="0" marR="0" lvl="0" indent="0" algn="l" rtl="0">
              <a:spcBef>
                <a:spcPts val="0"/>
              </a:spcBef>
              <a:spcAft>
                <a:spcPts val="0"/>
              </a:spcAft>
              <a:buNone/>
            </a:pPr>
            <a:r>
              <a:rPr lang="it-IT" sz="1800" b="1" dirty="0" smtClean="0">
                <a:solidFill>
                  <a:srgbClr val="7030A0"/>
                </a:solidFill>
                <a:latin typeface="Calibri"/>
                <a:ea typeface="Calibri"/>
                <a:cs typeface="Calibri"/>
                <a:sym typeface="Calibri"/>
              </a:rPr>
              <a:t>"I clienti non comprano quello che ti piace, comprano quello che li piace!"</a:t>
            </a:r>
            <a:endParaRPr sz="2800" b="1" dirty="0">
              <a:solidFill>
                <a:srgbClr val="7030A0"/>
              </a:solidFill>
              <a:latin typeface="Calibri"/>
              <a:ea typeface="Calibri"/>
              <a:cs typeface="Calibri"/>
              <a:sym typeface="Calibri"/>
            </a:endParaRPr>
          </a:p>
        </p:txBody>
      </p:sp>
      <p:sp>
        <p:nvSpPr>
          <p:cNvPr id="250" name="Google Shape;250;p19"/>
          <p:cNvSpPr txBox="1"/>
          <p:nvPr/>
        </p:nvSpPr>
        <p:spPr>
          <a:xfrm>
            <a:off x="13006949" y="4371664"/>
            <a:ext cx="3737810"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dirty="0" smtClean="0">
                <a:solidFill>
                  <a:srgbClr val="7030A0"/>
                </a:solidFill>
                <a:latin typeface="Calibri"/>
                <a:ea typeface="Calibri"/>
                <a:cs typeface="Calibri"/>
                <a:sym typeface="Calibri"/>
              </a:rPr>
              <a:t>La legge più importante del marketing</a:t>
            </a:r>
            <a:endParaRPr sz="1800" dirty="0">
              <a:solidFill>
                <a:srgbClr val="7030A0"/>
              </a:solidFill>
              <a:latin typeface="Calibri"/>
              <a:ea typeface="Calibri"/>
              <a:cs typeface="Calibri"/>
              <a:sym typeface="Calibri"/>
            </a:endParaRPr>
          </a:p>
        </p:txBody>
      </p:sp>
      <p:sp>
        <p:nvSpPr>
          <p:cNvPr id="251" name="Google Shape;251;p19"/>
          <p:cNvSpPr txBox="1"/>
          <p:nvPr/>
        </p:nvSpPr>
        <p:spPr>
          <a:xfrm>
            <a:off x="13106400" y="5511099"/>
            <a:ext cx="430348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smtClean="0">
                <a:solidFill>
                  <a:srgbClr val="7030A0"/>
                </a:solidFill>
                <a:latin typeface="Calibri"/>
                <a:ea typeface="Calibri"/>
                <a:cs typeface="Calibri"/>
                <a:sym typeface="Calibri"/>
              </a:rPr>
              <a:t>È necessaria un'adeguata preparazione per l'ingresso nel business e per le attività di pianificazione.</a:t>
            </a:r>
            <a:endParaRPr sz="2800" b="1" dirty="0">
              <a:solidFill>
                <a:srgbClr val="7030A0"/>
              </a:solidFill>
              <a:latin typeface="Calibri"/>
              <a:ea typeface="Calibri"/>
              <a:cs typeface="Calibri"/>
              <a:sym typeface="Calibri"/>
            </a:endParaRPr>
          </a:p>
        </p:txBody>
      </p:sp>
      <p:sp>
        <p:nvSpPr>
          <p:cNvPr id="252" name="Google Shape;252;p19"/>
          <p:cNvSpPr txBox="1"/>
          <p:nvPr/>
        </p:nvSpPr>
        <p:spPr>
          <a:xfrm>
            <a:off x="13106400" y="6624854"/>
            <a:ext cx="3581401" cy="92333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dirty="0" smtClean="0">
                <a:solidFill>
                  <a:srgbClr val="7030A0"/>
                </a:solidFill>
                <a:latin typeface="Calibri"/>
                <a:ea typeface="Calibri"/>
                <a:cs typeface="Calibri"/>
                <a:sym typeface="Calibri"/>
              </a:rPr>
              <a:t>Il vantaggio competitivo deriva dal valore che un imprenditore può creare per i clienti</a:t>
            </a:r>
            <a:endParaRPr sz="2400" dirty="0">
              <a:solidFill>
                <a:srgbClr val="7030A0"/>
              </a:solidFill>
              <a:latin typeface="Calibri"/>
              <a:ea typeface="Calibri"/>
              <a:cs typeface="Calibri"/>
              <a:sym typeface="Calibri"/>
            </a:endParaRPr>
          </a:p>
        </p:txBody>
      </p:sp>
      <p:pic>
        <p:nvPicPr>
          <p:cNvPr id="253" name="Google Shape;253;p19"/>
          <p:cNvPicPr preferRelativeResize="0"/>
          <p:nvPr/>
        </p:nvPicPr>
        <p:blipFill rotWithShape="1">
          <a:blip r:embed="rId3">
            <a:alphaModFix/>
          </a:blip>
          <a:srcRect/>
          <a:stretch/>
        </p:blipFill>
        <p:spPr>
          <a:xfrm>
            <a:off x="1466543" y="2944659"/>
            <a:ext cx="581024" cy="581024"/>
          </a:xfrm>
          <a:prstGeom prst="rect">
            <a:avLst/>
          </a:prstGeom>
          <a:noFill/>
          <a:ln>
            <a:noFill/>
          </a:ln>
        </p:spPr>
      </p:pic>
      <p:pic>
        <p:nvPicPr>
          <p:cNvPr id="254" name="Google Shape;254;p19"/>
          <p:cNvPicPr preferRelativeResize="0"/>
          <p:nvPr/>
        </p:nvPicPr>
        <p:blipFill rotWithShape="1">
          <a:blip r:embed="rId3">
            <a:alphaModFix/>
          </a:blip>
          <a:srcRect/>
          <a:stretch/>
        </p:blipFill>
        <p:spPr>
          <a:xfrm>
            <a:off x="1447800" y="5621977"/>
            <a:ext cx="581024" cy="581024"/>
          </a:xfrm>
          <a:prstGeom prst="rect">
            <a:avLst/>
          </a:prstGeom>
          <a:noFill/>
          <a:ln>
            <a:noFill/>
          </a:ln>
        </p:spPr>
      </p:pic>
      <p:pic>
        <p:nvPicPr>
          <p:cNvPr id="255" name="Google Shape;255;p19"/>
          <p:cNvPicPr preferRelativeResize="0"/>
          <p:nvPr/>
        </p:nvPicPr>
        <p:blipFill rotWithShape="1">
          <a:blip r:embed="rId3">
            <a:alphaModFix/>
          </a:blip>
          <a:srcRect/>
          <a:stretch/>
        </p:blipFill>
        <p:spPr>
          <a:xfrm>
            <a:off x="12358686" y="3004934"/>
            <a:ext cx="581024" cy="581024"/>
          </a:xfrm>
          <a:prstGeom prst="rect">
            <a:avLst/>
          </a:prstGeom>
          <a:noFill/>
          <a:ln>
            <a:noFill/>
          </a:ln>
        </p:spPr>
      </p:pic>
      <p:pic>
        <p:nvPicPr>
          <p:cNvPr id="256" name="Google Shape;256;p19"/>
          <p:cNvPicPr preferRelativeResize="0"/>
          <p:nvPr/>
        </p:nvPicPr>
        <p:blipFill rotWithShape="1">
          <a:blip r:embed="rId3">
            <a:alphaModFix/>
          </a:blip>
          <a:srcRect/>
          <a:stretch/>
        </p:blipFill>
        <p:spPr>
          <a:xfrm>
            <a:off x="12339943" y="5682252"/>
            <a:ext cx="581024" cy="581024"/>
          </a:xfrm>
          <a:prstGeom prst="rect">
            <a:avLst/>
          </a:prstGeom>
          <a:noFill/>
          <a:ln>
            <a:noFill/>
          </a:ln>
        </p:spPr>
      </p:pic>
      <p:pic>
        <p:nvPicPr>
          <p:cNvPr id="257" name="Google Shape;257;p19" descr="Providing Outstanding Virtual Customer Service During a Crisis"/>
          <p:cNvPicPr preferRelativeResize="0"/>
          <p:nvPr/>
        </p:nvPicPr>
        <p:blipFill rotWithShape="1">
          <a:blip r:embed="rId4">
            <a:alphaModFix/>
          </a:blip>
          <a:srcRect/>
          <a:stretch/>
        </p:blipFill>
        <p:spPr>
          <a:xfrm>
            <a:off x="7406856" y="2047776"/>
            <a:ext cx="486282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smtClean="0">
                <a:solidFill>
                  <a:srgbClr val="FD4FB4"/>
                </a:solidFill>
                <a:latin typeface="Calibri"/>
                <a:ea typeface="Calibri"/>
                <a:cs typeface="Calibri"/>
                <a:sym typeface="Calibri"/>
              </a:rPr>
              <a:t>Obiettivi</a:t>
            </a:r>
            <a:endParaRPr dirty="0"/>
          </a:p>
        </p:txBody>
      </p:sp>
      <p:sp>
        <p:nvSpPr>
          <p:cNvPr id="112" name="Google Shape;112;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dirty="0" smtClean="0">
                <a:solidFill>
                  <a:srgbClr val="7030A0"/>
                </a:solidFill>
                <a:latin typeface="Calibri"/>
                <a:ea typeface="Calibri"/>
                <a:cs typeface="Calibri"/>
                <a:sym typeface="Calibri"/>
              </a:rPr>
              <a:t>Alla fine di questo modulo sarai in grado di:</a:t>
            </a:r>
            <a:endParaRPr lang="it-IT" dirty="0"/>
          </a:p>
        </p:txBody>
      </p:sp>
      <p:grpSp>
        <p:nvGrpSpPr>
          <p:cNvPr id="113" name="Google Shape;113;p2"/>
          <p:cNvGrpSpPr/>
          <p:nvPr/>
        </p:nvGrpSpPr>
        <p:grpSpPr>
          <a:xfrm>
            <a:off x="2636806" y="3226357"/>
            <a:ext cx="7040594" cy="2536057"/>
            <a:chOff x="6390800" y="973051"/>
            <a:chExt cx="7040594" cy="2536057"/>
          </a:xfrm>
        </p:grpSpPr>
        <p:sp>
          <p:nvSpPr>
            <p:cNvPr id="114" name="Google Shape;114;p2"/>
            <p:cNvSpPr txBox="1"/>
            <p:nvPr/>
          </p:nvSpPr>
          <p:spPr>
            <a:xfrm>
              <a:off x="6420992" y="1939448"/>
              <a:ext cx="6705603" cy="1569660"/>
            </a:xfrm>
            <a:prstGeom prst="rect">
              <a:avLst/>
            </a:prstGeom>
            <a:noFill/>
            <a:ln>
              <a:noFill/>
            </a:ln>
          </p:spPr>
          <p:txBody>
            <a:bodyPr spcFirstLastPara="1" wrap="square" lIns="91425" tIns="45700" rIns="91425" bIns="45700" anchor="t" anchorCtr="0">
              <a:spAutoFit/>
            </a:bodyPr>
            <a:lstStyle/>
            <a:p>
              <a:pPr marL="342900" lvl="0" indent="-342900">
                <a:buClr>
                  <a:srgbClr val="FD4FB4"/>
                </a:buClr>
                <a:buSzPts val="2400"/>
                <a:buFont typeface="Arial"/>
                <a:buChar char="•"/>
              </a:pPr>
              <a:r>
                <a:rPr lang="it-IT" sz="2400" dirty="0">
                  <a:solidFill>
                    <a:srgbClr val="FD4FB4"/>
                  </a:solidFill>
                  <a:latin typeface="Calibri"/>
                  <a:ea typeface="Calibri"/>
                  <a:cs typeface="Calibri"/>
                  <a:sym typeface="Calibri"/>
                </a:rPr>
                <a:t>Quali sono le qualità e le motivazioni che ogni imprenditrice dovrebbe avere</a:t>
              </a:r>
            </a:p>
            <a:p>
              <a:pPr marL="342900" lvl="0" indent="-342900">
                <a:buClr>
                  <a:srgbClr val="FD4FB4"/>
                </a:buClr>
                <a:buSzPts val="2400"/>
                <a:buFont typeface="Arial"/>
                <a:buChar char="•"/>
              </a:pPr>
              <a:r>
                <a:rPr lang="it-IT" sz="2400" dirty="0" smtClean="0">
                  <a:solidFill>
                    <a:srgbClr val="FD4FB4"/>
                  </a:solidFill>
                  <a:latin typeface="Calibri"/>
                  <a:ea typeface="Calibri"/>
                  <a:cs typeface="Calibri"/>
                  <a:sym typeface="Calibri"/>
                </a:rPr>
                <a:t>Quali </a:t>
              </a:r>
              <a:r>
                <a:rPr lang="it-IT" sz="2400" dirty="0">
                  <a:solidFill>
                    <a:srgbClr val="FD4FB4"/>
                  </a:solidFill>
                  <a:latin typeface="Calibri"/>
                  <a:ea typeface="Calibri"/>
                  <a:cs typeface="Calibri"/>
                  <a:sym typeface="Calibri"/>
                </a:rPr>
                <a:t>sono le conoscenze e le competenze necessarie per avviare un'impresa</a:t>
              </a:r>
              <a:endParaRPr lang="it-IT" sz="2400" dirty="0">
                <a:solidFill>
                  <a:srgbClr val="FD4FB4"/>
                </a:solidFill>
                <a:latin typeface="Calibri"/>
                <a:ea typeface="Calibri"/>
                <a:cs typeface="Calibri"/>
                <a:sym typeface="Calibri"/>
              </a:endParaRPr>
            </a:p>
          </p:txBody>
        </p:sp>
        <p:sp>
          <p:nvSpPr>
            <p:cNvPr id="115" name="Google Shape;115;p2"/>
            <p:cNvSpPr txBox="1"/>
            <p:nvPr/>
          </p:nvSpPr>
          <p:spPr>
            <a:xfrm>
              <a:off x="6390800" y="973051"/>
              <a:ext cx="7040594" cy="954107"/>
            </a:xfrm>
            <a:prstGeom prst="rect">
              <a:avLst/>
            </a:prstGeom>
            <a:noFill/>
            <a:ln>
              <a:noFill/>
            </a:ln>
          </p:spPr>
          <p:txBody>
            <a:bodyPr spcFirstLastPara="1" wrap="square" lIns="108000" tIns="45700" rIns="108000" bIns="45700" anchor="t" anchorCtr="0">
              <a:spAutoFit/>
            </a:bodyPr>
            <a:lstStyle/>
            <a:p>
              <a:pPr marL="0" marR="0" lvl="0" indent="449580" algn="l" rtl="0">
                <a:spcBef>
                  <a:spcPts val="0"/>
                </a:spcBef>
                <a:spcAft>
                  <a:spcPts val="0"/>
                </a:spcAft>
                <a:buNone/>
              </a:pPr>
              <a:r>
                <a:rPr lang="it-IT" sz="2800" dirty="0" smtClean="0">
                  <a:solidFill>
                    <a:srgbClr val="7030A0"/>
                  </a:solidFill>
                  <a:latin typeface="Calibri"/>
                  <a:ea typeface="Calibri"/>
                  <a:cs typeface="Calibri"/>
                  <a:sym typeface="Calibri"/>
                </a:rPr>
                <a:t>D</a:t>
              </a:r>
              <a:r>
                <a:rPr lang="it-IT" sz="2800" dirty="0" smtClean="0">
                  <a:solidFill>
                    <a:srgbClr val="7030A0"/>
                  </a:solidFill>
                  <a:latin typeface="Calibri"/>
                  <a:ea typeface="Calibri"/>
                  <a:cs typeface="Calibri"/>
                  <a:sym typeface="Calibri"/>
                </a:rPr>
                <a:t>are una risposta alla domanda «Perché iniziare la mia attività?»</a:t>
              </a:r>
              <a:endParaRPr sz="2800" dirty="0">
                <a:solidFill>
                  <a:srgbClr val="7030A0"/>
                </a:solidFill>
                <a:latin typeface="Times New Roman"/>
                <a:ea typeface="Times New Roman"/>
                <a:cs typeface="Times New Roman"/>
                <a:sym typeface="Times New Roman"/>
              </a:endParaRPr>
            </a:p>
          </p:txBody>
        </p:sp>
      </p:grpSp>
      <p:pic>
        <p:nvPicPr>
          <p:cNvPr id="116" name="Google Shape;116;p2"/>
          <p:cNvPicPr preferRelativeResize="0"/>
          <p:nvPr/>
        </p:nvPicPr>
        <p:blipFill rotWithShape="1">
          <a:blip r:embed="rId3">
            <a:alphaModFix/>
          </a:blip>
          <a:srcRect/>
          <a:stretch/>
        </p:blipFill>
        <p:spPr>
          <a:xfrm>
            <a:off x="1885946" y="3703624"/>
            <a:ext cx="581024" cy="581024"/>
          </a:xfrm>
          <a:prstGeom prst="rect">
            <a:avLst/>
          </a:prstGeom>
          <a:noFill/>
          <a:ln>
            <a:noFill/>
          </a:ln>
        </p:spPr>
      </p:pic>
      <p:pic>
        <p:nvPicPr>
          <p:cNvPr id="117" name="Google Shape;117;p2"/>
          <p:cNvPicPr preferRelativeResize="0"/>
          <p:nvPr/>
        </p:nvPicPr>
        <p:blipFill rotWithShape="1">
          <a:blip r:embed="rId3">
            <a:alphaModFix/>
          </a:blip>
          <a:srcRect/>
          <a:stretch/>
        </p:blipFill>
        <p:spPr>
          <a:xfrm>
            <a:off x="1885946" y="6641500"/>
            <a:ext cx="581024" cy="581024"/>
          </a:xfrm>
          <a:prstGeom prst="rect">
            <a:avLst/>
          </a:prstGeom>
          <a:noFill/>
          <a:ln>
            <a:noFill/>
          </a:ln>
        </p:spPr>
      </p:pic>
      <p:pic>
        <p:nvPicPr>
          <p:cNvPr id="118" name="Google Shape;118;p2"/>
          <p:cNvPicPr preferRelativeResize="0"/>
          <p:nvPr/>
        </p:nvPicPr>
        <p:blipFill rotWithShape="1">
          <a:blip r:embed="rId4">
            <a:alphaModFix/>
          </a:blip>
          <a:srcRect r="11434"/>
          <a:stretch/>
        </p:blipFill>
        <p:spPr>
          <a:xfrm>
            <a:off x="8915400" y="2456215"/>
            <a:ext cx="8853025" cy="5042737"/>
          </a:xfrm>
          <a:prstGeom prst="rect">
            <a:avLst/>
          </a:prstGeom>
          <a:noFill/>
          <a:ln>
            <a:noFill/>
          </a:ln>
        </p:spPr>
      </p:pic>
      <p:grpSp>
        <p:nvGrpSpPr>
          <p:cNvPr id="119" name="Google Shape;119;p2"/>
          <p:cNvGrpSpPr/>
          <p:nvPr/>
        </p:nvGrpSpPr>
        <p:grpSpPr>
          <a:xfrm>
            <a:off x="2610926" y="5954495"/>
            <a:ext cx="7837217" cy="2166685"/>
            <a:chOff x="6390800" y="973051"/>
            <a:chExt cx="7040594" cy="2166685"/>
          </a:xfrm>
        </p:grpSpPr>
        <p:sp>
          <p:nvSpPr>
            <p:cNvPr id="120" name="Google Shape;120;p2"/>
            <p:cNvSpPr txBox="1"/>
            <p:nvPr/>
          </p:nvSpPr>
          <p:spPr>
            <a:xfrm>
              <a:off x="6420992" y="1939448"/>
              <a:ext cx="6705603" cy="1200288"/>
            </a:xfrm>
            <a:prstGeom prst="rect">
              <a:avLst/>
            </a:prstGeom>
            <a:noFill/>
            <a:ln>
              <a:noFill/>
            </a:ln>
          </p:spPr>
          <p:txBody>
            <a:bodyPr spcFirstLastPara="1" wrap="square" lIns="91425" tIns="45700" rIns="91425" bIns="45700" anchor="t" anchorCtr="0">
              <a:spAutoFit/>
            </a:bodyPr>
            <a:lstStyle/>
            <a:p>
              <a:pPr marL="342900" lvl="0" indent="-342900">
                <a:buClr>
                  <a:srgbClr val="FD4FB4"/>
                </a:buClr>
                <a:buSzPts val="2400"/>
                <a:buFont typeface="Arial"/>
                <a:buChar char="•"/>
              </a:pPr>
              <a:r>
                <a:rPr lang="it-IT" sz="2400" dirty="0">
                  <a:solidFill>
                    <a:srgbClr val="FD4FB4"/>
                  </a:solidFill>
                  <a:latin typeface="Calibri"/>
                  <a:ea typeface="Calibri"/>
                  <a:cs typeface="Calibri"/>
                  <a:sym typeface="Calibri"/>
                </a:rPr>
                <a:t>Quali sono le risorse necessarie per avviare un'impresa</a:t>
              </a:r>
            </a:p>
            <a:p>
              <a:pPr marL="342900" lvl="0" indent="-342900">
                <a:buClr>
                  <a:srgbClr val="FD4FB4"/>
                </a:buClr>
                <a:buSzPts val="2400"/>
                <a:buFont typeface="Arial"/>
                <a:buChar char="•"/>
              </a:pPr>
              <a:r>
                <a:rPr lang="it-IT" sz="2400" dirty="0" smtClean="0">
                  <a:solidFill>
                    <a:srgbClr val="FD4FB4"/>
                  </a:solidFill>
                  <a:latin typeface="Calibri"/>
                  <a:ea typeface="Calibri"/>
                  <a:cs typeface="Calibri"/>
                  <a:sym typeface="Calibri"/>
                </a:rPr>
                <a:t> </a:t>
              </a:r>
              <a:r>
                <a:rPr lang="it-IT" sz="2400" dirty="0">
                  <a:solidFill>
                    <a:srgbClr val="FD4FB4"/>
                  </a:solidFill>
                  <a:latin typeface="Calibri"/>
                  <a:ea typeface="Calibri"/>
                  <a:cs typeface="Calibri"/>
                  <a:sym typeface="Calibri"/>
                </a:rPr>
                <a:t>Come analizzare e valutare le idee di business</a:t>
              </a:r>
              <a:endParaRPr lang="it-IT" sz="2400" dirty="0">
                <a:solidFill>
                  <a:srgbClr val="FD4FB4"/>
                </a:solidFill>
                <a:latin typeface="Calibri"/>
                <a:ea typeface="Calibri"/>
                <a:cs typeface="Calibri"/>
                <a:sym typeface="Calibri"/>
              </a:endParaRPr>
            </a:p>
          </p:txBody>
        </p:sp>
        <p:sp>
          <p:nvSpPr>
            <p:cNvPr id="121" name="Google Shape;121;p2"/>
            <p:cNvSpPr txBox="1"/>
            <p:nvPr/>
          </p:nvSpPr>
          <p:spPr>
            <a:xfrm>
              <a:off x="6390800" y="973051"/>
              <a:ext cx="7040594" cy="954067"/>
            </a:xfrm>
            <a:prstGeom prst="rect">
              <a:avLst/>
            </a:prstGeom>
            <a:noFill/>
            <a:ln>
              <a:noFill/>
            </a:ln>
          </p:spPr>
          <p:txBody>
            <a:bodyPr spcFirstLastPara="1" wrap="square" lIns="108000" tIns="45700" rIns="108000" bIns="45700" anchor="t" anchorCtr="0">
              <a:spAutoFit/>
            </a:bodyPr>
            <a:lstStyle/>
            <a:p>
              <a:pPr marL="0" marR="0" lvl="0" indent="449580" algn="l" rtl="0">
                <a:spcBef>
                  <a:spcPts val="0"/>
                </a:spcBef>
                <a:spcAft>
                  <a:spcPts val="0"/>
                </a:spcAft>
                <a:buNone/>
              </a:pPr>
              <a:r>
                <a:rPr lang="it-IT" sz="2800" dirty="0" smtClean="0">
                  <a:solidFill>
                    <a:srgbClr val="7030A0"/>
                  </a:solidFill>
                  <a:latin typeface="Calibri"/>
                  <a:ea typeface="Calibri"/>
                  <a:cs typeface="Calibri"/>
                  <a:sym typeface="Calibri"/>
                </a:rPr>
                <a:t>Comprendere il percorso che va </a:t>
              </a:r>
              <a:r>
                <a:rPr lang="it-IT" sz="2800" dirty="0" smtClean="0">
                  <a:solidFill>
                    <a:srgbClr val="7030A0"/>
                  </a:solidFill>
                  <a:latin typeface="Calibri"/>
                  <a:ea typeface="Calibri"/>
                  <a:cs typeface="Calibri"/>
                  <a:sym typeface="Calibri"/>
                </a:rPr>
                <a:t>dall'idea al mercato</a:t>
              </a:r>
              <a:endParaRPr sz="2800" dirty="0">
                <a:solidFill>
                  <a:srgbClr val="7030A0"/>
                </a:solidFill>
                <a:latin typeface="Times New Roman"/>
                <a:ea typeface="Times New Roman"/>
                <a:cs typeface="Times New Roman"/>
                <a:sym typeface="Times New Roman"/>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p:nvPr/>
        </p:nvSpPr>
        <p:spPr>
          <a:xfrm>
            <a:off x="6438900" y="5295900"/>
            <a:ext cx="54102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D4FB4"/>
              </a:buClr>
              <a:buSzPts val="4400"/>
              <a:buFont typeface="Helvetica Neue"/>
              <a:buNone/>
            </a:pPr>
            <a:r>
              <a:rPr lang="en-US" sz="4400" b="1" dirty="0" smtClean="0">
                <a:solidFill>
                  <a:srgbClr val="FD4FB4"/>
                </a:solidFill>
                <a:latin typeface="Helvetica Neue"/>
                <a:ea typeface="Helvetica Neue"/>
                <a:cs typeface="Helvetica Neue"/>
                <a:sym typeface="Helvetica Neue"/>
              </a:rPr>
              <a:t>Grazie!</a:t>
            </a:r>
            <a:endParaRPr sz="4400" b="1" i="0" u="none" strike="noStrike" cap="none" dirty="0">
              <a:solidFill>
                <a:srgbClr val="FD4FB4"/>
              </a:solidFill>
              <a:latin typeface="Helvetica Neue"/>
              <a:ea typeface="Helvetica Neue"/>
              <a:cs typeface="Helvetica Neue"/>
              <a:sym typeface="Helvetica Neue"/>
            </a:endParaRPr>
          </a:p>
        </p:txBody>
      </p:sp>
      <p:sp>
        <p:nvSpPr>
          <p:cNvPr id="263" name="Google Shape;263;p20"/>
          <p:cNvSpPr txBox="1"/>
          <p:nvPr/>
        </p:nvSpPr>
        <p:spPr>
          <a:xfrm>
            <a:off x="838200" y="6853084"/>
            <a:ext cx="16230600" cy="13234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a:solidFill>
                  <a:srgbClr val="7030A0"/>
                </a:solidFill>
                <a:latin typeface="Calibri"/>
                <a:ea typeface="Calibri"/>
                <a:cs typeface="Calibri"/>
                <a:sym typeface="Calibri"/>
              </a:rPr>
              <a:t>Regional agency for economic development of Šumadija and Pomoravlje  </a:t>
            </a:r>
            <a:r>
              <a:rPr lang="en-US" sz="4000" b="1">
                <a:solidFill>
                  <a:srgbClr val="7030A0"/>
                </a:solidFill>
                <a:latin typeface="Calibri"/>
                <a:ea typeface="Calibri"/>
                <a:cs typeface="Calibri"/>
                <a:sym typeface="Calibri"/>
              </a:rPr>
              <a:t>REDASP</a:t>
            </a:r>
            <a:endParaRPr sz="4000" b="1">
              <a:solidFill>
                <a:srgbClr val="7030A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smtClean="0">
                <a:solidFill>
                  <a:srgbClr val="FD4FB4"/>
                </a:solidFill>
                <a:latin typeface="Calibri"/>
                <a:ea typeface="Calibri"/>
                <a:cs typeface="Calibri"/>
                <a:sym typeface="Calibri"/>
              </a:rPr>
              <a:t>Indice</a:t>
            </a:r>
            <a:endParaRPr dirty="0"/>
          </a:p>
        </p:txBody>
      </p:sp>
      <p:pic>
        <p:nvPicPr>
          <p:cNvPr id="127" name="Google Shape;127;p3"/>
          <p:cNvPicPr preferRelativeResize="0"/>
          <p:nvPr/>
        </p:nvPicPr>
        <p:blipFill rotWithShape="1">
          <a:blip r:embed="rId3">
            <a:alphaModFix/>
          </a:blip>
          <a:srcRect/>
          <a:stretch/>
        </p:blipFill>
        <p:spPr>
          <a:xfrm>
            <a:off x="1930703" y="3096638"/>
            <a:ext cx="581024" cy="581024"/>
          </a:xfrm>
          <a:prstGeom prst="rect">
            <a:avLst/>
          </a:prstGeom>
          <a:noFill/>
          <a:ln>
            <a:noFill/>
          </a:ln>
        </p:spPr>
      </p:pic>
      <p:pic>
        <p:nvPicPr>
          <p:cNvPr id="128" name="Google Shape;128;p3"/>
          <p:cNvPicPr preferRelativeResize="0"/>
          <p:nvPr/>
        </p:nvPicPr>
        <p:blipFill rotWithShape="1">
          <a:blip r:embed="rId3">
            <a:alphaModFix/>
          </a:blip>
          <a:srcRect/>
          <a:stretch/>
        </p:blipFill>
        <p:spPr>
          <a:xfrm>
            <a:off x="1854042" y="6040872"/>
            <a:ext cx="581024" cy="581024"/>
          </a:xfrm>
          <a:prstGeom prst="rect">
            <a:avLst/>
          </a:prstGeom>
          <a:noFill/>
          <a:ln>
            <a:noFill/>
          </a:ln>
        </p:spPr>
      </p:pic>
      <p:sp>
        <p:nvSpPr>
          <p:cNvPr id="129" name="Google Shape;129;p3"/>
          <p:cNvSpPr txBox="1"/>
          <p:nvPr/>
        </p:nvSpPr>
        <p:spPr>
          <a:xfrm>
            <a:off x="3124200" y="3086100"/>
            <a:ext cx="13792200" cy="4031833"/>
          </a:xfrm>
          <a:prstGeom prst="rect">
            <a:avLst/>
          </a:prstGeom>
          <a:noFill/>
          <a:ln>
            <a:noFill/>
          </a:ln>
        </p:spPr>
        <p:txBody>
          <a:bodyPr spcFirstLastPara="1" wrap="square" lIns="91425" tIns="45700" rIns="91425" bIns="45700" anchor="t" anchorCtr="0">
            <a:spAutoFit/>
          </a:bodyPr>
          <a:lstStyle/>
          <a:p>
            <a:pPr lvl="0"/>
            <a:r>
              <a:rPr lang="it-IT" sz="3200" b="1" dirty="0">
                <a:solidFill>
                  <a:srgbClr val="7030A0"/>
                </a:solidFill>
                <a:latin typeface="Calibri"/>
                <a:ea typeface="Calibri"/>
                <a:cs typeface="Calibri"/>
                <a:sym typeface="Calibri"/>
              </a:rPr>
              <a:t>Unità 1: Perché iniziare il mio business</a:t>
            </a:r>
            <a:r>
              <a:rPr lang="it-IT" sz="3200" b="1" dirty="0" smtClean="0">
                <a:solidFill>
                  <a:srgbClr val="7030A0"/>
                </a:solidFill>
                <a:latin typeface="Calibri"/>
                <a:ea typeface="Calibri"/>
                <a:cs typeface="Calibri"/>
                <a:sym typeface="Calibri"/>
              </a:rPr>
              <a:t>?</a:t>
            </a:r>
          </a:p>
          <a:p>
            <a:pPr lvl="0"/>
            <a:r>
              <a:rPr lang="en-US" sz="3200" b="1" dirty="0" smtClean="0">
                <a:solidFill>
                  <a:srgbClr val="7030A0"/>
                </a:solidFill>
                <a:latin typeface="Calibri"/>
                <a:ea typeface="Calibri"/>
                <a:cs typeface="Calibri"/>
                <a:sym typeface="Calibri"/>
              </a:rPr>
              <a:t>Sezione </a:t>
            </a:r>
            <a:r>
              <a:rPr lang="en-US" sz="3200" b="1" dirty="0">
                <a:solidFill>
                  <a:srgbClr val="7030A0"/>
                </a:solidFill>
                <a:latin typeface="Calibri"/>
                <a:ea typeface="Calibri"/>
                <a:cs typeface="Calibri"/>
                <a:sym typeface="Calibri"/>
              </a:rPr>
              <a:t>1.1: </a:t>
            </a:r>
            <a:r>
              <a:rPr lang="it-IT" sz="3200" dirty="0">
                <a:solidFill>
                  <a:srgbClr val="7030A0"/>
                </a:solidFill>
                <a:latin typeface="Calibri"/>
                <a:ea typeface="Calibri"/>
                <a:cs typeface="Calibri"/>
                <a:sym typeface="Calibri"/>
              </a:rPr>
              <a:t>Motivazione e caratteristiche delle </a:t>
            </a:r>
            <a:r>
              <a:rPr lang="it-IT" sz="3200" dirty="0" smtClean="0">
                <a:solidFill>
                  <a:srgbClr val="7030A0"/>
                </a:solidFill>
                <a:latin typeface="Calibri"/>
                <a:ea typeface="Calibri"/>
                <a:cs typeface="Calibri"/>
                <a:sym typeface="Calibri"/>
              </a:rPr>
              <a:t>imprenditrici</a:t>
            </a:r>
          </a:p>
          <a:p>
            <a:pPr lvl="0"/>
            <a:r>
              <a:rPr lang="it-IT" sz="3200" b="1" dirty="0">
                <a:solidFill>
                  <a:srgbClr val="7030A0"/>
                </a:solidFill>
                <a:latin typeface="Calibri"/>
                <a:ea typeface="Calibri"/>
                <a:cs typeface="Calibri"/>
                <a:sym typeface="Calibri"/>
              </a:rPr>
              <a:t>	</a:t>
            </a:r>
            <a:r>
              <a:rPr lang="it-IT" sz="3200" b="1" dirty="0">
                <a:solidFill>
                  <a:srgbClr val="7030A0"/>
                </a:solidFill>
                <a:latin typeface="Calibri"/>
                <a:ea typeface="Calibri"/>
                <a:cs typeface="Calibri"/>
                <a:sym typeface="Calibri"/>
              </a:rPr>
              <a:t> </a:t>
            </a:r>
            <a:r>
              <a:rPr lang="it-IT" sz="3200" b="1" dirty="0" smtClean="0">
                <a:solidFill>
                  <a:srgbClr val="7030A0"/>
                </a:solidFill>
                <a:latin typeface="Calibri"/>
                <a:ea typeface="Calibri"/>
                <a:cs typeface="Calibri"/>
                <a:sym typeface="Calibri"/>
              </a:rPr>
              <a:t> </a:t>
            </a:r>
            <a:r>
              <a:rPr lang="en-US" sz="3200" dirty="0" smtClean="0">
                <a:solidFill>
                  <a:srgbClr val="7030A0"/>
                </a:solidFill>
                <a:latin typeface="Calibri"/>
                <a:ea typeface="Calibri"/>
                <a:cs typeface="Calibri"/>
                <a:sym typeface="Calibri"/>
              </a:rPr>
              <a:t>1.1.1</a:t>
            </a:r>
            <a:r>
              <a:rPr lang="en-US" sz="3200" dirty="0">
                <a:solidFill>
                  <a:srgbClr val="7030A0"/>
                </a:solidFill>
                <a:latin typeface="Calibri"/>
                <a:ea typeface="Calibri"/>
                <a:cs typeface="Calibri"/>
                <a:sym typeface="Calibri"/>
              </a:rPr>
              <a:t>: </a:t>
            </a:r>
            <a:r>
              <a:rPr lang="it-IT" sz="3200" dirty="0" smtClean="0">
                <a:solidFill>
                  <a:srgbClr val="7030A0"/>
                </a:solidFill>
                <a:latin typeface="Calibri"/>
                <a:ea typeface="Calibri"/>
                <a:cs typeface="Calibri"/>
                <a:sym typeface="Calibri"/>
              </a:rPr>
              <a:t>Motivazione</a:t>
            </a:r>
          </a:p>
          <a:p>
            <a:pPr marL="228600" lvl="0"/>
            <a:r>
              <a:rPr lang="en-US" sz="3200" dirty="0" smtClean="0">
                <a:solidFill>
                  <a:srgbClr val="7030A0"/>
                </a:solidFill>
                <a:latin typeface="Calibri"/>
                <a:ea typeface="Calibri"/>
                <a:cs typeface="Calibri"/>
                <a:sym typeface="Calibri"/>
              </a:rPr>
              <a:t>         </a:t>
            </a:r>
            <a:r>
              <a:rPr lang="en-US" sz="3200" dirty="0">
                <a:solidFill>
                  <a:srgbClr val="7030A0"/>
                </a:solidFill>
                <a:latin typeface="Calibri"/>
                <a:ea typeface="Calibri"/>
                <a:cs typeface="Calibri"/>
                <a:sym typeface="Calibri"/>
              </a:rPr>
              <a:t>1.1.2: </a:t>
            </a:r>
            <a:r>
              <a:rPr lang="it-IT" sz="3200" dirty="0">
                <a:solidFill>
                  <a:srgbClr val="7030A0"/>
                </a:solidFill>
                <a:latin typeface="Calibri"/>
                <a:ea typeface="Calibri"/>
                <a:cs typeface="Calibri"/>
                <a:sym typeface="Calibri"/>
              </a:rPr>
              <a:t>Tratti della personalità necessari per </a:t>
            </a:r>
            <a:r>
              <a:rPr lang="it-IT" sz="3200" dirty="0" smtClean="0">
                <a:solidFill>
                  <a:srgbClr val="7030A0"/>
                </a:solidFill>
                <a:latin typeface="Calibri"/>
                <a:ea typeface="Calibri"/>
                <a:cs typeface="Calibri"/>
                <a:sym typeface="Calibri"/>
              </a:rPr>
              <a:t>un’imprenditrice</a:t>
            </a:r>
            <a:endParaRPr sz="3200" b="1" dirty="0">
              <a:solidFill>
                <a:srgbClr val="7030A0"/>
              </a:solidFill>
              <a:latin typeface="Calibri"/>
              <a:ea typeface="Calibri"/>
              <a:cs typeface="Calibri"/>
              <a:sym typeface="Calibri"/>
            </a:endParaRPr>
          </a:p>
          <a:p>
            <a:pPr marL="0" marR="0" lvl="0" indent="0" algn="l" rtl="0">
              <a:spcBef>
                <a:spcPts val="0"/>
              </a:spcBef>
              <a:spcAft>
                <a:spcPts val="0"/>
              </a:spcAft>
              <a:buNone/>
            </a:pPr>
            <a:endParaRPr sz="3200" b="1"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3200" b="1" dirty="0" smtClean="0">
                <a:solidFill>
                  <a:srgbClr val="7030A0"/>
                </a:solidFill>
                <a:latin typeface="Calibri"/>
                <a:ea typeface="Calibri"/>
                <a:cs typeface="Calibri"/>
                <a:sym typeface="Calibri"/>
              </a:rPr>
              <a:t>Unità 2</a:t>
            </a:r>
            <a:r>
              <a:rPr lang="it-IT" sz="3200" b="1" dirty="0" smtClean="0">
                <a:solidFill>
                  <a:srgbClr val="7030A0"/>
                </a:solidFill>
                <a:latin typeface="Calibri"/>
                <a:ea typeface="Calibri"/>
                <a:cs typeface="Calibri"/>
                <a:sym typeface="Calibri"/>
              </a:rPr>
              <a:t>: Dall’idea al mercato </a:t>
            </a:r>
            <a:endParaRPr lang="it-IT" sz="3200" dirty="0" smtClean="0">
              <a:solidFill>
                <a:srgbClr val="7030A0"/>
              </a:solidFill>
              <a:latin typeface="Calibri"/>
              <a:ea typeface="Calibri"/>
              <a:cs typeface="Calibri"/>
              <a:sym typeface="Calibri"/>
            </a:endParaRPr>
          </a:p>
          <a:p>
            <a:pPr marL="0" marR="0" lvl="0" indent="0" algn="l" rtl="0">
              <a:spcBef>
                <a:spcPts val="0"/>
              </a:spcBef>
              <a:spcAft>
                <a:spcPts val="0"/>
              </a:spcAft>
              <a:buNone/>
            </a:pPr>
            <a:r>
              <a:rPr lang="it-IT" sz="3200" b="1" dirty="0" smtClean="0">
                <a:solidFill>
                  <a:srgbClr val="7030A0"/>
                </a:solidFill>
                <a:latin typeface="Calibri"/>
                <a:ea typeface="Calibri"/>
                <a:cs typeface="Calibri"/>
                <a:sym typeface="Calibri"/>
              </a:rPr>
              <a:t>Sezione 2.1: </a:t>
            </a:r>
            <a:r>
              <a:rPr lang="it-IT" sz="3200" dirty="0" smtClean="0">
                <a:solidFill>
                  <a:srgbClr val="7030A0"/>
                </a:solidFill>
                <a:latin typeface="Calibri"/>
                <a:ea typeface="Calibri"/>
                <a:cs typeface="Calibri"/>
                <a:sym typeface="Calibri"/>
              </a:rPr>
              <a:t>Identificazione dei problemi sul mercato e selezione delle idee            	  2.1.1: Analisi e valutazione delle idee</a:t>
            </a:r>
            <a:endParaRPr lang="it-IT" sz="3200" dirty="0">
              <a:solidFill>
                <a:srgbClr val="7030A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p:nvPr/>
        </p:nvSpPr>
        <p:spPr>
          <a:xfrm>
            <a:off x="1457793" y="2779666"/>
            <a:ext cx="15990757" cy="2308284"/>
          </a:xfrm>
          <a:prstGeom prst="rect">
            <a:avLst/>
          </a:prstGeom>
          <a:noFill/>
          <a:ln>
            <a:noFill/>
          </a:ln>
        </p:spPr>
        <p:txBody>
          <a:bodyPr spcFirstLastPara="1" wrap="square" lIns="91425" tIns="45700" rIns="91425" bIns="45700" anchor="t" anchorCtr="0">
            <a:spAutoFit/>
          </a:bodyPr>
          <a:lstStyle/>
          <a:p>
            <a:pPr lvl="0" algn="ctr"/>
            <a:r>
              <a:rPr lang="it-IT" sz="3600" dirty="0">
                <a:solidFill>
                  <a:srgbClr val="7030A0"/>
                </a:solidFill>
                <a:latin typeface="Calibri"/>
                <a:ea typeface="Calibri"/>
                <a:cs typeface="Calibri"/>
                <a:sym typeface="Calibri"/>
              </a:rPr>
              <a:t>Avviare un'attività in proprio richiede denaro, molte ore di duro lavoro, persistenza, volontà d'acciaio, molta pazienza, nonché la comprensione che se non si dispone di un reddito aziendale sufficiente e regolare già nel primo o nel secondo anno di attività, la propria avventura imprenditoriale </a:t>
            </a:r>
            <a:r>
              <a:rPr lang="it-IT" sz="3600" dirty="0" smtClean="0">
                <a:solidFill>
                  <a:srgbClr val="7030A0"/>
                </a:solidFill>
                <a:latin typeface="Calibri"/>
                <a:ea typeface="Calibri"/>
                <a:cs typeface="Calibri"/>
                <a:sym typeface="Calibri"/>
              </a:rPr>
              <a:t>rischia di concludersi presto</a:t>
            </a:r>
            <a:endParaRPr sz="3600" b="1" dirty="0">
              <a:solidFill>
                <a:srgbClr val="7030A0"/>
              </a:solidFill>
              <a:latin typeface="Calibri"/>
              <a:ea typeface="Calibri"/>
              <a:cs typeface="Calibri"/>
              <a:sym typeface="Calibri"/>
            </a:endParaRPr>
          </a:p>
        </p:txBody>
      </p:sp>
      <p:sp>
        <p:nvSpPr>
          <p:cNvPr id="135" name="Google Shape;135;p4"/>
          <p:cNvSpPr txBox="1"/>
          <p:nvPr/>
        </p:nvSpPr>
        <p:spPr>
          <a:xfrm>
            <a:off x="1828800" y="1443331"/>
            <a:ext cx="9144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smtClean="0">
                <a:solidFill>
                  <a:srgbClr val="7030A0"/>
                </a:solidFill>
                <a:latin typeface="Calibri"/>
                <a:ea typeface="Calibri"/>
                <a:cs typeface="Calibri"/>
                <a:sym typeface="Calibri"/>
              </a:rPr>
              <a:t>Unità </a:t>
            </a:r>
            <a:r>
              <a:rPr lang="en-US" sz="4000" b="1" dirty="0">
                <a:solidFill>
                  <a:srgbClr val="7030A0"/>
                </a:solidFill>
                <a:latin typeface="Calibri"/>
                <a:ea typeface="Calibri"/>
                <a:cs typeface="Calibri"/>
                <a:sym typeface="Calibri"/>
              </a:rPr>
              <a:t>1: </a:t>
            </a:r>
            <a:r>
              <a:rPr lang="it-IT" sz="4000" b="1" dirty="0" smtClean="0">
                <a:solidFill>
                  <a:srgbClr val="7030A0"/>
                </a:solidFill>
                <a:latin typeface="Calibri"/>
                <a:ea typeface="Calibri"/>
                <a:cs typeface="Calibri"/>
                <a:sym typeface="Calibri"/>
              </a:rPr>
              <a:t>Perché iniziare il mio business?</a:t>
            </a:r>
            <a:endParaRPr lang="it-IT" sz="4000" dirty="0">
              <a:solidFill>
                <a:srgbClr val="7030A0"/>
              </a:solidFill>
              <a:latin typeface="Calibri"/>
              <a:ea typeface="Calibri"/>
              <a:cs typeface="Calibri"/>
              <a:sym typeface="Calibri"/>
            </a:endParaRPr>
          </a:p>
        </p:txBody>
      </p:sp>
      <p:pic>
        <p:nvPicPr>
          <p:cNvPr id="136" name="Google Shape;136;p4" descr="A Business Woman Wearing a Suit To Perform Multitasking Stock Vector -  Illustration of teacher, busy: 133528231"/>
          <p:cNvPicPr preferRelativeResize="0"/>
          <p:nvPr/>
        </p:nvPicPr>
        <p:blipFill rotWithShape="1">
          <a:blip r:embed="rId3">
            <a:alphaModFix/>
          </a:blip>
          <a:srcRect/>
          <a:stretch/>
        </p:blipFill>
        <p:spPr>
          <a:xfrm>
            <a:off x="5486400" y="5117930"/>
            <a:ext cx="5867400" cy="32146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p:nvPr/>
        </p:nvSpPr>
        <p:spPr>
          <a:xfrm>
            <a:off x="1447800" y="1573291"/>
            <a:ext cx="14859000" cy="707846"/>
          </a:xfrm>
          <a:prstGeom prst="rect">
            <a:avLst/>
          </a:prstGeom>
          <a:noFill/>
          <a:ln>
            <a:noFill/>
          </a:ln>
        </p:spPr>
        <p:txBody>
          <a:bodyPr spcFirstLastPara="1" wrap="square" lIns="91425" tIns="45700" rIns="91425" bIns="45700" anchor="t" anchorCtr="0">
            <a:spAutoFit/>
          </a:bodyPr>
          <a:lstStyle/>
          <a:p>
            <a:pPr lvl="0"/>
            <a:r>
              <a:rPr lang="en-US" sz="4000" dirty="0" smtClean="0">
                <a:solidFill>
                  <a:srgbClr val="FD4FB4"/>
                </a:solidFill>
                <a:latin typeface="Calibri"/>
                <a:ea typeface="Calibri"/>
                <a:cs typeface="Calibri"/>
                <a:sym typeface="Calibri"/>
              </a:rPr>
              <a:t>Sezione </a:t>
            </a:r>
            <a:r>
              <a:rPr lang="en-US" sz="4000" dirty="0">
                <a:solidFill>
                  <a:srgbClr val="FD4FB4"/>
                </a:solidFill>
                <a:latin typeface="Calibri"/>
                <a:ea typeface="Calibri"/>
                <a:cs typeface="Calibri"/>
                <a:sym typeface="Calibri"/>
              </a:rPr>
              <a:t>1.1. </a:t>
            </a:r>
            <a:r>
              <a:rPr lang="it-IT" sz="4000" b="1" dirty="0">
                <a:solidFill>
                  <a:srgbClr val="FD4FB4"/>
                </a:solidFill>
                <a:latin typeface="Calibri"/>
                <a:ea typeface="Calibri"/>
                <a:cs typeface="Calibri"/>
                <a:sym typeface="Calibri"/>
              </a:rPr>
              <a:t>Motivazione e caratteristiche delle </a:t>
            </a:r>
            <a:r>
              <a:rPr lang="it-IT" sz="4000" b="1" dirty="0" smtClean="0">
                <a:solidFill>
                  <a:srgbClr val="FD4FB4"/>
                </a:solidFill>
                <a:latin typeface="Calibri"/>
                <a:ea typeface="Calibri"/>
                <a:cs typeface="Calibri"/>
                <a:sym typeface="Calibri"/>
              </a:rPr>
              <a:t>imprenditrici</a:t>
            </a:r>
            <a:endParaRPr lang="it-IT" sz="4000" b="1" dirty="0">
              <a:solidFill>
                <a:srgbClr val="FD4FB4"/>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5562600" y="3722755"/>
            <a:ext cx="6477060" cy="3499101"/>
          </a:xfrm>
          <a:prstGeom prst="rect">
            <a:avLst/>
          </a:prstGeom>
          <a:noFill/>
          <a:ln>
            <a:noFill/>
          </a:ln>
        </p:spPr>
      </p:pic>
      <p:sp>
        <p:nvSpPr>
          <p:cNvPr id="143" name="Google Shape;143;p5"/>
          <p:cNvSpPr txBox="1"/>
          <p:nvPr/>
        </p:nvSpPr>
        <p:spPr>
          <a:xfrm>
            <a:off x="4572000" y="2809606"/>
            <a:ext cx="91440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400" b="1" dirty="0" smtClean="0">
                <a:solidFill>
                  <a:srgbClr val="7030A0"/>
                </a:solidFill>
                <a:latin typeface="Calibri"/>
                <a:ea typeface="Calibri"/>
                <a:cs typeface="Calibri"/>
                <a:sym typeface="Calibri"/>
              </a:rPr>
              <a:t>Un’imprenditrice</a:t>
            </a:r>
            <a:r>
              <a:rPr lang="en-US" sz="4400" b="1" dirty="0" smtClean="0">
                <a:solidFill>
                  <a:srgbClr val="7030A0"/>
                </a:solidFill>
                <a:latin typeface="Calibri"/>
                <a:ea typeface="Calibri"/>
                <a:cs typeface="Calibri"/>
                <a:sym typeface="Calibri"/>
              </a:rPr>
              <a:t> è</a:t>
            </a:r>
            <a:endParaRPr sz="4400" b="1" dirty="0">
              <a:solidFill>
                <a:srgbClr val="7030A0"/>
              </a:solidFill>
              <a:latin typeface="Calibri"/>
              <a:ea typeface="Calibri"/>
              <a:cs typeface="Calibri"/>
              <a:sym typeface="Calibri"/>
            </a:endParaRPr>
          </a:p>
        </p:txBody>
      </p:sp>
      <p:sp>
        <p:nvSpPr>
          <p:cNvPr id="144" name="Google Shape;144;p5"/>
          <p:cNvSpPr txBox="1"/>
          <p:nvPr/>
        </p:nvSpPr>
        <p:spPr>
          <a:xfrm>
            <a:off x="1180475" y="7566910"/>
            <a:ext cx="17107525" cy="707846"/>
          </a:xfrm>
          <a:prstGeom prst="rect">
            <a:avLst/>
          </a:prstGeom>
          <a:noFill/>
          <a:ln>
            <a:noFill/>
          </a:ln>
        </p:spPr>
        <p:txBody>
          <a:bodyPr spcFirstLastPara="1" wrap="square" lIns="91425" tIns="45700" rIns="91425" bIns="45700" anchor="t" anchorCtr="0">
            <a:spAutoFit/>
          </a:bodyPr>
          <a:lstStyle/>
          <a:p>
            <a:pPr marL="571500" marR="0" lvl="0" indent="-571500" algn="ctr" rtl="0">
              <a:spcBef>
                <a:spcPts val="0"/>
              </a:spcBef>
              <a:spcAft>
                <a:spcPts val="0"/>
              </a:spcAft>
              <a:buClr>
                <a:srgbClr val="7030A0"/>
              </a:buClr>
              <a:buSzPts val="4400"/>
              <a:buFont typeface="Noto Sans Symbols"/>
              <a:buChar char="⮚"/>
            </a:pPr>
            <a:r>
              <a:rPr lang="it-IT" sz="4000" dirty="0" smtClean="0">
                <a:solidFill>
                  <a:srgbClr val="7030A0"/>
                </a:solidFill>
                <a:latin typeface="Calibri"/>
                <a:ea typeface="Calibri"/>
                <a:cs typeface="Calibri"/>
                <a:sym typeface="Calibri"/>
              </a:rPr>
              <a:t>Una persona pronta ad assumersi dei rischi per il successo dell’azienda</a:t>
            </a:r>
            <a:endParaRPr lang="it-IT" sz="4000" b="1" dirty="0">
              <a:solidFill>
                <a:srgbClr val="7030A0"/>
              </a:solidFill>
              <a:latin typeface="Calibri"/>
              <a:ea typeface="Calibri"/>
              <a:cs typeface="Calibri"/>
              <a:sym typeface="Calibri"/>
            </a:endParaRPr>
          </a:p>
        </p:txBody>
      </p:sp>
      <p:sp>
        <p:nvSpPr>
          <p:cNvPr id="145" name="Google Shape;145;p5"/>
          <p:cNvSpPr txBox="1"/>
          <p:nvPr/>
        </p:nvSpPr>
        <p:spPr>
          <a:xfrm>
            <a:off x="1600200" y="3655360"/>
            <a:ext cx="9144000" cy="769441"/>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7030A0"/>
              </a:buClr>
              <a:buSzPts val="4400"/>
              <a:buFont typeface="Noto Sans Symbols"/>
              <a:buChar char="⮚"/>
            </a:pPr>
            <a:r>
              <a:rPr lang="en-US" sz="4400" dirty="0">
                <a:solidFill>
                  <a:srgbClr val="7030A0"/>
                </a:solidFill>
                <a:latin typeface="Calibri"/>
                <a:ea typeface="Calibri"/>
                <a:cs typeface="Calibri"/>
                <a:sym typeface="Calibri"/>
              </a:rPr>
              <a:t> </a:t>
            </a:r>
            <a:r>
              <a:rPr lang="it-IT" sz="4400" dirty="0" smtClean="0">
                <a:solidFill>
                  <a:srgbClr val="7030A0"/>
                </a:solidFill>
                <a:latin typeface="Calibri"/>
                <a:ea typeface="Calibri"/>
                <a:cs typeface="Calibri"/>
                <a:sym typeface="Calibri"/>
              </a:rPr>
              <a:t>un’avventuriera</a:t>
            </a:r>
            <a:endParaRPr lang="it-IT" dirty="0"/>
          </a:p>
        </p:txBody>
      </p:sp>
      <p:sp>
        <p:nvSpPr>
          <p:cNvPr id="146" name="Google Shape;146;p5"/>
          <p:cNvSpPr txBox="1"/>
          <p:nvPr/>
        </p:nvSpPr>
        <p:spPr>
          <a:xfrm>
            <a:off x="12496799" y="3722755"/>
            <a:ext cx="4427095" cy="769401"/>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7030A0"/>
              </a:buClr>
              <a:buSzPts val="4400"/>
              <a:buFont typeface="Noto Sans Symbols"/>
              <a:buChar char="⮚"/>
            </a:pPr>
            <a:r>
              <a:rPr lang="it-IT" sz="4400" dirty="0" smtClean="0">
                <a:solidFill>
                  <a:srgbClr val="7030A0"/>
                </a:solidFill>
                <a:latin typeface="Calibri"/>
                <a:ea typeface="Calibri"/>
                <a:cs typeface="Calibri"/>
                <a:sym typeface="Calibri"/>
              </a:rPr>
              <a:t>Un’innovatrice</a:t>
            </a:r>
            <a:endParaRPr lang="it-IT" sz="4400" dirty="0">
              <a:solidFill>
                <a:srgbClr val="7030A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6075232" y="1866900"/>
            <a:ext cx="11243733" cy="67710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dirty="0" smtClean="0">
                <a:solidFill>
                  <a:srgbClr val="7030A0"/>
                </a:solidFill>
                <a:latin typeface="Calibri"/>
                <a:ea typeface="Calibri"/>
                <a:cs typeface="Calibri"/>
                <a:sym typeface="Calibri"/>
              </a:rPr>
              <a:t>I fattori chiave che influenzano le future imprenditrici sono:</a:t>
            </a:r>
            <a:endParaRPr dirty="0"/>
          </a:p>
          <a:p>
            <a:pPr marL="0" marR="0" lvl="0" indent="0" algn="just" rtl="0">
              <a:spcBef>
                <a:spcPts val="0"/>
              </a:spcBef>
              <a:spcAft>
                <a:spcPts val="0"/>
              </a:spcAft>
              <a:buNone/>
            </a:pPr>
            <a:r>
              <a:rPr lang="en-US" sz="2800" b="1" dirty="0">
                <a:solidFill>
                  <a:srgbClr val="7030A0"/>
                </a:solidFill>
                <a:latin typeface="Calibri"/>
                <a:ea typeface="Calibri"/>
                <a:cs typeface="Calibri"/>
                <a:sym typeface="Calibri"/>
              </a:rPr>
              <a:t> </a:t>
            </a:r>
            <a:endParaRPr sz="2800" dirty="0">
              <a:solidFill>
                <a:srgbClr val="7030A0"/>
              </a:solidFill>
              <a:latin typeface="Calibri"/>
              <a:ea typeface="Calibri"/>
              <a:cs typeface="Calibri"/>
              <a:sym typeface="Calibri"/>
            </a:endParaRPr>
          </a:p>
          <a:p>
            <a:pPr lvl="0" algn="just"/>
            <a:r>
              <a:rPr lang="it-IT" sz="2800" b="1" dirty="0" smtClean="0">
                <a:solidFill>
                  <a:srgbClr val="7030A0"/>
                </a:solidFill>
                <a:latin typeface="Calibri"/>
                <a:ea typeface="Calibri"/>
                <a:cs typeface="Calibri"/>
                <a:sym typeface="Calibri"/>
              </a:rPr>
              <a:t>Passione per un’idea</a:t>
            </a:r>
            <a:r>
              <a:rPr lang="it-IT" sz="2800" b="1" dirty="0" smtClean="0">
                <a:solidFill>
                  <a:srgbClr val="7030A0"/>
                </a:solidFill>
                <a:latin typeface="Calibri"/>
                <a:ea typeface="Calibri"/>
                <a:cs typeface="Calibri"/>
                <a:sym typeface="Calibri"/>
              </a:rPr>
              <a:t> imprenditoriale </a:t>
            </a:r>
            <a:r>
              <a:rPr lang="it-IT" sz="2800" dirty="0" smtClean="0">
                <a:solidFill>
                  <a:srgbClr val="7030A0"/>
                </a:solidFill>
                <a:latin typeface="Calibri"/>
                <a:ea typeface="Calibri"/>
                <a:cs typeface="Calibri"/>
                <a:sym typeface="Calibri"/>
              </a:rPr>
              <a:t>- a</a:t>
            </a:r>
            <a:r>
              <a:rPr lang="it-IT" sz="2800" dirty="0" smtClean="0">
                <a:solidFill>
                  <a:srgbClr val="7030A0"/>
                </a:solidFill>
                <a:latin typeface="Calibri"/>
                <a:ea typeface="Calibri"/>
                <a:cs typeface="Calibri"/>
                <a:sym typeface="Calibri"/>
              </a:rPr>
              <a:t>ccade spesso che qualcuno abbia un'idea per un nuovo prodotto o servizio ma non c'è modo di farla accettare sul mercato, se non avviando una nuova attività. </a:t>
            </a:r>
          </a:p>
          <a:p>
            <a:pPr lvl="0" algn="just"/>
            <a:endParaRPr dirty="0"/>
          </a:p>
          <a:p>
            <a:pPr marL="0" marR="0" lvl="0" indent="0" algn="just" rtl="0">
              <a:spcBef>
                <a:spcPts val="0"/>
              </a:spcBef>
              <a:spcAft>
                <a:spcPts val="0"/>
              </a:spcAft>
              <a:buNone/>
            </a:pPr>
            <a:r>
              <a:rPr lang="it-IT" sz="2800" b="1" dirty="0" smtClean="0">
                <a:solidFill>
                  <a:srgbClr val="7030A0"/>
                </a:solidFill>
                <a:latin typeface="Calibri"/>
                <a:ea typeface="Calibri"/>
                <a:cs typeface="Calibri"/>
                <a:sym typeface="Calibri"/>
              </a:rPr>
              <a:t>Necessità finanziaria </a:t>
            </a:r>
            <a:r>
              <a:rPr lang="en-US" sz="2800" dirty="0" smtClean="0">
                <a:solidFill>
                  <a:srgbClr val="7030A0"/>
                </a:solidFill>
                <a:latin typeface="Calibri"/>
                <a:ea typeface="Calibri"/>
                <a:cs typeface="Calibri"/>
                <a:sym typeface="Calibri"/>
              </a:rPr>
              <a:t>- </a:t>
            </a:r>
            <a:r>
              <a:rPr lang="it-IT" sz="2800" dirty="0" smtClean="0">
                <a:solidFill>
                  <a:srgbClr val="7030A0"/>
                </a:solidFill>
                <a:latin typeface="Calibri"/>
                <a:ea typeface="Calibri"/>
                <a:cs typeface="Calibri"/>
                <a:sym typeface="Calibri"/>
              </a:rPr>
              <a:t>I proprietari di un’attività hanno di solito un maggiore controllo sulle loro finanze e sul percorso di carriera.</a:t>
            </a:r>
          </a:p>
          <a:p>
            <a:pPr marL="0" marR="0" lvl="0" indent="0" algn="just" rtl="0">
              <a:spcBef>
                <a:spcPts val="0"/>
              </a:spcBef>
              <a:spcAft>
                <a:spcPts val="0"/>
              </a:spcAft>
              <a:buNone/>
            </a:pPr>
            <a:endParaRPr sz="2800" dirty="0">
              <a:solidFill>
                <a:srgbClr val="7030A0"/>
              </a:solidFill>
              <a:latin typeface="Calibri"/>
              <a:ea typeface="Calibri"/>
              <a:cs typeface="Calibri"/>
              <a:sym typeface="Calibri"/>
            </a:endParaRPr>
          </a:p>
          <a:p>
            <a:pPr lvl="0" algn="just"/>
            <a:r>
              <a:rPr lang="it-IT" sz="2800" b="1" dirty="0" smtClean="0">
                <a:solidFill>
                  <a:srgbClr val="7030A0"/>
                </a:solidFill>
                <a:latin typeface="Calibri"/>
                <a:ea typeface="Calibri"/>
                <a:cs typeface="Calibri"/>
                <a:sym typeface="Calibri"/>
              </a:rPr>
              <a:t>Coinvolgimento nel business</a:t>
            </a:r>
            <a:r>
              <a:rPr lang="en-US" sz="2800" b="1" dirty="0" smtClean="0">
                <a:solidFill>
                  <a:srgbClr val="7030A0"/>
                </a:solidFill>
                <a:latin typeface="Calibri"/>
                <a:ea typeface="Calibri"/>
                <a:cs typeface="Calibri"/>
                <a:sym typeface="Calibri"/>
              </a:rPr>
              <a:t> </a:t>
            </a:r>
            <a:r>
              <a:rPr lang="en-US" sz="2800" dirty="0" smtClean="0">
                <a:solidFill>
                  <a:srgbClr val="7030A0"/>
                </a:solidFill>
                <a:latin typeface="Calibri"/>
                <a:ea typeface="Calibri"/>
                <a:cs typeface="Calibri"/>
                <a:sym typeface="Calibri"/>
              </a:rPr>
              <a:t>- </a:t>
            </a:r>
            <a:r>
              <a:rPr lang="it-IT" sz="2800" dirty="0">
                <a:solidFill>
                  <a:srgbClr val="7030A0"/>
                </a:solidFill>
                <a:latin typeface="Calibri"/>
                <a:ea typeface="Calibri"/>
                <a:cs typeface="Calibri"/>
                <a:sym typeface="Calibri"/>
              </a:rPr>
              <a:t>l'imprenditore vuole far parte della progettazione, produzione, commercializzazione e vendita di un determinato prodotto o </a:t>
            </a:r>
            <a:r>
              <a:rPr lang="it-IT" sz="2800" dirty="0" smtClean="0">
                <a:solidFill>
                  <a:srgbClr val="7030A0"/>
                </a:solidFill>
                <a:latin typeface="Calibri"/>
                <a:ea typeface="Calibri"/>
                <a:cs typeface="Calibri"/>
                <a:sym typeface="Calibri"/>
              </a:rPr>
              <a:t>servizio</a:t>
            </a:r>
            <a:r>
              <a:rPr lang="it-IT" sz="2800" dirty="0">
                <a:solidFill>
                  <a:srgbClr val="7030A0"/>
                </a:solidFill>
                <a:latin typeface="Calibri"/>
                <a:ea typeface="Calibri"/>
                <a:cs typeface="Calibri"/>
                <a:sym typeface="Calibri"/>
              </a:rPr>
              <a:t> </a:t>
            </a:r>
            <a:r>
              <a:rPr lang="it-IT" sz="2800" dirty="0" smtClean="0">
                <a:solidFill>
                  <a:srgbClr val="7030A0"/>
                </a:solidFill>
                <a:latin typeface="Calibri"/>
                <a:ea typeface="Calibri"/>
                <a:cs typeface="Calibri"/>
                <a:sym typeface="Calibri"/>
              </a:rPr>
              <a:t>(vuole avere la responsabilità di tutte le attività da intraprendere)</a:t>
            </a:r>
          </a:p>
          <a:p>
            <a:pPr lvl="0" algn="just"/>
            <a:endParaRPr lang="it-IT" sz="2800" b="1" dirty="0">
              <a:solidFill>
                <a:srgbClr val="7030A0"/>
              </a:solidFill>
              <a:latin typeface="Calibri"/>
              <a:ea typeface="Calibri"/>
              <a:cs typeface="Calibri"/>
              <a:sym typeface="Calibri"/>
            </a:endParaRPr>
          </a:p>
          <a:p>
            <a:pPr lvl="0" algn="just"/>
            <a:r>
              <a:rPr lang="en-US" sz="2800" b="1" dirty="0" smtClean="0">
                <a:solidFill>
                  <a:srgbClr val="7030A0"/>
                </a:solidFill>
                <a:latin typeface="Calibri"/>
                <a:ea typeface="Calibri"/>
                <a:cs typeface="Calibri"/>
                <a:sym typeface="Calibri"/>
              </a:rPr>
              <a:t>Maggiore </a:t>
            </a:r>
            <a:r>
              <a:rPr lang="it-IT" sz="2800" b="1" dirty="0" smtClean="0">
                <a:solidFill>
                  <a:srgbClr val="7030A0"/>
                </a:solidFill>
                <a:latin typeface="Calibri"/>
                <a:ea typeface="Calibri"/>
                <a:cs typeface="Calibri"/>
                <a:sym typeface="Calibri"/>
              </a:rPr>
              <a:t>libertà</a:t>
            </a:r>
            <a:r>
              <a:rPr lang="en-US" sz="2800" b="1" dirty="0" smtClean="0">
                <a:solidFill>
                  <a:srgbClr val="7030A0"/>
                </a:solidFill>
                <a:latin typeface="Calibri"/>
                <a:ea typeface="Calibri"/>
                <a:cs typeface="Calibri"/>
                <a:sym typeface="Calibri"/>
              </a:rPr>
              <a:t> </a:t>
            </a:r>
            <a:r>
              <a:rPr lang="en-US" sz="2800" dirty="0" smtClean="0">
                <a:solidFill>
                  <a:srgbClr val="7030A0"/>
                </a:solidFill>
                <a:latin typeface="Calibri"/>
                <a:ea typeface="Calibri"/>
                <a:cs typeface="Calibri"/>
                <a:sym typeface="Calibri"/>
              </a:rPr>
              <a:t>- </a:t>
            </a:r>
            <a:r>
              <a:rPr lang="it-IT" sz="2800" dirty="0" smtClean="0">
                <a:solidFill>
                  <a:srgbClr val="7030A0"/>
                </a:solidFill>
                <a:latin typeface="Calibri"/>
                <a:ea typeface="Calibri"/>
                <a:cs typeface="Calibri"/>
                <a:sym typeface="Calibri"/>
              </a:rPr>
              <a:t>necessità </a:t>
            </a:r>
            <a:r>
              <a:rPr lang="it-IT" sz="2800" dirty="0">
                <a:solidFill>
                  <a:srgbClr val="7030A0"/>
                </a:solidFill>
                <a:latin typeface="Calibri"/>
                <a:ea typeface="Calibri"/>
                <a:cs typeface="Calibri"/>
                <a:sym typeface="Calibri"/>
              </a:rPr>
              <a:t>di prendere decisioni senza l'approvazione di </a:t>
            </a:r>
            <a:r>
              <a:rPr lang="it-IT" sz="2800" dirty="0" smtClean="0">
                <a:solidFill>
                  <a:srgbClr val="7030A0"/>
                </a:solidFill>
                <a:latin typeface="Calibri"/>
                <a:ea typeface="Calibri"/>
                <a:cs typeface="Calibri"/>
                <a:sym typeface="Calibri"/>
              </a:rPr>
              <a:t>un superiore</a:t>
            </a:r>
            <a:endParaRPr dirty="0"/>
          </a:p>
        </p:txBody>
      </p:sp>
      <p:sp>
        <p:nvSpPr>
          <p:cNvPr id="152" name="Google Shape;152;p6"/>
          <p:cNvSpPr txBox="1"/>
          <p:nvPr/>
        </p:nvSpPr>
        <p:spPr>
          <a:xfrm>
            <a:off x="1469366" y="956518"/>
            <a:ext cx="13030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FD4FB4"/>
                </a:solidFill>
                <a:latin typeface="Calibri"/>
                <a:ea typeface="Calibri"/>
                <a:cs typeface="Calibri"/>
                <a:sym typeface="Calibri"/>
              </a:rPr>
              <a:t>1.1.1. </a:t>
            </a:r>
            <a:r>
              <a:rPr lang="en-US" sz="3600" b="1" dirty="0" smtClean="0">
                <a:solidFill>
                  <a:srgbClr val="FD4FB4"/>
                </a:solidFill>
                <a:latin typeface="Calibri"/>
                <a:ea typeface="Calibri"/>
                <a:cs typeface="Calibri"/>
                <a:sym typeface="Calibri"/>
              </a:rPr>
              <a:t>Motivazione </a:t>
            </a:r>
            <a:endParaRPr sz="3600" b="1" dirty="0">
              <a:solidFill>
                <a:srgbClr val="FD4FB4"/>
              </a:solidFill>
              <a:latin typeface="Calibri"/>
              <a:ea typeface="Calibri"/>
              <a:cs typeface="Calibri"/>
              <a:sym typeface="Calibri"/>
            </a:endParaRPr>
          </a:p>
        </p:txBody>
      </p:sp>
      <p:pic>
        <p:nvPicPr>
          <p:cNvPr id="153" name="Google Shape;153;p6"/>
          <p:cNvPicPr preferRelativeResize="0"/>
          <p:nvPr/>
        </p:nvPicPr>
        <p:blipFill rotWithShape="1">
          <a:blip r:embed="rId3">
            <a:alphaModFix/>
          </a:blip>
          <a:srcRect/>
          <a:stretch/>
        </p:blipFill>
        <p:spPr>
          <a:xfrm>
            <a:off x="1469366" y="3848100"/>
            <a:ext cx="4605867" cy="259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p:nvPr/>
        </p:nvSpPr>
        <p:spPr>
          <a:xfrm>
            <a:off x="1497697" y="2571437"/>
            <a:ext cx="14782800" cy="3477835"/>
          </a:xfrm>
          <a:prstGeom prst="rect">
            <a:avLst/>
          </a:prstGeom>
          <a:noFill/>
          <a:ln>
            <a:noFill/>
          </a:ln>
        </p:spPr>
        <p:txBody>
          <a:bodyPr spcFirstLastPara="1" wrap="square" lIns="91425" tIns="45700" rIns="91425" bIns="45700" anchor="t" anchorCtr="0">
            <a:spAutoFit/>
          </a:bodyPr>
          <a:lstStyle/>
          <a:p>
            <a:pPr lvl="0" algn="ctr"/>
            <a:r>
              <a:rPr lang="it-IT" sz="4400" b="1" dirty="0">
                <a:solidFill>
                  <a:srgbClr val="FD4FB4"/>
                </a:solidFill>
                <a:latin typeface="Calibri"/>
                <a:ea typeface="Calibri"/>
                <a:cs typeface="Calibri"/>
                <a:sym typeface="Calibri"/>
              </a:rPr>
              <a:t>Formula per il successo = MOTIVAZIONE x CONOSCENZA x </a:t>
            </a:r>
            <a:r>
              <a:rPr lang="it-IT" sz="4400" b="1" dirty="0" smtClean="0">
                <a:solidFill>
                  <a:srgbClr val="FD4FB4"/>
                </a:solidFill>
                <a:latin typeface="Calibri"/>
                <a:ea typeface="Calibri"/>
                <a:cs typeface="Calibri"/>
                <a:sym typeface="Calibri"/>
              </a:rPr>
              <a:t>CONDIZIONI</a:t>
            </a:r>
          </a:p>
          <a:p>
            <a:pPr lvl="0" algn="ctr"/>
            <a:endParaRPr sz="4400" dirty="0">
              <a:solidFill>
                <a:srgbClr val="000000"/>
              </a:solidFill>
              <a:latin typeface="Calibri"/>
              <a:ea typeface="Calibri"/>
              <a:cs typeface="Calibri"/>
              <a:sym typeface="Calibri"/>
            </a:endParaRPr>
          </a:p>
          <a:p>
            <a:pPr marL="0" marR="0" lvl="0" indent="0" algn="ctr" rtl="0">
              <a:spcBef>
                <a:spcPts val="0"/>
              </a:spcBef>
              <a:spcAft>
                <a:spcPts val="0"/>
              </a:spcAft>
              <a:buNone/>
            </a:pPr>
            <a:r>
              <a:rPr lang="it-IT" sz="4400" dirty="0" smtClean="0">
                <a:solidFill>
                  <a:srgbClr val="7030A0"/>
                </a:solidFill>
                <a:latin typeface="Calibri"/>
                <a:ea typeface="Calibri"/>
                <a:cs typeface="Calibri"/>
                <a:sym typeface="Calibri"/>
              </a:rPr>
              <a:t>Elementi chiave per l'avvio di un business non sono i soldi ma la motivazione e la capacità di riconoscere le opportunità</a:t>
            </a:r>
            <a:r>
              <a:rPr lang="en-US" sz="4400" dirty="0">
                <a:solidFill>
                  <a:schemeClr val="dk1"/>
                </a:solidFill>
                <a:latin typeface="Calibri"/>
                <a:ea typeface="Calibri"/>
                <a:cs typeface="Calibri"/>
                <a:sym typeface="Calibri"/>
              </a:rPr>
              <a:t> </a:t>
            </a:r>
            <a:endParaRPr sz="4400" dirty="0">
              <a:solidFill>
                <a:schemeClr val="dk1"/>
              </a:solidFill>
              <a:latin typeface="Calibri"/>
              <a:ea typeface="Calibri"/>
              <a:cs typeface="Calibri"/>
              <a:sym typeface="Calibri"/>
            </a:endParaRPr>
          </a:p>
        </p:txBody>
      </p:sp>
      <p:pic>
        <p:nvPicPr>
          <p:cNvPr id="159" name="Google Shape;159;p7" descr="Premium Vector | Business woman walking up stairs to their goal in progress  move up motivation"/>
          <p:cNvPicPr preferRelativeResize="0"/>
          <p:nvPr/>
        </p:nvPicPr>
        <p:blipFill rotWithShape="1">
          <a:blip r:embed="rId3">
            <a:alphaModFix/>
          </a:blip>
          <a:srcRect/>
          <a:stretch/>
        </p:blipFill>
        <p:spPr>
          <a:xfrm>
            <a:off x="5844913" y="6216546"/>
            <a:ext cx="5105400" cy="266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p:nvPr/>
        </p:nvSpPr>
        <p:spPr>
          <a:xfrm>
            <a:off x="1295400" y="1562100"/>
            <a:ext cx="14020800" cy="707886"/>
          </a:xfrm>
          <a:prstGeom prst="rect">
            <a:avLst/>
          </a:prstGeom>
          <a:noFill/>
          <a:ln>
            <a:noFill/>
          </a:ln>
        </p:spPr>
        <p:txBody>
          <a:bodyPr spcFirstLastPara="1" wrap="square" lIns="91425" tIns="45700" rIns="91425" bIns="45700" anchor="t" anchorCtr="0">
            <a:spAutoFit/>
          </a:bodyPr>
          <a:lstStyle/>
          <a:p>
            <a:pPr marL="228600" lvl="0"/>
            <a:r>
              <a:rPr lang="en-US" sz="4000" dirty="0">
                <a:solidFill>
                  <a:srgbClr val="FD4FB4"/>
                </a:solidFill>
                <a:latin typeface="Calibri"/>
                <a:ea typeface="Calibri"/>
                <a:cs typeface="Calibri"/>
                <a:sym typeface="Calibri"/>
              </a:rPr>
              <a:t>1.1.2: </a:t>
            </a:r>
            <a:r>
              <a:rPr lang="it-IT" sz="4000" b="1" dirty="0">
                <a:solidFill>
                  <a:srgbClr val="FD4FB4"/>
                </a:solidFill>
                <a:latin typeface="Calibri"/>
                <a:ea typeface="Calibri"/>
                <a:cs typeface="Calibri"/>
                <a:sym typeface="Calibri"/>
              </a:rPr>
              <a:t>Tratti della personalità necessari per un’imprenditrice</a:t>
            </a:r>
            <a:endParaRPr sz="4000" b="1" dirty="0">
              <a:solidFill>
                <a:srgbClr val="FD4FB4"/>
              </a:solidFill>
              <a:latin typeface="Times New Roman"/>
              <a:ea typeface="Times New Roman"/>
              <a:cs typeface="Times New Roman"/>
              <a:sym typeface="Times New Roman"/>
            </a:endParaRPr>
          </a:p>
        </p:txBody>
      </p:sp>
      <p:sp>
        <p:nvSpPr>
          <p:cNvPr id="165" name="Google Shape;165;p8"/>
          <p:cNvSpPr txBox="1"/>
          <p:nvPr/>
        </p:nvSpPr>
        <p:spPr>
          <a:xfrm>
            <a:off x="1600200" y="2642565"/>
            <a:ext cx="15735300" cy="5632271"/>
          </a:xfrm>
          <a:prstGeom prst="rect">
            <a:avLst/>
          </a:prstGeom>
          <a:noFill/>
          <a:ln>
            <a:noFill/>
          </a:ln>
        </p:spPr>
        <p:txBody>
          <a:bodyPr spcFirstLastPara="1" wrap="square" lIns="91425" tIns="45700" rIns="91425" bIns="45700" anchor="t" anchorCtr="0">
            <a:spAutoFit/>
          </a:bodyPr>
          <a:lstStyle/>
          <a:p>
            <a:pPr marL="0" marR="144145" lvl="0" indent="0" algn="just" rtl="0">
              <a:spcBef>
                <a:spcPts val="0"/>
              </a:spcBef>
              <a:spcAft>
                <a:spcPts val="0"/>
              </a:spcAft>
              <a:buNone/>
            </a:pPr>
            <a:r>
              <a:rPr lang="it-IT" sz="4000" dirty="0" smtClean="0">
                <a:solidFill>
                  <a:srgbClr val="7030A0"/>
                </a:solidFill>
                <a:latin typeface="Calibri"/>
                <a:ea typeface="Calibri"/>
                <a:cs typeface="Calibri"/>
                <a:sym typeface="Calibri"/>
              </a:rPr>
              <a:t>Un’imprenditrice di successo non è nata tale!</a:t>
            </a:r>
            <a:endParaRPr lang="it-IT" dirty="0" smtClean="0"/>
          </a:p>
          <a:p>
            <a:pPr marL="0" marR="144145" lvl="0" indent="0" algn="just" rtl="0">
              <a:spcBef>
                <a:spcPts val="0"/>
              </a:spcBef>
              <a:spcAft>
                <a:spcPts val="0"/>
              </a:spcAft>
              <a:buNone/>
            </a:pPr>
            <a:endParaRPr sz="4000" dirty="0">
              <a:solidFill>
                <a:srgbClr val="7030A0"/>
              </a:solidFill>
              <a:latin typeface="Calibri"/>
              <a:ea typeface="Calibri"/>
              <a:cs typeface="Calibri"/>
              <a:sym typeface="Calibri"/>
            </a:endParaRPr>
          </a:p>
          <a:p>
            <a:pPr marL="0" marR="144145" lvl="0" indent="0" algn="just" rtl="0">
              <a:spcBef>
                <a:spcPts val="0"/>
              </a:spcBef>
              <a:spcAft>
                <a:spcPts val="0"/>
              </a:spcAft>
              <a:buNone/>
            </a:pPr>
            <a:r>
              <a:rPr lang="it-IT" sz="4000" dirty="0" smtClean="0">
                <a:solidFill>
                  <a:srgbClr val="7030A0"/>
                </a:solidFill>
                <a:latin typeface="Calibri"/>
                <a:ea typeface="Calibri"/>
                <a:cs typeface="Calibri"/>
                <a:sym typeface="Calibri"/>
              </a:rPr>
              <a:t>La continua acquisizione di competenze, conoscenze</a:t>
            </a:r>
            <a:endParaRPr lang="it-IT" sz="4000" dirty="0">
              <a:solidFill>
                <a:srgbClr val="7030A0"/>
              </a:solidFill>
              <a:latin typeface="Calibri"/>
              <a:ea typeface="Calibri"/>
              <a:cs typeface="Calibri"/>
              <a:sym typeface="Calibri"/>
            </a:endParaRPr>
          </a:p>
          <a:p>
            <a:pPr marL="0" marR="144145" lvl="0" indent="0" algn="just" rtl="0">
              <a:spcBef>
                <a:spcPts val="0"/>
              </a:spcBef>
              <a:spcAft>
                <a:spcPts val="0"/>
              </a:spcAft>
              <a:buNone/>
            </a:pPr>
            <a:r>
              <a:rPr lang="it-IT" sz="4000" dirty="0" smtClean="0">
                <a:solidFill>
                  <a:srgbClr val="7030A0"/>
                </a:solidFill>
                <a:latin typeface="Calibri"/>
                <a:ea typeface="Calibri"/>
                <a:cs typeface="Calibri"/>
                <a:sym typeface="Calibri"/>
              </a:rPr>
              <a:t>ed esperienze è fondamentale</a:t>
            </a:r>
          </a:p>
          <a:p>
            <a:pPr marL="0" marR="144145" lvl="0" indent="0" algn="just" rtl="0">
              <a:spcBef>
                <a:spcPts val="0"/>
              </a:spcBef>
              <a:spcAft>
                <a:spcPts val="0"/>
              </a:spcAft>
              <a:buNone/>
            </a:pPr>
            <a:endParaRPr sz="4000" dirty="0">
              <a:solidFill>
                <a:srgbClr val="7030A0"/>
              </a:solidFill>
              <a:latin typeface="Calibri"/>
              <a:ea typeface="Calibri"/>
              <a:cs typeface="Calibri"/>
              <a:sym typeface="Calibri"/>
            </a:endParaRPr>
          </a:p>
          <a:p>
            <a:pPr marL="0" marR="144145" lvl="0" indent="0" algn="just" rtl="0">
              <a:spcBef>
                <a:spcPts val="0"/>
              </a:spcBef>
              <a:spcAft>
                <a:spcPts val="0"/>
              </a:spcAft>
              <a:buNone/>
            </a:pPr>
            <a:r>
              <a:rPr lang="it-IT" sz="4000" dirty="0" smtClean="0">
                <a:solidFill>
                  <a:srgbClr val="7030A0"/>
                </a:solidFill>
                <a:latin typeface="Calibri"/>
                <a:ea typeface="Calibri"/>
                <a:cs typeface="Calibri"/>
                <a:sym typeface="Calibri"/>
              </a:rPr>
              <a:t>Le imprenditrici di successo provengono da diversi contesti sociali</a:t>
            </a:r>
            <a:r>
              <a:rPr lang="en-US" sz="4000" dirty="0" smtClean="0">
                <a:solidFill>
                  <a:srgbClr val="7030A0"/>
                </a:solidFill>
                <a:latin typeface="Calibri"/>
                <a:ea typeface="Calibri"/>
                <a:cs typeface="Calibri"/>
                <a:sym typeface="Calibri"/>
              </a:rPr>
              <a:t>. </a:t>
            </a:r>
            <a:endParaRPr dirty="0"/>
          </a:p>
          <a:p>
            <a:pPr marL="0" marR="144145" lvl="0" indent="0" algn="just" rtl="0">
              <a:spcBef>
                <a:spcPts val="0"/>
              </a:spcBef>
              <a:spcAft>
                <a:spcPts val="0"/>
              </a:spcAft>
              <a:buNone/>
            </a:pPr>
            <a:endParaRPr sz="4000" dirty="0">
              <a:solidFill>
                <a:srgbClr val="7030A0"/>
              </a:solidFill>
              <a:latin typeface="Calibri"/>
              <a:ea typeface="Calibri"/>
              <a:cs typeface="Calibri"/>
              <a:sym typeface="Calibri"/>
            </a:endParaRPr>
          </a:p>
          <a:p>
            <a:pPr marL="0" marR="144145" lvl="0" indent="0" algn="just" rtl="0">
              <a:spcBef>
                <a:spcPts val="0"/>
              </a:spcBef>
              <a:spcAft>
                <a:spcPts val="0"/>
              </a:spcAft>
              <a:buNone/>
            </a:pPr>
            <a:r>
              <a:rPr lang="it-IT" sz="4000" dirty="0" smtClean="0">
                <a:solidFill>
                  <a:srgbClr val="7030A0"/>
                </a:solidFill>
                <a:latin typeface="Calibri"/>
                <a:ea typeface="Calibri"/>
                <a:cs typeface="Calibri"/>
                <a:sym typeface="Calibri"/>
              </a:rPr>
              <a:t>Le competenze e i valori comuni dovrebbero essere intesi come universali, sviluppati e applicati nel mondo degli affari.</a:t>
            </a:r>
            <a:endParaRPr sz="4000" dirty="0">
              <a:solidFill>
                <a:srgbClr val="7030A0"/>
              </a:solidFill>
              <a:latin typeface="Times New Roman"/>
              <a:ea typeface="Times New Roman"/>
              <a:cs typeface="Times New Roman"/>
              <a:sym typeface="Times New Roman"/>
            </a:endParaRPr>
          </a:p>
        </p:txBody>
      </p:sp>
      <p:pic>
        <p:nvPicPr>
          <p:cNvPr id="166" name="Google Shape;166;p8" descr="Ten Characteristics Of A Great Franchisor"/>
          <p:cNvPicPr preferRelativeResize="0"/>
          <p:nvPr/>
        </p:nvPicPr>
        <p:blipFill rotWithShape="1">
          <a:blip r:embed="rId3">
            <a:alphaModFix/>
          </a:blip>
          <a:srcRect/>
          <a:stretch/>
        </p:blipFill>
        <p:spPr>
          <a:xfrm>
            <a:off x="13296900" y="2486901"/>
            <a:ext cx="4038600" cy="297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p:nvPr/>
        </p:nvSpPr>
        <p:spPr>
          <a:xfrm>
            <a:off x="1295400" y="1020889"/>
            <a:ext cx="14020800" cy="707886"/>
          </a:xfrm>
          <a:prstGeom prst="rect">
            <a:avLst/>
          </a:prstGeom>
          <a:noFill/>
          <a:ln>
            <a:noFill/>
          </a:ln>
        </p:spPr>
        <p:txBody>
          <a:bodyPr spcFirstLastPara="1" wrap="square" lIns="91425" tIns="45700" rIns="91425" bIns="45700" anchor="t" anchorCtr="0">
            <a:spAutoFit/>
          </a:bodyPr>
          <a:lstStyle/>
          <a:p>
            <a:pPr marL="228600" lvl="0"/>
            <a:r>
              <a:rPr lang="en-US" sz="4000" dirty="0">
                <a:solidFill>
                  <a:srgbClr val="FD4FB4"/>
                </a:solidFill>
                <a:latin typeface="Calibri"/>
                <a:ea typeface="Calibri"/>
                <a:cs typeface="Calibri"/>
                <a:sym typeface="Calibri"/>
              </a:rPr>
              <a:t>1.1.2: </a:t>
            </a:r>
            <a:r>
              <a:rPr lang="it-IT" sz="4000" b="1" dirty="0">
                <a:solidFill>
                  <a:srgbClr val="FD4FB4"/>
                </a:solidFill>
                <a:latin typeface="Calibri"/>
                <a:ea typeface="Calibri"/>
                <a:cs typeface="Calibri"/>
                <a:sym typeface="Calibri"/>
              </a:rPr>
              <a:t>Tratti della personalità necessari per un’imprenditrice</a:t>
            </a:r>
            <a:endParaRPr sz="4000" b="1" dirty="0">
              <a:solidFill>
                <a:srgbClr val="FD4FB4"/>
              </a:solidFill>
              <a:latin typeface="Times New Roman"/>
              <a:ea typeface="Times New Roman"/>
              <a:cs typeface="Times New Roman"/>
              <a:sym typeface="Times New Roman"/>
            </a:endParaRPr>
          </a:p>
        </p:txBody>
      </p:sp>
      <p:graphicFrame>
        <p:nvGraphicFramePr>
          <p:cNvPr id="172" name="Google Shape;172;p9"/>
          <p:cNvGraphicFramePr/>
          <p:nvPr>
            <p:extLst>
              <p:ext uri="{D42A27DB-BD31-4B8C-83A1-F6EECF244321}">
                <p14:modId xmlns:p14="http://schemas.microsoft.com/office/powerpoint/2010/main" val="4269508917"/>
              </p:ext>
            </p:extLst>
          </p:nvPr>
        </p:nvGraphicFramePr>
        <p:xfrm>
          <a:off x="1752600" y="3251894"/>
          <a:ext cx="15785892" cy="5212090"/>
        </p:xfrm>
        <a:graphic>
          <a:graphicData uri="http://schemas.openxmlformats.org/drawingml/2006/table">
            <a:tbl>
              <a:tblPr firstRow="1" bandRow="1">
                <a:noFill/>
                <a:tableStyleId>{BA14FAE4-0885-4438-A5FD-F0111C6D3F73}</a:tableStyleId>
              </a:tblPr>
              <a:tblGrid>
                <a:gridCol w="6059231"/>
                <a:gridCol w="9726661"/>
              </a:tblGrid>
              <a:tr h="5168200">
                <a:tc>
                  <a:txBody>
                    <a:bodyPr/>
                    <a:lstStyle/>
                    <a:p>
                      <a:pPr marL="0" marR="0" lvl="0" indent="0" algn="l" rtl="0">
                        <a:spcBef>
                          <a:spcPts val="0"/>
                        </a:spcBef>
                        <a:spcAft>
                          <a:spcPts val="0"/>
                        </a:spcAft>
                        <a:buNone/>
                      </a:pPr>
                      <a:r>
                        <a:rPr lang="it-IT" sz="2800" b="0" u="none" strike="noStrike" cap="none" noProof="0" dirty="0" smtClean="0">
                          <a:solidFill>
                            <a:srgbClr val="7030A0"/>
                          </a:solidFill>
                          <a:latin typeface="Calibri"/>
                          <a:ea typeface="Calibri"/>
                          <a:cs typeface="Calibri"/>
                          <a:sym typeface="Calibri"/>
                        </a:rPr>
                        <a:t>a) </a:t>
                      </a:r>
                      <a:r>
                        <a:rPr lang="it-IT" sz="2800" b="1" u="none" strike="noStrike" cap="none" noProof="0" dirty="0" smtClean="0">
                          <a:solidFill>
                            <a:srgbClr val="7030A0"/>
                          </a:solidFill>
                          <a:latin typeface="Calibri"/>
                          <a:ea typeface="Calibri"/>
                          <a:cs typeface="Calibri"/>
                          <a:sym typeface="Calibri"/>
                        </a:rPr>
                        <a:t>Capacità di gestione generale</a:t>
                      </a:r>
                      <a:r>
                        <a:rPr lang="it-IT" sz="2800" b="0" u="none" strike="noStrike" cap="none" noProof="0" dirty="0" smtClean="0">
                          <a:solidFill>
                            <a:srgbClr val="7030A0"/>
                          </a:solidFill>
                          <a:latin typeface="Calibri"/>
                          <a:ea typeface="Calibri"/>
                          <a:cs typeface="Calibri"/>
                          <a:sym typeface="Calibri"/>
                        </a:rPr>
                        <a:t>:</a:t>
                      </a:r>
                      <a:endParaRPr lang="it-IT" noProof="0" dirty="0" smtClean="0"/>
                    </a:p>
                    <a:p>
                      <a:pPr marL="0" marR="0" lvl="0" indent="0" algn="l" rtl="0">
                        <a:spcBef>
                          <a:spcPts val="0"/>
                        </a:spcBef>
                        <a:spcAft>
                          <a:spcPts val="0"/>
                        </a:spcAft>
                        <a:buNone/>
                      </a:pPr>
                      <a:endParaRPr sz="2800" b="1" u="none" strike="noStrike" cap="none" dirty="0">
                        <a:solidFill>
                          <a:srgbClr val="7030A0"/>
                        </a:solidFill>
                        <a:latin typeface="Calibri"/>
                        <a:ea typeface="Calibri"/>
                        <a:cs typeface="Calibri"/>
                        <a:sym typeface="Calibri"/>
                      </a:endParaRPr>
                    </a:p>
                    <a:p>
                      <a:pPr marL="0" marR="0" lvl="0" indent="0" algn="l" rtl="0">
                        <a:spcBef>
                          <a:spcPts val="0"/>
                        </a:spcBef>
                        <a:spcAft>
                          <a:spcPts val="0"/>
                        </a:spcAft>
                        <a:buNone/>
                      </a:pPr>
                      <a:r>
                        <a:rPr lang="it-IT" sz="2800" b="0" u="none" strike="noStrike" cap="none" dirty="0" smtClean="0">
                          <a:solidFill>
                            <a:srgbClr val="7030A0"/>
                          </a:solidFill>
                          <a:latin typeface="Calibri"/>
                          <a:ea typeface="Calibri"/>
                          <a:cs typeface="Calibri"/>
                          <a:sym typeface="Calibri"/>
                        </a:rPr>
                        <a:t>- Skills strategiche</a:t>
                      </a:r>
                    </a:p>
                    <a:p>
                      <a:pPr marL="0" marR="0" lvl="0" indent="0" algn="l" rtl="0">
                        <a:spcBef>
                          <a:spcPts val="0"/>
                        </a:spcBef>
                        <a:spcAft>
                          <a:spcPts val="0"/>
                        </a:spcAft>
                        <a:buNone/>
                      </a:pPr>
                      <a:r>
                        <a:rPr lang="it-IT" sz="2800" b="0" u="none" strike="noStrike" cap="none" dirty="0" smtClean="0">
                          <a:solidFill>
                            <a:srgbClr val="7030A0"/>
                          </a:solidFill>
                          <a:latin typeface="Calibri"/>
                          <a:ea typeface="Calibri"/>
                          <a:cs typeface="Calibri"/>
                          <a:sym typeface="Calibri"/>
                        </a:rPr>
                        <a:t>- Skills di pianificazione</a:t>
                      </a:r>
                    </a:p>
                    <a:p>
                      <a:pPr marL="0" marR="0" lvl="0" indent="0" algn="l" rtl="0">
                        <a:spcBef>
                          <a:spcPts val="0"/>
                        </a:spcBef>
                        <a:spcAft>
                          <a:spcPts val="0"/>
                        </a:spcAft>
                        <a:buNone/>
                      </a:pPr>
                      <a:r>
                        <a:rPr lang="it-IT" sz="2800" b="0" u="none" strike="noStrike" cap="none" dirty="0" smtClean="0">
                          <a:solidFill>
                            <a:srgbClr val="7030A0"/>
                          </a:solidFill>
                          <a:latin typeface="Calibri"/>
                          <a:ea typeface="Calibri"/>
                          <a:cs typeface="Calibri"/>
                          <a:sym typeface="Calibri"/>
                        </a:rPr>
                        <a:t>- Competenze di marketing</a:t>
                      </a:r>
                    </a:p>
                    <a:p>
                      <a:pPr marL="0" marR="0" lvl="0" indent="0" algn="l" rtl="0">
                        <a:spcBef>
                          <a:spcPts val="0"/>
                        </a:spcBef>
                        <a:spcAft>
                          <a:spcPts val="0"/>
                        </a:spcAft>
                        <a:buNone/>
                      </a:pPr>
                      <a:r>
                        <a:rPr lang="it-IT" sz="2800" b="0" u="none" strike="noStrike" cap="none" dirty="0" smtClean="0">
                          <a:solidFill>
                            <a:srgbClr val="7030A0"/>
                          </a:solidFill>
                          <a:latin typeface="Calibri"/>
                          <a:ea typeface="Calibri"/>
                          <a:cs typeface="Calibri"/>
                          <a:sym typeface="Calibri"/>
                        </a:rPr>
                        <a:t>- Competenze finanziarie</a:t>
                      </a:r>
                    </a:p>
                    <a:p>
                      <a:pPr marL="0" marR="0" lvl="0" indent="0" algn="l" rtl="0">
                        <a:spcBef>
                          <a:spcPts val="0"/>
                        </a:spcBef>
                        <a:spcAft>
                          <a:spcPts val="0"/>
                        </a:spcAft>
                        <a:buNone/>
                      </a:pPr>
                      <a:r>
                        <a:rPr lang="it-IT" sz="2800" b="0" u="none" strike="noStrike" cap="none" dirty="0" smtClean="0">
                          <a:solidFill>
                            <a:srgbClr val="7030A0"/>
                          </a:solidFill>
                          <a:latin typeface="Calibri"/>
                          <a:ea typeface="Calibri"/>
                          <a:cs typeface="Calibri"/>
                          <a:sym typeface="Calibri"/>
                        </a:rPr>
                        <a:t>- Competenze nel Project Management</a:t>
                      </a:r>
                    </a:p>
                    <a:p>
                      <a:pPr marL="0" marR="0" lvl="0" indent="0" algn="l" rtl="0">
                        <a:spcBef>
                          <a:spcPts val="0"/>
                        </a:spcBef>
                        <a:spcAft>
                          <a:spcPts val="0"/>
                        </a:spcAft>
                        <a:buNone/>
                      </a:pPr>
                      <a:r>
                        <a:rPr lang="it-IT" sz="2800" b="0" u="none" strike="noStrike" cap="none" dirty="0" smtClean="0">
                          <a:solidFill>
                            <a:srgbClr val="7030A0"/>
                          </a:solidFill>
                          <a:latin typeface="Calibri"/>
                          <a:ea typeface="Calibri"/>
                          <a:cs typeface="Calibri"/>
                          <a:sym typeface="Calibri"/>
                        </a:rPr>
                        <a:t>- Capacità di gestione del tempo</a:t>
                      </a:r>
                      <a:endParaRPr lang="it-IT" sz="2800" b="0" u="none" strike="noStrike" cap="none" dirty="0">
                        <a:solidFill>
                          <a:srgbClr val="7030A0"/>
                        </a:solidFill>
                        <a:latin typeface="Calibri"/>
                        <a:ea typeface="Calibri"/>
                        <a:cs typeface="Calibri"/>
                        <a:sym typeface="Calibri"/>
                      </a:endParaRPr>
                    </a:p>
                  </a:txBody>
                  <a:tcPr marL="91450" marR="91450" marT="45725" marB="45725">
                    <a:solidFill>
                      <a:srgbClr val="FEDAF9"/>
                    </a:solidFill>
                  </a:tcPr>
                </a:tc>
                <a:tc>
                  <a:txBody>
                    <a:bodyPr/>
                    <a:lstStyle/>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b</a:t>
                      </a:r>
                      <a:r>
                        <a:rPr lang="en-US" sz="2800" b="1" dirty="0">
                          <a:solidFill>
                            <a:srgbClr val="7030A0"/>
                          </a:solidFill>
                          <a:latin typeface="Calibri"/>
                          <a:ea typeface="Calibri"/>
                          <a:cs typeface="Calibri"/>
                          <a:sym typeface="Calibri"/>
                        </a:rPr>
                        <a:t>) </a:t>
                      </a:r>
                      <a:r>
                        <a:rPr lang="it-IT" sz="2800" b="1" dirty="0" smtClean="0">
                          <a:solidFill>
                            <a:srgbClr val="7030A0"/>
                          </a:solidFill>
                          <a:latin typeface="Calibri"/>
                          <a:ea typeface="Calibri"/>
                          <a:cs typeface="Calibri"/>
                          <a:sym typeface="Calibri"/>
                        </a:rPr>
                        <a:t>Competenze specifiche di gestione personale </a:t>
                      </a:r>
                    </a:p>
                    <a:p>
                      <a:pPr marL="0" marR="0" lvl="0" indent="0" algn="l" rtl="0">
                        <a:spcBef>
                          <a:spcPts val="0"/>
                        </a:spcBef>
                        <a:spcAft>
                          <a:spcPts val="0"/>
                        </a:spcAft>
                        <a:buNone/>
                      </a:pPr>
                      <a:endParaRPr sz="2800" b="1" dirty="0">
                        <a:solidFill>
                          <a:srgbClr val="7030A0"/>
                        </a:solidFill>
                        <a:latin typeface="Calibri"/>
                        <a:ea typeface="Calibri"/>
                        <a:cs typeface="Calibri"/>
                        <a:sym typeface="Calibri"/>
                      </a:endParaRPr>
                    </a:p>
                    <a:p>
                      <a:pPr marL="0" marR="0" lvl="0" indent="0" algn="l" rtl="0">
                        <a:spcBef>
                          <a:spcPts val="0"/>
                        </a:spcBef>
                        <a:spcAft>
                          <a:spcPts val="0"/>
                        </a:spcAft>
                        <a:buNone/>
                      </a:pPr>
                      <a:r>
                        <a:rPr lang="it-IT" sz="2800" b="0" dirty="0" smtClean="0">
                          <a:solidFill>
                            <a:srgbClr val="7030A0"/>
                          </a:solidFill>
                          <a:latin typeface="Calibri"/>
                          <a:ea typeface="Calibri"/>
                          <a:cs typeface="Calibri"/>
                          <a:sym typeface="Calibri"/>
                        </a:rPr>
                        <a:t>- Skills di leadership</a:t>
                      </a:r>
                    </a:p>
                    <a:p>
                      <a:pPr marL="0" marR="0" lvl="0" indent="0" algn="l" rtl="0">
                        <a:spcBef>
                          <a:spcPts val="0"/>
                        </a:spcBef>
                        <a:spcAft>
                          <a:spcPts val="0"/>
                        </a:spcAft>
                        <a:buNone/>
                      </a:pPr>
                      <a:r>
                        <a:rPr lang="it-IT" sz="2800" b="0" dirty="0" smtClean="0">
                          <a:solidFill>
                            <a:srgbClr val="7030A0"/>
                          </a:solidFill>
                          <a:latin typeface="Calibri"/>
                          <a:ea typeface="Calibri"/>
                          <a:cs typeface="Calibri"/>
                          <a:sym typeface="Calibri"/>
                        </a:rPr>
                        <a:t>- Skills motivazionali</a:t>
                      </a:r>
                    </a:p>
                    <a:p>
                      <a:pPr marL="0" marR="0" lvl="0" indent="0" algn="l" rtl="0">
                        <a:spcBef>
                          <a:spcPts val="0"/>
                        </a:spcBef>
                        <a:spcAft>
                          <a:spcPts val="0"/>
                        </a:spcAft>
                        <a:buNone/>
                      </a:pPr>
                      <a:r>
                        <a:rPr lang="it-IT" sz="2800" b="0" dirty="0" smtClean="0">
                          <a:solidFill>
                            <a:srgbClr val="7030A0"/>
                          </a:solidFill>
                          <a:latin typeface="Calibri"/>
                          <a:ea typeface="Calibri"/>
                          <a:cs typeface="Calibri"/>
                          <a:sym typeface="Calibri"/>
                        </a:rPr>
                        <a:t>- Capacità di delegare task e competenze ad altre persone nell’organizzazione</a:t>
                      </a:r>
                    </a:p>
                    <a:p>
                      <a:pPr marL="0" marR="0" lvl="0" indent="0" algn="l" rtl="0">
                        <a:spcBef>
                          <a:spcPts val="0"/>
                        </a:spcBef>
                        <a:spcAft>
                          <a:spcPts val="0"/>
                        </a:spcAft>
                        <a:buNone/>
                      </a:pPr>
                      <a:r>
                        <a:rPr lang="it-IT" sz="2800" b="0" dirty="0" smtClean="0">
                          <a:solidFill>
                            <a:srgbClr val="7030A0"/>
                          </a:solidFill>
                          <a:latin typeface="Calibri"/>
                          <a:ea typeface="Calibri"/>
                          <a:cs typeface="Calibri"/>
                          <a:sym typeface="Calibri"/>
                        </a:rPr>
                        <a:t>- Skills di comunicazione</a:t>
                      </a:r>
                    </a:p>
                    <a:p>
                      <a:pPr marL="0" marR="0" lvl="0" indent="0" algn="l" rtl="0">
                        <a:spcBef>
                          <a:spcPts val="0"/>
                        </a:spcBef>
                        <a:spcAft>
                          <a:spcPts val="0"/>
                        </a:spcAft>
                        <a:buNone/>
                      </a:pPr>
                      <a:r>
                        <a:rPr lang="it-IT" sz="2800" b="0" dirty="0" smtClean="0">
                          <a:solidFill>
                            <a:srgbClr val="7030A0"/>
                          </a:solidFill>
                          <a:latin typeface="Calibri"/>
                          <a:ea typeface="Calibri"/>
                          <a:cs typeface="Calibri"/>
                          <a:sym typeface="Calibri"/>
                        </a:rPr>
                        <a:t>- Skills di negoziazione</a:t>
                      </a:r>
                    </a:p>
                    <a:p>
                      <a:pPr marL="0" marR="0" lvl="0" indent="0" algn="l" rtl="0">
                        <a:spcBef>
                          <a:spcPts val="0"/>
                        </a:spcBef>
                        <a:spcAft>
                          <a:spcPts val="0"/>
                        </a:spcAft>
                        <a:buNone/>
                      </a:pPr>
                      <a:r>
                        <a:rPr lang="it-IT" sz="2800" b="0" dirty="0" smtClean="0">
                          <a:solidFill>
                            <a:srgbClr val="7030A0"/>
                          </a:solidFill>
                          <a:latin typeface="Calibri"/>
                          <a:ea typeface="Calibri"/>
                          <a:cs typeface="Calibri"/>
                          <a:sym typeface="Calibri"/>
                        </a:rPr>
                        <a:t>- Capacità operativa</a:t>
                      </a:r>
                    </a:p>
                    <a:p>
                      <a:pPr marL="0" marR="0" lvl="0" indent="0" algn="l" rtl="0">
                        <a:spcBef>
                          <a:spcPts val="0"/>
                        </a:spcBef>
                        <a:spcAft>
                          <a:spcPts val="0"/>
                        </a:spcAft>
                        <a:buNone/>
                      </a:pPr>
                      <a:r>
                        <a:rPr lang="it-IT" sz="2800" b="0" dirty="0" smtClean="0">
                          <a:solidFill>
                            <a:srgbClr val="7030A0"/>
                          </a:solidFill>
                          <a:latin typeface="Calibri"/>
                          <a:ea typeface="Calibri"/>
                          <a:cs typeface="Calibri"/>
                          <a:sym typeface="Calibri"/>
                        </a:rPr>
                        <a:t>- Creatività come capacità di pensare logicamente e dedurre</a:t>
                      </a:r>
                    </a:p>
                    <a:p>
                      <a:pPr marL="0" marR="0" lvl="0" indent="0" algn="l" rtl="0">
                        <a:spcBef>
                          <a:spcPts val="0"/>
                        </a:spcBef>
                        <a:spcAft>
                          <a:spcPts val="0"/>
                        </a:spcAft>
                        <a:buNone/>
                      </a:pPr>
                      <a:r>
                        <a:rPr lang="it-IT" sz="2800" b="0" dirty="0" smtClean="0">
                          <a:solidFill>
                            <a:srgbClr val="7030A0"/>
                          </a:solidFill>
                          <a:latin typeface="Calibri"/>
                          <a:ea typeface="Calibri"/>
                          <a:cs typeface="Calibri"/>
                          <a:sym typeface="Calibri"/>
                        </a:rPr>
                        <a:t>- Capacità di osservare criticamente situazioni e relazioni</a:t>
                      </a:r>
                    </a:p>
                    <a:p>
                      <a:pPr marL="0" marR="0" lvl="0" indent="0" algn="l" rtl="0">
                        <a:spcBef>
                          <a:spcPts val="0"/>
                        </a:spcBef>
                        <a:spcAft>
                          <a:spcPts val="0"/>
                        </a:spcAft>
                        <a:buNone/>
                      </a:pPr>
                      <a:r>
                        <a:rPr lang="it-IT" sz="2800" b="0" dirty="0" smtClean="0">
                          <a:solidFill>
                            <a:srgbClr val="7030A0"/>
                          </a:solidFill>
                          <a:latin typeface="Calibri"/>
                          <a:ea typeface="Calibri"/>
                          <a:cs typeface="Calibri"/>
                          <a:sym typeface="Calibri"/>
                        </a:rPr>
                        <a:t>- Capacità analitica</a:t>
                      </a:r>
                      <a:endParaRPr lang="it-IT" sz="2800" b="0" dirty="0">
                        <a:solidFill>
                          <a:srgbClr val="7030A0"/>
                        </a:solidFill>
                        <a:latin typeface="Calibri"/>
                        <a:ea typeface="Calibri"/>
                        <a:cs typeface="Calibri"/>
                        <a:sym typeface="Calibri"/>
                      </a:endParaRPr>
                    </a:p>
                  </a:txBody>
                  <a:tcPr marL="91450" marR="91450" marT="45725" marB="45725">
                    <a:solidFill>
                      <a:srgbClr val="FEDAF9"/>
                    </a:solidFill>
                  </a:tcPr>
                </a:tc>
              </a:tr>
            </a:tbl>
          </a:graphicData>
        </a:graphic>
      </p:graphicFrame>
      <p:sp>
        <p:nvSpPr>
          <p:cNvPr id="173" name="Google Shape;173;p9"/>
          <p:cNvSpPr txBox="1"/>
          <p:nvPr/>
        </p:nvSpPr>
        <p:spPr>
          <a:xfrm>
            <a:off x="1752600" y="1866900"/>
            <a:ext cx="14782800" cy="954067"/>
          </a:xfrm>
          <a:prstGeom prst="rect">
            <a:avLst/>
          </a:prstGeom>
          <a:noFill/>
          <a:ln>
            <a:noFill/>
          </a:ln>
        </p:spPr>
        <p:txBody>
          <a:bodyPr spcFirstLastPara="1" wrap="square" lIns="91425" tIns="45700" rIns="91425" bIns="45700" anchor="t" anchorCtr="0">
            <a:spAutoFit/>
          </a:bodyPr>
          <a:lstStyle/>
          <a:p>
            <a:pPr marL="0" marR="144145" lvl="0" indent="0" algn="just" rtl="0">
              <a:spcBef>
                <a:spcPts val="0"/>
              </a:spcBef>
              <a:spcAft>
                <a:spcPts val="0"/>
              </a:spcAft>
              <a:buNone/>
            </a:pPr>
            <a:r>
              <a:rPr lang="it-IT" sz="2800" dirty="0" smtClean="0">
                <a:solidFill>
                  <a:srgbClr val="7030A0"/>
                </a:solidFill>
                <a:latin typeface="Calibri"/>
                <a:ea typeface="Calibri"/>
                <a:cs typeface="Calibri"/>
                <a:sym typeface="Calibri"/>
              </a:rPr>
              <a:t>Le qualità imprenditoriali sono importanti ma non bastano, soprattutto quando l'azienda raggiunge un certo livello di sviluppo!</a:t>
            </a:r>
            <a:r>
              <a:rPr lang="en-US" sz="2800" dirty="0" smtClean="0">
                <a:solidFill>
                  <a:schemeClr val="dk1"/>
                </a:solidFill>
                <a:latin typeface="Calibri"/>
                <a:ea typeface="Calibri"/>
                <a:cs typeface="Calibri"/>
                <a:sym typeface="Calibri"/>
              </a:rPr>
              <a:t>                                                                 </a:t>
            </a:r>
            <a:r>
              <a:rPr lang="it-IT" sz="2800" b="1" dirty="0" smtClean="0">
                <a:solidFill>
                  <a:srgbClr val="FD4FB4"/>
                </a:solidFill>
                <a:latin typeface="Calibri"/>
                <a:ea typeface="Calibri"/>
                <a:cs typeface="Calibri"/>
                <a:sym typeface="Calibri"/>
              </a:rPr>
              <a:t>è necessario avere:</a:t>
            </a:r>
            <a:endParaRPr lang="it-IT" sz="2800" b="1" dirty="0">
              <a:solidFill>
                <a:srgbClr val="FD4FB4"/>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915</Words>
  <Application>Microsoft Office PowerPoint</Application>
  <PresentationFormat>Personalizzato</PresentationFormat>
  <Paragraphs>150</Paragraphs>
  <Slides>20</Slides>
  <Notes>20</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20</vt:i4>
      </vt:variant>
    </vt:vector>
  </HeadingPairs>
  <TitlesOfParts>
    <vt:vector size="28" baseType="lpstr">
      <vt:lpstr>Helvetica Neue</vt:lpstr>
      <vt:lpstr>Times New Roman</vt:lpstr>
      <vt:lpstr>Noto Sans Symbols</vt:lpstr>
      <vt:lpstr>Arial</vt:lpstr>
      <vt:lpstr>Calibri</vt:lpstr>
      <vt:lpstr>Office Theme</vt:lpstr>
      <vt:lpstr>Diseño personalizado</vt:lpstr>
      <vt:lpstr>1_Office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User</cp:lastModifiedBy>
  <cp:revision>8</cp:revision>
  <dcterms:created xsi:type="dcterms:W3CDTF">2022-02-24T12:49:48Z</dcterms:created>
  <dcterms:modified xsi:type="dcterms:W3CDTF">2023-03-29T13:50:53Z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