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  <p:sldMasterId id="2147483668" r:id="rId3"/>
  </p:sldMasterIdLst>
  <p:sldIdLst>
    <p:sldId id="256" r:id="rId4"/>
    <p:sldId id="265" r:id="rId5"/>
    <p:sldId id="274" r:id="rId6"/>
    <p:sldId id="259" r:id="rId7"/>
    <p:sldId id="269" r:id="rId8"/>
    <p:sldId id="270" r:id="rId9"/>
    <p:sldId id="271" r:id="rId10"/>
    <p:sldId id="272" r:id="rId11"/>
    <p:sldId id="275" r:id="rId12"/>
    <p:sldId id="276" r:id="rId13"/>
    <p:sldId id="277" r:id="rId14"/>
    <p:sldId id="278" r:id="rId15"/>
    <p:sldId id="279" r:id="rId16"/>
    <p:sldId id="267" r:id="rId17"/>
    <p:sldId id="261" r:id="rId18"/>
  </p:sldIdLst>
  <p:sldSz cx="18288000" cy="10287000"/>
  <p:notesSz cx="18288000" cy="10287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7BDC"/>
    <a:srgbClr val="FD4FB4"/>
    <a:srgbClr val="FFCA28"/>
    <a:srgbClr val="FCD2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23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ica Caruntu" userId="0fc49e7b9c13d637" providerId="LiveId" clId="{A3873C49-0C4D-4BCD-B973-30DFDBC9DB0E}"/>
    <pc:docChg chg="custSel modSld">
      <pc:chgData name="Monica Caruntu" userId="0fc49e7b9c13d637" providerId="LiveId" clId="{A3873C49-0C4D-4BCD-B973-30DFDBC9DB0E}" dt="2022-12-17T19:10:54.860" v="156" actId="1076"/>
      <pc:docMkLst>
        <pc:docMk/>
      </pc:docMkLst>
      <pc:sldChg chg="modSp mod">
        <pc:chgData name="Monica Caruntu" userId="0fc49e7b9c13d637" providerId="LiveId" clId="{A3873C49-0C4D-4BCD-B973-30DFDBC9DB0E}" dt="2022-12-17T18:24:41.458" v="2" actId="1076"/>
        <pc:sldMkLst>
          <pc:docMk/>
          <pc:sldMk cId="4214504382" sldId="270"/>
        </pc:sldMkLst>
        <pc:spChg chg="mod">
          <ac:chgData name="Monica Caruntu" userId="0fc49e7b9c13d637" providerId="LiveId" clId="{A3873C49-0C4D-4BCD-B973-30DFDBC9DB0E}" dt="2022-12-17T18:24:41.458" v="2" actId="1076"/>
          <ac:spMkLst>
            <pc:docMk/>
            <pc:sldMk cId="4214504382" sldId="270"/>
            <ac:spMk id="11" creationId="{00000000-0000-0000-0000-000000000000}"/>
          </ac:spMkLst>
        </pc:spChg>
      </pc:sldChg>
      <pc:sldChg chg="modSp mod">
        <pc:chgData name="Monica Caruntu" userId="0fc49e7b9c13d637" providerId="LiveId" clId="{A3873C49-0C4D-4BCD-B973-30DFDBC9DB0E}" dt="2022-12-17T18:27:14.136" v="11" actId="1076"/>
        <pc:sldMkLst>
          <pc:docMk/>
          <pc:sldMk cId="2558791785" sldId="271"/>
        </pc:sldMkLst>
        <pc:spChg chg="mod">
          <ac:chgData name="Monica Caruntu" userId="0fc49e7b9c13d637" providerId="LiveId" clId="{A3873C49-0C4D-4BCD-B973-30DFDBC9DB0E}" dt="2022-12-17T18:27:14.136" v="11" actId="1076"/>
          <ac:spMkLst>
            <pc:docMk/>
            <pc:sldMk cId="2558791785" sldId="271"/>
            <ac:spMk id="4" creationId="{00000000-0000-0000-0000-000000000000}"/>
          </ac:spMkLst>
        </pc:spChg>
        <pc:spChg chg="mod">
          <ac:chgData name="Monica Caruntu" userId="0fc49e7b9c13d637" providerId="LiveId" clId="{A3873C49-0C4D-4BCD-B973-30DFDBC9DB0E}" dt="2022-12-17T18:27:01.138" v="8" actId="5793"/>
          <ac:spMkLst>
            <pc:docMk/>
            <pc:sldMk cId="2558791785" sldId="271"/>
            <ac:spMk id="7169" creationId="{00000000-0000-0000-0000-000000000000}"/>
          </ac:spMkLst>
        </pc:spChg>
      </pc:sldChg>
      <pc:sldChg chg="modSp mod">
        <pc:chgData name="Monica Caruntu" userId="0fc49e7b9c13d637" providerId="LiveId" clId="{A3873C49-0C4D-4BCD-B973-30DFDBC9DB0E}" dt="2022-12-17T18:29:17.781" v="80" actId="1076"/>
        <pc:sldMkLst>
          <pc:docMk/>
          <pc:sldMk cId="2893169487" sldId="272"/>
        </pc:sldMkLst>
        <pc:spChg chg="mod">
          <ac:chgData name="Monica Caruntu" userId="0fc49e7b9c13d637" providerId="LiveId" clId="{A3873C49-0C4D-4BCD-B973-30DFDBC9DB0E}" dt="2022-12-17T18:28:23.336" v="14" actId="6549"/>
          <ac:spMkLst>
            <pc:docMk/>
            <pc:sldMk cId="2893169487" sldId="272"/>
            <ac:spMk id="4" creationId="{238801E5-F271-CED4-7560-4088DC248F5E}"/>
          </ac:spMkLst>
        </pc:spChg>
        <pc:spChg chg="mod">
          <ac:chgData name="Monica Caruntu" userId="0fc49e7b9c13d637" providerId="LiveId" clId="{A3873C49-0C4D-4BCD-B973-30DFDBC9DB0E}" dt="2022-12-17T18:29:13.447" v="78" actId="1076"/>
          <ac:spMkLst>
            <pc:docMk/>
            <pc:sldMk cId="2893169487" sldId="272"/>
            <ac:spMk id="7" creationId="{00000000-0000-0000-0000-000000000000}"/>
          </ac:spMkLst>
        </pc:spChg>
        <pc:spChg chg="mod">
          <ac:chgData name="Monica Caruntu" userId="0fc49e7b9c13d637" providerId="LiveId" clId="{A3873C49-0C4D-4BCD-B973-30DFDBC9DB0E}" dt="2022-12-17T18:29:17.781" v="80" actId="1076"/>
          <ac:spMkLst>
            <pc:docMk/>
            <pc:sldMk cId="2893169487" sldId="272"/>
            <ac:spMk id="6145" creationId="{00000000-0000-0000-0000-000000000000}"/>
          </ac:spMkLst>
        </pc:spChg>
        <pc:picChg chg="mod">
          <ac:chgData name="Monica Caruntu" userId="0fc49e7b9c13d637" providerId="LiveId" clId="{A3873C49-0C4D-4BCD-B973-30DFDBC9DB0E}" dt="2022-12-17T18:29:17.781" v="80" actId="1076"/>
          <ac:picMkLst>
            <pc:docMk/>
            <pc:sldMk cId="2893169487" sldId="272"/>
            <ac:picMk id="8" creationId="{E42D7F93-F08B-64FD-14F1-8F551D663327}"/>
          </ac:picMkLst>
        </pc:picChg>
      </pc:sldChg>
      <pc:sldChg chg="addSp modSp mod">
        <pc:chgData name="Monica Caruntu" userId="0fc49e7b9c13d637" providerId="LiveId" clId="{A3873C49-0C4D-4BCD-B973-30DFDBC9DB0E}" dt="2022-12-17T19:10:54.860" v="156" actId="1076"/>
        <pc:sldMkLst>
          <pc:docMk/>
          <pc:sldMk cId="0" sldId="275"/>
        </pc:sldMkLst>
        <pc:spChg chg="mod">
          <ac:chgData name="Monica Caruntu" userId="0fc49e7b9c13d637" providerId="LiveId" clId="{A3873C49-0C4D-4BCD-B973-30DFDBC9DB0E}" dt="2022-12-17T18:31:16.832" v="84" actId="6549"/>
          <ac:spMkLst>
            <pc:docMk/>
            <pc:sldMk cId="0" sldId="275"/>
            <ac:spMk id="7" creationId="{00000000-0000-0000-0000-000000000000}"/>
          </ac:spMkLst>
        </pc:spChg>
        <pc:spChg chg="mod">
          <ac:chgData name="Monica Caruntu" userId="0fc49e7b9c13d637" providerId="LiveId" clId="{A3873C49-0C4D-4BCD-B973-30DFDBC9DB0E}" dt="2022-12-17T18:30:54.809" v="82" actId="1076"/>
          <ac:spMkLst>
            <pc:docMk/>
            <pc:sldMk cId="0" sldId="275"/>
            <ac:spMk id="12" creationId="{00000000-0000-0000-0000-000000000000}"/>
          </ac:spMkLst>
        </pc:spChg>
        <pc:picChg chg="add mod">
          <ac:chgData name="Monica Caruntu" userId="0fc49e7b9c13d637" providerId="LiveId" clId="{A3873C49-0C4D-4BCD-B973-30DFDBC9DB0E}" dt="2022-12-17T19:10:54.860" v="156" actId="1076"/>
          <ac:picMkLst>
            <pc:docMk/>
            <pc:sldMk cId="0" sldId="275"/>
            <ac:picMk id="4" creationId="{D3E16E3D-BD59-D41E-103A-0D2AE40821BA}"/>
          </ac:picMkLst>
        </pc:picChg>
        <pc:picChg chg="mod">
          <ac:chgData name="Monica Caruntu" userId="0fc49e7b9c13d637" providerId="LiveId" clId="{A3873C49-0C4D-4BCD-B973-30DFDBC9DB0E}" dt="2022-12-17T18:30:55.460" v="83" actId="1076"/>
          <ac:picMkLst>
            <pc:docMk/>
            <pc:sldMk cId="0" sldId="275"/>
            <ac:picMk id="11" creationId="{BE4FB0A3-4984-32C5-6BB7-33815D472E88}"/>
          </ac:picMkLst>
        </pc:picChg>
      </pc:sldChg>
      <pc:sldChg chg="addSp modSp mod">
        <pc:chgData name="Monica Caruntu" userId="0fc49e7b9c13d637" providerId="LiveId" clId="{A3873C49-0C4D-4BCD-B973-30DFDBC9DB0E}" dt="2022-12-17T19:10:25.389" v="153" actId="1076"/>
        <pc:sldMkLst>
          <pc:docMk/>
          <pc:sldMk cId="0" sldId="276"/>
        </pc:sldMkLst>
        <pc:spChg chg="mod">
          <ac:chgData name="Monica Caruntu" userId="0fc49e7b9c13d637" providerId="LiveId" clId="{A3873C49-0C4D-4BCD-B973-30DFDBC9DB0E}" dt="2022-12-17T18:33:30.567" v="90" actId="1076"/>
          <ac:spMkLst>
            <pc:docMk/>
            <pc:sldMk cId="0" sldId="276"/>
            <ac:spMk id="9" creationId="{00000000-0000-0000-0000-000000000000}"/>
          </ac:spMkLst>
        </pc:spChg>
        <pc:spChg chg="mod">
          <ac:chgData name="Monica Caruntu" userId="0fc49e7b9c13d637" providerId="LiveId" clId="{A3873C49-0C4D-4BCD-B973-30DFDBC9DB0E}" dt="2022-12-17T18:33:04.978" v="85" actId="6549"/>
          <ac:spMkLst>
            <pc:docMk/>
            <pc:sldMk cId="0" sldId="276"/>
            <ac:spMk id="7170" creationId="{00000000-0000-0000-0000-000000000000}"/>
          </ac:spMkLst>
        </pc:spChg>
        <pc:picChg chg="add mod">
          <ac:chgData name="Monica Caruntu" userId="0fc49e7b9c13d637" providerId="LiveId" clId="{A3873C49-0C4D-4BCD-B973-30DFDBC9DB0E}" dt="2022-12-17T19:10:25.389" v="153" actId="1076"/>
          <ac:picMkLst>
            <pc:docMk/>
            <pc:sldMk cId="0" sldId="276"/>
            <ac:picMk id="4" creationId="{E80058C2-1346-B1C2-6107-1015AA43AFD8}"/>
          </ac:picMkLst>
        </pc:picChg>
      </pc:sldChg>
      <pc:sldChg chg="modSp mod">
        <pc:chgData name="Monica Caruntu" userId="0fc49e7b9c13d637" providerId="LiveId" clId="{A3873C49-0C4D-4BCD-B973-30DFDBC9DB0E}" dt="2022-12-17T18:37:10.805" v="144" actId="1076"/>
        <pc:sldMkLst>
          <pc:docMk/>
          <pc:sldMk cId="0" sldId="277"/>
        </pc:sldMkLst>
        <pc:spChg chg="mod">
          <ac:chgData name="Monica Caruntu" userId="0fc49e7b9c13d637" providerId="LiveId" clId="{A3873C49-0C4D-4BCD-B973-30DFDBC9DB0E}" dt="2022-12-17T18:37:10.805" v="144" actId="1076"/>
          <ac:spMkLst>
            <pc:docMk/>
            <pc:sldMk cId="0" sldId="277"/>
            <ac:spMk id="5" creationId="{00000000-0000-0000-0000-000000000000}"/>
          </ac:spMkLst>
        </pc:spChg>
        <pc:spChg chg="mod">
          <ac:chgData name="Monica Caruntu" userId="0fc49e7b9c13d637" providerId="LiveId" clId="{A3873C49-0C4D-4BCD-B973-30DFDBC9DB0E}" dt="2022-12-17T18:35:41.296" v="91" actId="6549"/>
          <ac:spMkLst>
            <pc:docMk/>
            <pc:sldMk cId="0" sldId="277"/>
            <ac:spMk id="2049" creationId="{00000000-0000-0000-0000-000000000000}"/>
          </ac:spMkLst>
        </pc:spChg>
        <pc:picChg chg="mod">
          <ac:chgData name="Monica Caruntu" userId="0fc49e7b9c13d637" providerId="LiveId" clId="{A3873C49-0C4D-4BCD-B973-30DFDBC9DB0E}" dt="2022-12-17T18:36:29.279" v="142" actId="1076"/>
          <ac:picMkLst>
            <pc:docMk/>
            <pc:sldMk cId="0" sldId="277"/>
            <ac:picMk id="2053" creationId="{00000000-0000-0000-0000-000000000000}"/>
          </ac:picMkLst>
        </pc:picChg>
        <pc:picChg chg="mod">
          <ac:chgData name="Monica Caruntu" userId="0fc49e7b9c13d637" providerId="LiveId" clId="{A3873C49-0C4D-4BCD-B973-30DFDBC9DB0E}" dt="2022-12-17T18:37:10.805" v="144" actId="1076"/>
          <ac:picMkLst>
            <pc:docMk/>
            <pc:sldMk cId="0" sldId="277"/>
            <ac:picMk id="2054" creationId="{00000000-0000-0000-0000-000000000000}"/>
          </ac:picMkLst>
        </pc:picChg>
      </pc:sldChg>
      <pc:sldChg chg="delSp modSp mod">
        <pc:chgData name="Monica Caruntu" userId="0fc49e7b9c13d637" providerId="LiveId" clId="{A3873C49-0C4D-4BCD-B973-30DFDBC9DB0E}" dt="2022-12-17T19:07:31.417" v="150" actId="20577"/>
        <pc:sldMkLst>
          <pc:docMk/>
          <pc:sldMk cId="0" sldId="278"/>
        </pc:sldMkLst>
        <pc:spChg chg="mod">
          <ac:chgData name="Monica Caruntu" userId="0fc49e7b9c13d637" providerId="LiveId" clId="{A3873C49-0C4D-4BCD-B973-30DFDBC9DB0E}" dt="2022-12-17T19:06:08.765" v="149" actId="1076"/>
          <ac:spMkLst>
            <pc:docMk/>
            <pc:sldMk cId="0" sldId="278"/>
            <ac:spMk id="6" creationId="{00000000-0000-0000-0000-000000000000}"/>
          </ac:spMkLst>
        </pc:spChg>
        <pc:spChg chg="mod">
          <ac:chgData name="Monica Caruntu" userId="0fc49e7b9c13d637" providerId="LiveId" clId="{A3873C49-0C4D-4BCD-B973-30DFDBC9DB0E}" dt="2022-12-17T19:07:31.417" v="150" actId="20577"/>
          <ac:spMkLst>
            <pc:docMk/>
            <pc:sldMk cId="0" sldId="278"/>
            <ac:spMk id="1025" creationId="{00000000-0000-0000-0000-000000000000}"/>
          </ac:spMkLst>
        </pc:spChg>
        <pc:spChg chg="del">
          <ac:chgData name="Monica Caruntu" userId="0fc49e7b9c13d637" providerId="LiveId" clId="{A3873C49-0C4D-4BCD-B973-30DFDBC9DB0E}" dt="2022-12-17T19:05:57.019" v="148" actId="21"/>
          <ac:spMkLst>
            <pc:docMk/>
            <pc:sldMk cId="0" sldId="278"/>
            <ac:spMk id="1026" creationId="{00000000-0000-0000-0000-000000000000}"/>
          </ac:spMkLst>
        </pc:spChg>
        <pc:graphicFrameChg chg="mod">
          <ac:chgData name="Monica Caruntu" userId="0fc49e7b9c13d637" providerId="LiveId" clId="{A3873C49-0C4D-4BCD-B973-30DFDBC9DB0E}" dt="2022-12-17T18:40:58.177" v="147"/>
          <ac:graphicFrameMkLst>
            <pc:docMk/>
            <pc:sldMk cId="0" sldId="278"/>
            <ac:graphicFrameMk id="10" creationId="{00000000-0000-0000-0000-000000000000}"/>
          </ac:graphicFrameMkLst>
        </pc:graphicFrameChg>
      </pc:sldChg>
    </pc:docChg>
  </pc:docChgLst>
  <pc:docChgLst>
    <pc:chgData name="Monica Caruntu" userId="0fc49e7b9c13d637" providerId="LiveId" clId="{F410C4FF-7947-45F2-A0E6-60518A2A1711}"/>
    <pc:docChg chg="delSld modSld">
      <pc:chgData name="Monica Caruntu" userId="0fc49e7b9c13d637" providerId="LiveId" clId="{F410C4FF-7947-45F2-A0E6-60518A2A1711}" dt="2022-11-07T20:26:13.247" v="83" actId="20577"/>
      <pc:docMkLst>
        <pc:docMk/>
      </pc:docMkLst>
      <pc:sldChg chg="modSp mod">
        <pc:chgData name="Monica Caruntu" userId="0fc49e7b9c13d637" providerId="LiveId" clId="{F410C4FF-7947-45F2-A0E6-60518A2A1711}" dt="2022-11-06T02:11:30.477" v="42" actId="20577"/>
        <pc:sldMkLst>
          <pc:docMk/>
          <pc:sldMk cId="0" sldId="256"/>
        </pc:sldMkLst>
        <pc:spChg chg="mod">
          <ac:chgData name="Monica Caruntu" userId="0fc49e7b9c13d637" providerId="LiveId" clId="{F410C4FF-7947-45F2-A0E6-60518A2A1711}" dt="2022-11-06T02:11:30.477" v="42" actId="20577"/>
          <ac:spMkLst>
            <pc:docMk/>
            <pc:sldMk cId="0" sldId="256"/>
            <ac:spMk id="6" creationId="{4C075C3B-C5C3-7B12-DC87-D33D34E6DCA7}"/>
          </ac:spMkLst>
        </pc:spChg>
      </pc:sldChg>
      <pc:sldChg chg="del">
        <pc:chgData name="Monica Caruntu" userId="0fc49e7b9c13d637" providerId="LiveId" clId="{F410C4FF-7947-45F2-A0E6-60518A2A1711}" dt="2022-10-24T11:02:50.901" v="8" actId="47"/>
        <pc:sldMkLst>
          <pc:docMk/>
          <pc:sldMk cId="2895850365" sldId="260"/>
        </pc:sldMkLst>
      </pc:sldChg>
      <pc:sldChg chg="modSp mod">
        <pc:chgData name="Monica Caruntu" userId="0fc49e7b9c13d637" providerId="LiveId" clId="{F410C4FF-7947-45F2-A0E6-60518A2A1711}" dt="2022-11-06T02:11:44.901" v="54" actId="20577"/>
        <pc:sldMkLst>
          <pc:docMk/>
          <pc:sldMk cId="3962299786" sldId="265"/>
        </pc:sldMkLst>
        <pc:spChg chg="mod">
          <ac:chgData name="Monica Caruntu" userId="0fc49e7b9c13d637" providerId="LiveId" clId="{F410C4FF-7947-45F2-A0E6-60518A2A1711}" dt="2022-11-06T02:11:44.901" v="54" actId="20577"/>
          <ac:spMkLst>
            <pc:docMk/>
            <pc:sldMk cId="3962299786" sldId="265"/>
            <ac:spMk id="3" creationId="{DAB24A19-41FB-B060-0BAE-CCCC40AE4D04}"/>
          </ac:spMkLst>
        </pc:spChg>
      </pc:sldChg>
      <pc:sldChg chg="modSp mod">
        <pc:chgData name="Monica Caruntu" userId="0fc49e7b9c13d637" providerId="LiveId" clId="{F410C4FF-7947-45F2-A0E6-60518A2A1711}" dt="2022-11-07T20:26:13.247" v="83" actId="20577"/>
        <pc:sldMkLst>
          <pc:docMk/>
          <pc:sldMk cId="1285930801" sldId="274"/>
        </pc:sldMkLst>
        <pc:spChg chg="mod">
          <ac:chgData name="Monica Caruntu" userId="0fc49e7b9c13d637" providerId="LiveId" clId="{F410C4FF-7947-45F2-A0E6-60518A2A1711}" dt="2022-11-07T20:26:13.247" v="83" actId="20577"/>
          <ac:spMkLst>
            <pc:docMk/>
            <pc:sldMk cId="1285930801" sldId="274"/>
            <ac:spMk id="2" creationId="{80845C21-681F-8282-34D9-C942AD22DAB9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617D5A-542F-48F0-A618-DD97BBEC9377}" type="doc">
      <dgm:prSet loTypeId="urn:microsoft.com/office/officeart/2005/8/layout/cycle4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E14975B-D038-451D-81DF-076AD9A55A4B}">
      <dgm:prSet phldrT="[Text]" custT="1"/>
      <dgm:spPr>
        <a:solidFill>
          <a:srgbClr val="AC7BDC"/>
        </a:solidFill>
      </dgm:spPr>
      <dgm:t>
        <a:bodyPr/>
        <a:lstStyle/>
        <a:p>
          <a:r>
            <a:rPr lang="en-US" sz="2400" b="1" dirty="0" smtClean="0">
              <a:solidFill>
                <a:srgbClr val="FFFF00"/>
              </a:solidFill>
              <a:latin typeface="Arial Black" pitchFamily="34" charset="0"/>
            </a:rPr>
            <a:t>ACT</a:t>
          </a:r>
          <a:endParaRPr lang="en-US" sz="2400" b="1" dirty="0">
            <a:solidFill>
              <a:srgbClr val="FFFF00"/>
            </a:solidFill>
            <a:latin typeface="Arial Black" pitchFamily="34" charset="0"/>
          </a:endParaRPr>
        </a:p>
      </dgm:t>
    </dgm:pt>
    <dgm:pt modelId="{F9A7A66F-1AA5-45D7-B15C-89609175E9F6}" type="parTrans" cxnId="{0A304288-73FB-4442-A992-7433613D7DBC}">
      <dgm:prSet/>
      <dgm:spPr/>
      <dgm:t>
        <a:bodyPr/>
        <a:lstStyle/>
        <a:p>
          <a:endParaRPr lang="en-US" sz="1800"/>
        </a:p>
      </dgm:t>
    </dgm:pt>
    <dgm:pt modelId="{54383A5E-9F84-4AC3-BBBA-F8BCC688D884}" type="sibTrans" cxnId="{0A304288-73FB-4442-A992-7433613D7DBC}">
      <dgm:prSet/>
      <dgm:spPr/>
      <dgm:t>
        <a:bodyPr/>
        <a:lstStyle/>
        <a:p>
          <a:endParaRPr lang="en-US" sz="1800"/>
        </a:p>
      </dgm:t>
    </dgm:pt>
    <dgm:pt modelId="{E4D51330-5DE4-433A-87AD-366636B8C7E9}">
      <dgm:prSet phldrT="[Text]" custT="1"/>
      <dgm:spPr>
        <a:ln>
          <a:solidFill>
            <a:srgbClr val="AC7BDC"/>
          </a:solidFill>
        </a:ln>
      </dgm:spPr>
      <dgm:t>
        <a:bodyPr/>
        <a:lstStyle/>
        <a:p>
          <a:r>
            <a:rPr lang="it-IT" sz="1200" dirty="0" smtClean="0"/>
            <a:t>APPORTA LE MODIFICHE NECESSARIE PER MIGLIORARE IL TUO PRODOTTO. Potrebbe essere necessario riconsiderare l'intero processo.</a:t>
          </a:r>
          <a:endParaRPr lang="en-US" sz="1200" dirty="0"/>
        </a:p>
      </dgm:t>
    </dgm:pt>
    <dgm:pt modelId="{8AF4F7EB-1908-4FA4-B141-E256B65D3B2C}" type="parTrans" cxnId="{5FCF9E11-DA93-4E53-A6F5-D3929F3130C9}">
      <dgm:prSet/>
      <dgm:spPr/>
      <dgm:t>
        <a:bodyPr/>
        <a:lstStyle/>
        <a:p>
          <a:endParaRPr lang="en-US" sz="1800"/>
        </a:p>
      </dgm:t>
    </dgm:pt>
    <dgm:pt modelId="{237090CD-20C0-433F-89BE-DCEBD5780548}" type="sibTrans" cxnId="{5FCF9E11-DA93-4E53-A6F5-D3929F3130C9}">
      <dgm:prSet/>
      <dgm:spPr/>
      <dgm:t>
        <a:bodyPr/>
        <a:lstStyle/>
        <a:p>
          <a:endParaRPr lang="en-US" sz="1800"/>
        </a:p>
      </dgm:t>
    </dgm:pt>
    <dgm:pt modelId="{B363C1C5-0117-465D-80E3-DA79D2C36C7A}">
      <dgm:prSet phldrT="[Text]" custT="1"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000" b="1" dirty="0">
              <a:solidFill>
                <a:srgbClr val="FFFF00"/>
              </a:solidFill>
              <a:latin typeface="Arial Black" pitchFamily="34" charset="0"/>
            </a:rPr>
            <a:t>PLAN</a:t>
          </a:r>
        </a:p>
      </dgm:t>
    </dgm:pt>
    <dgm:pt modelId="{3E266192-42B0-4201-8744-DC008828A63F}" type="parTrans" cxnId="{7851E0B9-4DC8-42F5-B243-283213F7BF42}">
      <dgm:prSet/>
      <dgm:spPr/>
      <dgm:t>
        <a:bodyPr/>
        <a:lstStyle/>
        <a:p>
          <a:endParaRPr lang="en-US" sz="1800"/>
        </a:p>
      </dgm:t>
    </dgm:pt>
    <dgm:pt modelId="{B7C5796D-D0B1-4473-876E-C02610FB8F14}" type="sibTrans" cxnId="{7851E0B9-4DC8-42F5-B243-283213F7BF42}">
      <dgm:prSet/>
      <dgm:spPr/>
      <dgm:t>
        <a:bodyPr/>
        <a:lstStyle/>
        <a:p>
          <a:endParaRPr lang="en-US" sz="1800"/>
        </a:p>
      </dgm:t>
    </dgm:pt>
    <dgm:pt modelId="{69D5B32B-5DE9-4F55-8254-D31EA5665F74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200" dirty="0" smtClean="0"/>
            <a:t>OBIETTIVO</a:t>
          </a:r>
          <a:endParaRPr lang="en-US" sz="1200" dirty="0"/>
        </a:p>
      </dgm:t>
    </dgm:pt>
    <dgm:pt modelId="{95EECB5B-2D10-48BE-88B4-48A219E000DF}" type="parTrans" cxnId="{6A02209D-62B7-4E6D-A05D-49FE62E48F9C}">
      <dgm:prSet/>
      <dgm:spPr/>
      <dgm:t>
        <a:bodyPr/>
        <a:lstStyle/>
        <a:p>
          <a:endParaRPr lang="en-US" sz="1800"/>
        </a:p>
      </dgm:t>
    </dgm:pt>
    <dgm:pt modelId="{A1636510-DCC4-42C2-87C3-8C7C7C42CF15}" type="sibTrans" cxnId="{6A02209D-62B7-4E6D-A05D-49FE62E48F9C}">
      <dgm:prSet/>
      <dgm:spPr/>
      <dgm:t>
        <a:bodyPr/>
        <a:lstStyle/>
        <a:p>
          <a:endParaRPr lang="en-US" sz="1800"/>
        </a:p>
      </dgm:t>
    </dgm:pt>
    <dgm:pt modelId="{1C7DDEB8-96C0-4EAA-8505-9AB0CE17F054}">
      <dgm:prSet phldrT="[Text]" custT="1"/>
      <dgm:spPr>
        <a:solidFill>
          <a:srgbClr val="FD4FB4"/>
        </a:solidFill>
      </dgm:spPr>
      <dgm:t>
        <a:bodyPr/>
        <a:lstStyle/>
        <a:p>
          <a:r>
            <a:rPr lang="en-US" sz="2000" b="1" dirty="0">
              <a:solidFill>
                <a:srgbClr val="FFFF00"/>
              </a:solidFill>
              <a:latin typeface="Arial Black" pitchFamily="34" charset="0"/>
            </a:rPr>
            <a:t>DO</a:t>
          </a:r>
        </a:p>
      </dgm:t>
    </dgm:pt>
    <dgm:pt modelId="{234FBEFF-AAA3-4048-B697-E7233555B595}" type="parTrans" cxnId="{C9987056-BEE9-40CD-BEAC-5A8582262529}">
      <dgm:prSet/>
      <dgm:spPr/>
      <dgm:t>
        <a:bodyPr/>
        <a:lstStyle/>
        <a:p>
          <a:endParaRPr lang="en-US" sz="1800"/>
        </a:p>
      </dgm:t>
    </dgm:pt>
    <dgm:pt modelId="{D89F137C-549C-419E-91B6-EE67815B70A9}" type="sibTrans" cxnId="{C9987056-BEE9-40CD-BEAC-5A8582262529}">
      <dgm:prSet/>
      <dgm:spPr/>
      <dgm:t>
        <a:bodyPr/>
        <a:lstStyle/>
        <a:p>
          <a:endParaRPr lang="en-US" sz="1800"/>
        </a:p>
      </dgm:t>
    </dgm:pt>
    <dgm:pt modelId="{A171C5F2-6207-49D8-B1EF-43479B1981C0}">
      <dgm:prSet phldrT="[Text]" custT="1"/>
      <dgm:spPr>
        <a:noFill/>
        <a:ln>
          <a:solidFill>
            <a:srgbClr val="FD4FB4"/>
          </a:solidFill>
        </a:ln>
      </dgm:spPr>
      <dgm:t>
        <a:bodyPr/>
        <a:lstStyle/>
        <a:p>
          <a:r>
            <a:rPr lang="en-US" sz="1200" dirty="0" smtClean="0"/>
            <a:t>OSSERVA E PRENDI NOTA</a:t>
          </a:r>
          <a:endParaRPr lang="en-US" sz="1200" dirty="0"/>
        </a:p>
      </dgm:t>
    </dgm:pt>
    <dgm:pt modelId="{9F58445F-EAF0-4EF9-8088-86F4DE1299BC}" type="parTrans" cxnId="{4A0EEBB8-0E8D-4903-B7DF-F4A05A7549B8}">
      <dgm:prSet/>
      <dgm:spPr/>
      <dgm:t>
        <a:bodyPr/>
        <a:lstStyle/>
        <a:p>
          <a:endParaRPr lang="en-US" sz="1800"/>
        </a:p>
      </dgm:t>
    </dgm:pt>
    <dgm:pt modelId="{954A019A-957B-4CE6-AFAF-3FF315D6E754}" type="sibTrans" cxnId="{4A0EEBB8-0E8D-4903-B7DF-F4A05A7549B8}">
      <dgm:prSet/>
      <dgm:spPr/>
      <dgm:t>
        <a:bodyPr/>
        <a:lstStyle/>
        <a:p>
          <a:endParaRPr lang="en-US" sz="1800"/>
        </a:p>
      </dgm:t>
    </dgm:pt>
    <dgm:pt modelId="{CF435E1E-E461-4C7E-9668-467AA1C5A0EB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1800" b="1" dirty="0">
              <a:solidFill>
                <a:srgbClr val="7030A0"/>
              </a:solidFill>
              <a:latin typeface="Arial Black" pitchFamily="34" charset="0"/>
            </a:rPr>
            <a:t>CHECK</a:t>
          </a:r>
        </a:p>
      </dgm:t>
    </dgm:pt>
    <dgm:pt modelId="{CD42EF44-5F2C-4FAB-A443-EB7289F49F29}" type="parTrans" cxnId="{4C0ED2A4-523F-4E8F-99F1-55CA04BF6ACE}">
      <dgm:prSet/>
      <dgm:spPr/>
      <dgm:t>
        <a:bodyPr/>
        <a:lstStyle/>
        <a:p>
          <a:endParaRPr lang="en-US" sz="1800"/>
        </a:p>
      </dgm:t>
    </dgm:pt>
    <dgm:pt modelId="{3A99522A-6C76-41E5-B43C-00798798A837}" type="sibTrans" cxnId="{4C0ED2A4-523F-4E8F-99F1-55CA04BF6ACE}">
      <dgm:prSet/>
      <dgm:spPr/>
      <dgm:t>
        <a:bodyPr/>
        <a:lstStyle/>
        <a:p>
          <a:endParaRPr lang="en-US" sz="1800"/>
        </a:p>
      </dgm:t>
    </dgm:pt>
    <dgm:pt modelId="{972F426A-4CD7-4216-A258-5F323C677F34}">
      <dgm:prSet phldrT="[Text]" custT="1"/>
      <dgm:spPr>
        <a:ln>
          <a:solidFill>
            <a:srgbClr val="FFFF00"/>
          </a:solidFill>
        </a:ln>
      </dgm:spPr>
      <dgm:t>
        <a:bodyPr/>
        <a:lstStyle/>
        <a:p>
          <a:r>
            <a:rPr lang="it-IT" sz="1200" dirty="0" smtClean="0"/>
            <a:t>ANALIZZARE I DATI: Cosa si può imparare? Cosa è andato storto?</a:t>
          </a:r>
          <a:endParaRPr lang="en-US" sz="1200" dirty="0"/>
        </a:p>
      </dgm:t>
    </dgm:pt>
    <dgm:pt modelId="{A52C3982-F5B4-4C21-B96B-E9074CC7FC01}" type="parTrans" cxnId="{CE8E5AC1-9B47-49F4-8143-0A80A0D4F2D6}">
      <dgm:prSet/>
      <dgm:spPr/>
      <dgm:t>
        <a:bodyPr/>
        <a:lstStyle/>
        <a:p>
          <a:endParaRPr lang="en-US" sz="1800"/>
        </a:p>
      </dgm:t>
    </dgm:pt>
    <dgm:pt modelId="{6C1DAC7A-37CF-4650-B9D7-8DAC4A19C135}" type="sibTrans" cxnId="{CE8E5AC1-9B47-49F4-8143-0A80A0D4F2D6}">
      <dgm:prSet/>
      <dgm:spPr/>
      <dgm:t>
        <a:bodyPr/>
        <a:lstStyle/>
        <a:p>
          <a:endParaRPr lang="en-US" sz="1800"/>
        </a:p>
      </dgm:t>
    </dgm:pt>
    <dgm:pt modelId="{AC9B9DA8-3ADE-4A06-A8E0-6699A41CA600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200" dirty="0" smtClean="0"/>
            <a:t>DOMANDE E PREVISIONI</a:t>
          </a:r>
          <a:endParaRPr lang="en-US" sz="1200" dirty="0"/>
        </a:p>
      </dgm:t>
    </dgm:pt>
    <dgm:pt modelId="{E5A482FC-481B-4059-8A6A-E3BD909D27F7}" type="parTrans" cxnId="{2EFDE1D6-AB42-4B70-B52C-780D9AC8C05F}">
      <dgm:prSet/>
      <dgm:spPr/>
      <dgm:t>
        <a:bodyPr/>
        <a:lstStyle/>
        <a:p>
          <a:endParaRPr lang="en-US"/>
        </a:p>
      </dgm:t>
    </dgm:pt>
    <dgm:pt modelId="{C394BC54-125A-4DDA-AB21-B241D5B8751C}" type="sibTrans" cxnId="{2EFDE1D6-AB42-4B70-B52C-780D9AC8C05F}">
      <dgm:prSet/>
      <dgm:spPr/>
      <dgm:t>
        <a:bodyPr/>
        <a:lstStyle/>
        <a:p>
          <a:endParaRPr lang="en-US"/>
        </a:p>
      </dgm:t>
    </dgm:pt>
    <dgm:pt modelId="{A5CB96B7-5474-4E4E-B178-5D7DE91A5689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200" dirty="0" smtClean="0"/>
            <a:t>CHI, COSA, DOVE, QUANDO, COME</a:t>
          </a:r>
          <a:endParaRPr lang="en-US" sz="1200" dirty="0"/>
        </a:p>
      </dgm:t>
    </dgm:pt>
    <dgm:pt modelId="{7CDB7554-1FD2-4280-A9D4-4526E016AE2A}" type="parTrans" cxnId="{166DD0F2-7D0B-4180-81B2-3D93FD25559D}">
      <dgm:prSet/>
      <dgm:spPr/>
      <dgm:t>
        <a:bodyPr/>
        <a:lstStyle/>
        <a:p>
          <a:endParaRPr lang="en-US"/>
        </a:p>
      </dgm:t>
    </dgm:pt>
    <dgm:pt modelId="{8DF10189-FF8F-460B-B466-7C03BDBBF784}" type="sibTrans" cxnId="{166DD0F2-7D0B-4180-81B2-3D93FD25559D}">
      <dgm:prSet/>
      <dgm:spPr/>
      <dgm:t>
        <a:bodyPr/>
        <a:lstStyle/>
        <a:p>
          <a:endParaRPr lang="en-US"/>
        </a:p>
      </dgm:t>
    </dgm:pt>
    <dgm:pt modelId="{134BE7CE-6B6C-4143-9579-8D61E01EFF84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200" dirty="0" smtClean="0"/>
            <a:t>TROVA UNA STRATEGIA</a:t>
          </a:r>
          <a:endParaRPr lang="en-US" sz="1200" dirty="0"/>
        </a:p>
      </dgm:t>
    </dgm:pt>
    <dgm:pt modelId="{59BB099A-7A08-4F1A-A187-CB3083754441}" type="parTrans" cxnId="{4CDA382C-1BF2-41A3-8130-B627069C425A}">
      <dgm:prSet/>
      <dgm:spPr/>
      <dgm:t>
        <a:bodyPr/>
        <a:lstStyle/>
        <a:p>
          <a:endParaRPr lang="en-US"/>
        </a:p>
      </dgm:t>
    </dgm:pt>
    <dgm:pt modelId="{76043519-0ACE-4228-AAEF-7C04B1252299}" type="sibTrans" cxnId="{4CDA382C-1BF2-41A3-8130-B627069C425A}">
      <dgm:prSet/>
      <dgm:spPr/>
      <dgm:t>
        <a:bodyPr/>
        <a:lstStyle/>
        <a:p>
          <a:endParaRPr lang="en-US"/>
        </a:p>
      </dgm:t>
    </dgm:pt>
    <dgm:pt modelId="{C1734CE5-AF62-4064-98ED-199FBDC4066B}">
      <dgm:prSet phldrT="[Text]" custT="1"/>
      <dgm:spPr>
        <a:noFill/>
        <a:ln>
          <a:solidFill>
            <a:srgbClr val="FD4FB4"/>
          </a:solidFill>
        </a:ln>
      </dgm:spPr>
      <dgm:t>
        <a:bodyPr/>
        <a:lstStyle/>
        <a:p>
          <a:r>
            <a:rPr lang="en-US" sz="1200" dirty="0" smtClean="0"/>
            <a:t>SEGUI IL TUO PIANO PASSO DOPO PASSO</a:t>
          </a:r>
          <a:endParaRPr lang="en-US" sz="1200" dirty="0"/>
        </a:p>
      </dgm:t>
    </dgm:pt>
    <dgm:pt modelId="{4AAE8CC8-419C-42E0-A2C2-EB5618BBADF0}" type="parTrans" cxnId="{44BB6B41-92AC-4409-BDB9-8EFB58EAB1EE}">
      <dgm:prSet/>
      <dgm:spPr/>
      <dgm:t>
        <a:bodyPr/>
        <a:lstStyle/>
        <a:p>
          <a:endParaRPr lang="en-US"/>
        </a:p>
      </dgm:t>
    </dgm:pt>
    <dgm:pt modelId="{812C5471-049C-47DD-A036-55840A62851A}" type="sibTrans" cxnId="{44BB6B41-92AC-4409-BDB9-8EFB58EAB1EE}">
      <dgm:prSet/>
      <dgm:spPr/>
      <dgm:t>
        <a:bodyPr/>
        <a:lstStyle/>
        <a:p>
          <a:endParaRPr lang="en-US"/>
        </a:p>
      </dgm:t>
    </dgm:pt>
    <dgm:pt modelId="{A97EC061-45DF-4FE2-BA89-E1328FA545E4}" type="pres">
      <dgm:prSet presAssocID="{B0617D5A-542F-48F0-A618-DD97BBEC9377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005618E-CEC5-4027-B98B-38593FAE3137}" type="pres">
      <dgm:prSet presAssocID="{B0617D5A-542F-48F0-A618-DD97BBEC9377}" presName="children" presStyleCnt="0"/>
      <dgm:spPr/>
    </dgm:pt>
    <dgm:pt modelId="{495051C1-B006-4332-8243-5507C69575FB}" type="pres">
      <dgm:prSet presAssocID="{B0617D5A-542F-48F0-A618-DD97BBEC9377}" presName="child1group" presStyleCnt="0"/>
      <dgm:spPr/>
    </dgm:pt>
    <dgm:pt modelId="{229C1DC6-63C6-4B6C-86D4-62F51A50CC10}" type="pres">
      <dgm:prSet presAssocID="{B0617D5A-542F-48F0-A618-DD97BBEC9377}" presName="child1" presStyleLbl="bgAcc1" presStyleIdx="0" presStyleCnt="4" custLinFactNeighborX="-19163" custLinFactNeighborY="24099"/>
      <dgm:spPr/>
      <dgm:t>
        <a:bodyPr/>
        <a:lstStyle/>
        <a:p>
          <a:endParaRPr lang="en-GB"/>
        </a:p>
      </dgm:t>
    </dgm:pt>
    <dgm:pt modelId="{B4843004-C50F-4C92-942A-C4D85491D608}" type="pres">
      <dgm:prSet presAssocID="{B0617D5A-542F-48F0-A618-DD97BBEC9377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7AF292E-BB70-4FD0-AFBE-3C985821EFE3}" type="pres">
      <dgm:prSet presAssocID="{B0617D5A-542F-48F0-A618-DD97BBEC9377}" presName="child2group" presStyleCnt="0"/>
      <dgm:spPr/>
    </dgm:pt>
    <dgm:pt modelId="{F5AC1A85-2BE8-4E12-8064-C522632D410C}" type="pres">
      <dgm:prSet presAssocID="{B0617D5A-542F-48F0-A618-DD97BBEC9377}" presName="child2" presStyleLbl="bgAcc1" presStyleIdx="1" presStyleCnt="4" custScaleX="117994" custLinFactNeighborX="19039" custLinFactNeighborY="12454"/>
      <dgm:spPr/>
      <dgm:t>
        <a:bodyPr/>
        <a:lstStyle/>
        <a:p>
          <a:endParaRPr lang="en-GB"/>
        </a:p>
      </dgm:t>
    </dgm:pt>
    <dgm:pt modelId="{4EBAD8C3-628D-4156-8009-52EEDF55B2AC}" type="pres">
      <dgm:prSet presAssocID="{B0617D5A-542F-48F0-A618-DD97BBEC9377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E5369B6-795B-49A8-9B25-DE674421342B}" type="pres">
      <dgm:prSet presAssocID="{B0617D5A-542F-48F0-A618-DD97BBEC9377}" presName="child3group" presStyleCnt="0"/>
      <dgm:spPr/>
    </dgm:pt>
    <dgm:pt modelId="{B216E418-6982-43FD-A6C3-AB1851A82AAD}" type="pres">
      <dgm:prSet presAssocID="{B0617D5A-542F-48F0-A618-DD97BBEC9377}" presName="child3" presStyleLbl="bgAcc1" presStyleIdx="2" presStyleCnt="4" custLinFactNeighborX="25130" custLinFactNeighborY="-37009"/>
      <dgm:spPr/>
      <dgm:t>
        <a:bodyPr/>
        <a:lstStyle/>
        <a:p>
          <a:endParaRPr lang="en-GB"/>
        </a:p>
      </dgm:t>
    </dgm:pt>
    <dgm:pt modelId="{940F617D-6556-4B2A-8FE7-E9AE1762D270}" type="pres">
      <dgm:prSet presAssocID="{B0617D5A-542F-48F0-A618-DD97BBEC9377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3E9E0AA-DA0C-416C-BEC6-205AA8B2567E}" type="pres">
      <dgm:prSet presAssocID="{B0617D5A-542F-48F0-A618-DD97BBEC9377}" presName="child4group" presStyleCnt="0"/>
      <dgm:spPr/>
    </dgm:pt>
    <dgm:pt modelId="{A02745A8-9C55-4BE6-8506-EBDA4F7156C4}" type="pres">
      <dgm:prSet presAssocID="{B0617D5A-542F-48F0-A618-DD97BBEC9377}" presName="child4" presStyleLbl="bgAcc1" presStyleIdx="3" presStyleCnt="4" custScaleX="109926" custScaleY="107091" custLinFactNeighborX="-17972" custLinFactNeighborY="-33463"/>
      <dgm:spPr/>
      <dgm:t>
        <a:bodyPr/>
        <a:lstStyle/>
        <a:p>
          <a:endParaRPr lang="en-GB"/>
        </a:p>
      </dgm:t>
    </dgm:pt>
    <dgm:pt modelId="{EBD6107A-9F38-4C16-90D8-88624C6F8143}" type="pres">
      <dgm:prSet presAssocID="{B0617D5A-542F-48F0-A618-DD97BBEC9377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C47D9B1-20B0-433B-B354-EFF2155EFBDA}" type="pres">
      <dgm:prSet presAssocID="{B0617D5A-542F-48F0-A618-DD97BBEC9377}" presName="childPlaceholder" presStyleCnt="0"/>
      <dgm:spPr/>
    </dgm:pt>
    <dgm:pt modelId="{75DC4A9E-9DB8-4BBE-9BBE-8C2178B51B34}" type="pres">
      <dgm:prSet presAssocID="{B0617D5A-542F-48F0-A618-DD97BBEC9377}" presName="circle" presStyleCnt="0"/>
      <dgm:spPr/>
    </dgm:pt>
    <dgm:pt modelId="{EFB3AE97-0117-4026-8C52-255829314EE6}" type="pres">
      <dgm:prSet presAssocID="{B0617D5A-542F-48F0-A618-DD97BBEC9377}" presName="quadrant1" presStyleLbl="node1" presStyleIdx="0" presStyleCnt="4" custLinFactNeighborX="-1438" custLinFactNeighborY="212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B0E4536-059C-4CBD-9796-0CA1AE8F7700}" type="pres">
      <dgm:prSet presAssocID="{B0617D5A-542F-48F0-A618-DD97BBEC9377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C7060A3-8454-47EC-976C-E29E982FD6CA}" type="pres">
      <dgm:prSet presAssocID="{B0617D5A-542F-48F0-A618-DD97BBEC9377}" presName="quadrant3" presStyleLbl="node1" presStyleIdx="2" presStyleCnt="4" custLinFactNeighborX="1026" custLinFactNeighborY="102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861B26A-F515-4FE7-8F8F-9F7ACE3C2965}" type="pres">
      <dgm:prSet presAssocID="{B0617D5A-542F-48F0-A618-DD97BBEC9377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C5D5896-8615-423B-84A2-11D08E332E84}" type="pres">
      <dgm:prSet presAssocID="{B0617D5A-542F-48F0-A618-DD97BBEC9377}" presName="quadrantPlaceholder" presStyleCnt="0"/>
      <dgm:spPr/>
    </dgm:pt>
    <dgm:pt modelId="{6D116900-3327-468E-8EB7-223EB543C39F}" type="pres">
      <dgm:prSet presAssocID="{B0617D5A-542F-48F0-A618-DD97BBEC9377}" presName="center1" presStyleLbl="fgShp" presStyleIdx="0" presStyleCnt="2"/>
      <dgm:spPr/>
    </dgm:pt>
    <dgm:pt modelId="{6E3E5986-C51C-4C06-A95C-2B1DF1BAC9C0}" type="pres">
      <dgm:prSet presAssocID="{B0617D5A-542F-48F0-A618-DD97BBEC9377}" presName="center2" presStyleLbl="fgShp" presStyleIdx="1" presStyleCnt="2"/>
      <dgm:spPr/>
    </dgm:pt>
  </dgm:ptLst>
  <dgm:cxnLst>
    <dgm:cxn modelId="{3BB95F68-CDE3-444C-8BB5-91CDDD85ACFF}" type="presOf" srcId="{69D5B32B-5DE9-4F55-8254-D31EA5665F74}" destId="{F5AC1A85-2BE8-4E12-8064-C522632D410C}" srcOrd="0" destOrd="1" presId="urn:microsoft.com/office/officeart/2005/8/layout/cycle4"/>
    <dgm:cxn modelId="{44CCFE8F-2F83-40A8-844E-DFB0CB0C14D9}" type="presOf" srcId="{B0617D5A-542F-48F0-A618-DD97BBEC9377}" destId="{A97EC061-45DF-4FE2-BA89-E1328FA545E4}" srcOrd="0" destOrd="0" presId="urn:microsoft.com/office/officeart/2005/8/layout/cycle4"/>
    <dgm:cxn modelId="{DC6E434D-D023-433B-8C18-828D6784BDA2}" type="presOf" srcId="{A5CB96B7-5474-4E4E-B178-5D7DE91A5689}" destId="{4EBAD8C3-628D-4156-8009-52EEDF55B2AC}" srcOrd="1" destOrd="3" presId="urn:microsoft.com/office/officeart/2005/8/layout/cycle4"/>
    <dgm:cxn modelId="{72EC55F6-DF34-4778-AB95-EF7D13CEFF95}" type="presOf" srcId="{C1734CE5-AF62-4064-98ED-199FBDC4066B}" destId="{940F617D-6556-4B2A-8FE7-E9AE1762D270}" srcOrd="1" destOrd="0" presId="urn:microsoft.com/office/officeart/2005/8/layout/cycle4"/>
    <dgm:cxn modelId="{16E79EBC-CDF1-4F7A-A3B7-908D63B8253A}" type="presOf" srcId="{972F426A-4CD7-4216-A258-5F323C677F34}" destId="{EBD6107A-9F38-4C16-90D8-88624C6F8143}" srcOrd="1" destOrd="0" presId="urn:microsoft.com/office/officeart/2005/8/layout/cycle4"/>
    <dgm:cxn modelId="{700DD283-6344-4E11-A42A-E51A750C3927}" type="presOf" srcId="{CF435E1E-E461-4C7E-9668-467AA1C5A0EB}" destId="{6861B26A-F515-4FE7-8F8F-9F7ACE3C2965}" srcOrd="0" destOrd="0" presId="urn:microsoft.com/office/officeart/2005/8/layout/cycle4"/>
    <dgm:cxn modelId="{0A304288-73FB-4442-A992-7433613D7DBC}" srcId="{B0617D5A-542F-48F0-A618-DD97BBEC9377}" destId="{2E14975B-D038-451D-81DF-076AD9A55A4B}" srcOrd="0" destOrd="0" parTransId="{F9A7A66F-1AA5-45D7-B15C-89609175E9F6}" sibTransId="{54383A5E-9F84-4AC3-BBBA-F8BCC688D884}"/>
    <dgm:cxn modelId="{DAF3B055-A84F-4BDD-BD23-37EB230D36F8}" type="presOf" srcId="{E4D51330-5DE4-433A-87AD-366636B8C7E9}" destId="{B4843004-C50F-4C92-942A-C4D85491D608}" srcOrd="1" destOrd="0" presId="urn:microsoft.com/office/officeart/2005/8/layout/cycle4"/>
    <dgm:cxn modelId="{4C0ED2A4-523F-4E8F-99F1-55CA04BF6ACE}" srcId="{B0617D5A-542F-48F0-A618-DD97BBEC9377}" destId="{CF435E1E-E461-4C7E-9668-467AA1C5A0EB}" srcOrd="3" destOrd="0" parTransId="{CD42EF44-5F2C-4FAB-A443-EB7289F49F29}" sibTransId="{3A99522A-6C76-41E5-B43C-00798798A837}"/>
    <dgm:cxn modelId="{44BB6B41-92AC-4409-BDB9-8EFB58EAB1EE}" srcId="{1C7DDEB8-96C0-4EAA-8505-9AB0CE17F054}" destId="{C1734CE5-AF62-4064-98ED-199FBDC4066B}" srcOrd="0" destOrd="0" parTransId="{4AAE8CC8-419C-42E0-A2C2-EB5618BBADF0}" sibTransId="{812C5471-049C-47DD-A036-55840A62851A}"/>
    <dgm:cxn modelId="{9B398FFC-4277-41FF-A191-4773C14DA2D6}" type="presOf" srcId="{AC9B9DA8-3ADE-4A06-A8E0-6699A41CA600}" destId="{F5AC1A85-2BE8-4E12-8064-C522632D410C}" srcOrd="0" destOrd="2" presId="urn:microsoft.com/office/officeart/2005/8/layout/cycle4"/>
    <dgm:cxn modelId="{6A02209D-62B7-4E6D-A05D-49FE62E48F9C}" srcId="{B363C1C5-0117-465D-80E3-DA79D2C36C7A}" destId="{69D5B32B-5DE9-4F55-8254-D31EA5665F74}" srcOrd="1" destOrd="0" parTransId="{95EECB5B-2D10-48BE-88B4-48A219E000DF}" sibTransId="{A1636510-DCC4-42C2-87C3-8C7C7C42CF15}"/>
    <dgm:cxn modelId="{8282C514-112F-4054-AD35-71B560C0A840}" type="presOf" srcId="{E4D51330-5DE4-433A-87AD-366636B8C7E9}" destId="{229C1DC6-63C6-4B6C-86D4-62F51A50CC10}" srcOrd="0" destOrd="0" presId="urn:microsoft.com/office/officeart/2005/8/layout/cycle4"/>
    <dgm:cxn modelId="{5FCF9E11-DA93-4E53-A6F5-D3929F3130C9}" srcId="{2E14975B-D038-451D-81DF-076AD9A55A4B}" destId="{E4D51330-5DE4-433A-87AD-366636B8C7E9}" srcOrd="0" destOrd="0" parTransId="{8AF4F7EB-1908-4FA4-B141-E256B65D3B2C}" sibTransId="{237090CD-20C0-433F-89BE-DCEBD5780548}"/>
    <dgm:cxn modelId="{8E11EE2A-3609-4A8E-958F-8369C09F28D7}" type="presOf" srcId="{2E14975B-D038-451D-81DF-076AD9A55A4B}" destId="{EFB3AE97-0117-4026-8C52-255829314EE6}" srcOrd="0" destOrd="0" presId="urn:microsoft.com/office/officeart/2005/8/layout/cycle4"/>
    <dgm:cxn modelId="{CE8E5AC1-9B47-49F4-8143-0A80A0D4F2D6}" srcId="{CF435E1E-E461-4C7E-9668-467AA1C5A0EB}" destId="{972F426A-4CD7-4216-A258-5F323C677F34}" srcOrd="0" destOrd="0" parTransId="{A52C3982-F5B4-4C21-B96B-E9074CC7FC01}" sibTransId="{6C1DAC7A-37CF-4650-B9D7-8DAC4A19C135}"/>
    <dgm:cxn modelId="{2EFDE1D6-AB42-4B70-B52C-780D9AC8C05F}" srcId="{B363C1C5-0117-465D-80E3-DA79D2C36C7A}" destId="{AC9B9DA8-3ADE-4A06-A8E0-6699A41CA600}" srcOrd="2" destOrd="0" parTransId="{E5A482FC-481B-4059-8A6A-E3BD909D27F7}" sibTransId="{C394BC54-125A-4DDA-AB21-B241D5B8751C}"/>
    <dgm:cxn modelId="{1806F0EF-AC81-4F09-BB65-99743D5D14C4}" type="presOf" srcId="{69D5B32B-5DE9-4F55-8254-D31EA5665F74}" destId="{4EBAD8C3-628D-4156-8009-52EEDF55B2AC}" srcOrd="1" destOrd="1" presId="urn:microsoft.com/office/officeart/2005/8/layout/cycle4"/>
    <dgm:cxn modelId="{C9987056-BEE9-40CD-BEAC-5A8582262529}" srcId="{B0617D5A-542F-48F0-A618-DD97BBEC9377}" destId="{1C7DDEB8-96C0-4EAA-8505-9AB0CE17F054}" srcOrd="2" destOrd="0" parTransId="{234FBEFF-AAA3-4048-B697-E7233555B595}" sibTransId="{D89F137C-549C-419E-91B6-EE67815B70A9}"/>
    <dgm:cxn modelId="{29D8EAED-0A6A-4313-880D-B6BD130B0B8B}" type="presOf" srcId="{AC9B9DA8-3ADE-4A06-A8E0-6699A41CA600}" destId="{4EBAD8C3-628D-4156-8009-52EEDF55B2AC}" srcOrd="1" destOrd="2" presId="urn:microsoft.com/office/officeart/2005/8/layout/cycle4"/>
    <dgm:cxn modelId="{7851E0B9-4DC8-42F5-B243-283213F7BF42}" srcId="{B0617D5A-542F-48F0-A618-DD97BBEC9377}" destId="{B363C1C5-0117-465D-80E3-DA79D2C36C7A}" srcOrd="1" destOrd="0" parTransId="{3E266192-42B0-4201-8744-DC008828A63F}" sibTransId="{B7C5796D-D0B1-4473-876E-C02610FB8F14}"/>
    <dgm:cxn modelId="{7DB22A30-D57B-4A99-BB17-FC3F433EA59D}" type="presOf" srcId="{972F426A-4CD7-4216-A258-5F323C677F34}" destId="{A02745A8-9C55-4BE6-8506-EBDA4F7156C4}" srcOrd="0" destOrd="0" presId="urn:microsoft.com/office/officeart/2005/8/layout/cycle4"/>
    <dgm:cxn modelId="{3FB015DF-565A-4D80-A7FC-B950853CC0F7}" type="presOf" srcId="{134BE7CE-6B6C-4143-9579-8D61E01EFF84}" destId="{F5AC1A85-2BE8-4E12-8064-C522632D410C}" srcOrd="0" destOrd="0" presId="urn:microsoft.com/office/officeart/2005/8/layout/cycle4"/>
    <dgm:cxn modelId="{B52CE5A8-CC6F-4B2D-95FF-7F95368A5DB9}" type="presOf" srcId="{B363C1C5-0117-465D-80E3-DA79D2C36C7A}" destId="{3B0E4536-059C-4CBD-9796-0CA1AE8F7700}" srcOrd="0" destOrd="0" presId="urn:microsoft.com/office/officeart/2005/8/layout/cycle4"/>
    <dgm:cxn modelId="{F9572B31-B672-4A1A-A429-A5201DC4ABF7}" type="presOf" srcId="{C1734CE5-AF62-4064-98ED-199FBDC4066B}" destId="{B216E418-6982-43FD-A6C3-AB1851A82AAD}" srcOrd="0" destOrd="0" presId="urn:microsoft.com/office/officeart/2005/8/layout/cycle4"/>
    <dgm:cxn modelId="{4CDA382C-1BF2-41A3-8130-B627069C425A}" srcId="{B363C1C5-0117-465D-80E3-DA79D2C36C7A}" destId="{134BE7CE-6B6C-4143-9579-8D61E01EFF84}" srcOrd="0" destOrd="0" parTransId="{59BB099A-7A08-4F1A-A187-CB3083754441}" sibTransId="{76043519-0ACE-4228-AAEF-7C04B1252299}"/>
    <dgm:cxn modelId="{F06A13C7-0970-4616-9B29-EAD996A5F5A1}" type="presOf" srcId="{A5CB96B7-5474-4E4E-B178-5D7DE91A5689}" destId="{F5AC1A85-2BE8-4E12-8064-C522632D410C}" srcOrd="0" destOrd="3" presId="urn:microsoft.com/office/officeart/2005/8/layout/cycle4"/>
    <dgm:cxn modelId="{6F0CA26F-1D01-4BB5-B1E8-503923307933}" type="presOf" srcId="{1C7DDEB8-96C0-4EAA-8505-9AB0CE17F054}" destId="{EC7060A3-8454-47EC-976C-E29E982FD6CA}" srcOrd="0" destOrd="0" presId="urn:microsoft.com/office/officeart/2005/8/layout/cycle4"/>
    <dgm:cxn modelId="{6B9DCE92-6DFF-4C67-A990-FB97CA7F0DC7}" type="presOf" srcId="{A171C5F2-6207-49D8-B1EF-43479B1981C0}" destId="{940F617D-6556-4B2A-8FE7-E9AE1762D270}" srcOrd="1" destOrd="1" presId="urn:microsoft.com/office/officeart/2005/8/layout/cycle4"/>
    <dgm:cxn modelId="{1F87CFFB-A7F8-4968-90A8-EA8829D3AA5C}" type="presOf" srcId="{A171C5F2-6207-49D8-B1EF-43479B1981C0}" destId="{B216E418-6982-43FD-A6C3-AB1851A82AAD}" srcOrd="0" destOrd="1" presId="urn:microsoft.com/office/officeart/2005/8/layout/cycle4"/>
    <dgm:cxn modelId="{166DD0F2-7D0B-4180-81B2-3D93FD25559D}" srcId="{B363C1C5-0117-465D-80E3-DA79D2C36C7A}" destId="{A5CB96B7-5474-4E4E-B178-5D7DE91A5689}" srcOrd="3" destOrd="0" parTransId="{7CDB7554-1FD2-4280-A9D4-4526E016AE2A}" sibTransId="{8DF10189-FF8F-460B-B466-7C03BDBBF784}"/>
    <dgm:cxn modelId="{4A0EEBB8-0E8D-4903-B7DF-F4A05A7549B8}" srcId="{1C7DDEB8-96C0-4EAA-8505-9AB0CE17F054}" destId="{A171C5F2-6207-49D8-B1EF-43479B1981C0}" srcOrd="1" destOrd="0" parTransId="{9F58445F-EAF0-4EF9-8088-86F4DE1299BC}" sibTransId="{954A019A-957B-4CE6-AFAF-3FF315D6E754}"/>
    <dgm:cxn modelId="{0BA77A90-0D6A-43D9-A7FE-FE3D91915E79}" type="presOf" srcId="{134BE7CE-6B6C-4143-9579-8D61E01EFF84}" destId="{4EBAD8C3-628D-4156-8009-52EEDF55B2AC}" srcOrd="1" destOrd="0" presId="urn:microsoft.com/office/officeart/2005/8/layout/cycle4"/>
    <dgm:cxn modelId="{4CDD1F57-BF3D-4867-8122-7FB079F50739}" type="presParOf" srcId="{A97EC061-45DF-4FE2-BA89-E1328FA545E4}" destId="{F005618E-CEC5-4027-B98B-38593FAE3137}" srcOrd="0" destOrd="0" presId="urn:microsoft.com/office/officeart/2005/8/layout/cycle4"/>
    <dgm:cxn modelId="{E22EA9B1-A137-4820-A359-43EEB3DC624C}" type="presParOf" srcId="{F005618E-CEC5-4027-B98B-38593FAE3137}" destId="{495051C1-B006-4332-8243-5507C69575FB}" srcOrd="0" destOrd="0" presId="urn:microsoft.com/office/officeart/2005/8/layout/cycle4"/>
    <dgm:cxn modelId="{0EA26821-B0D9-4327-B7C6-5950038A2180}" type="presParOf" srcId="{495051C1-B006-4332-8243-5507C69575FB}" destId="{229C1DC6-63C6-4B6C-86D4-62F51A50CC10}" srcOrd="0" destOrd="0" presId="urn:microsoft.com/office/officeart/2005/8/layout/cycle4"/>
    <dgm:cxn modelId="{BA0B18C4-32C5-4FAF-971B-F8ED2859BEDF}" type="presParOf" srcId="{495051C1-B006-4332-8243-5507C69575FB}" destId="{B4843004-C50F-4C92-942A-C4D85491D608}" srcOrd="1" destOrd="0" presId="urn:microsoft.com/office/officeart/2005/8/layout/cycle4"/>
    <dgm:cxn modelId="{47E1323A-5CE9-499D-9713-4C7F59187F81}" type="presParOf" srcId="{F005618E-CEC5-4027-B98B-38593FAE3137}" destId="{07AF292E-BB70-4FD0-AFBE-3C985821EFE3}" srcOrd="1" destOrd="0" presId="urn:microsoft.com/office/officeart/2005/8/layout/cycle4"/>
    <dgm:cxn modelId="{0EF6DA6C-750B-4B32-8089-C2588FE05BD9}" type="presParOf" srcId="{07AF292E-BB70-4FD0-AFBE-3C985821EFE3}" destId="{F5AC1A85-2BE8-4E12-8064-C522632D410C}" srcOrd="0" destOrd="0" presId="urn:microsoft.com/office/officeart/2005/8/layout/cycle4"/>
    <dgm:cxn modelId="{A80ADBE2-0367-4EE7-9789-4F8169D2C7BA}" type="presParOf" srcId="{07AF292E-BB70-4FD0-AFBE-3C985821EFE3}" destId="{4EBAD8C3-628D-4156-8009-52EEDF55B2AC}" srcOrd="1" destOrd="0" presId="urn:microsoft.com/office/officeart/2005/8/layout/cycle4"/>
    <dgm:cxn modelId="{CCD474C6-4A7D-4CCD-981C-103CD5BDDA1F}" type="presParOf" srcId="{F005618E-CEC5-4027-B98B-38593FAE3137}" destId="{7E5369B6-795B-49A8-9B25-DE674421342B}" srcOrd="2" destOrd="0" presId="urn:microsoft.com/office/officeart/2005/8/layout/cycle4"/>
    <dgm:cxn modelId="{67AB8820-62D7-4F4B-B83D-6F4385C811A7}" type="presParOf" srcId="{7E5369B6-795B-49A8-9B25-DE674421342B}" destId="{B216E418-6982-43FD-A6C3-AB1851A82AAD}" srcOrd="0" destOrd="0" presId="urn:microsoft.com/office/officeart/2005/8/layout/cycle4"/>
    <dgm:cxn modelId="{1931D5F2-67A2-4769-8561-B1F75B8F4EBB}" type="presParOf" srcId="{7E5369B6-795B-49A8-9B25-DE674421342B}" destId="{940F617D-6556-4B2A-8FE7-E9AE1762D270}" srcOrd="1" destOrd="0" presId="urn:microsoft.com/office/officeart/2005/8/layout/cycle4"/>
    <dgm:cxn modelId="{1DCFB919-BEAD-4451-94E8-3C1C3D6EFCCA}" type="presParOf" srcId="{F005618E-CEC5-4027-B98B-38593FAE3137}" destId="{13E9E0AA-DA0C-416C-BEC6-205AA8B2567E}" srcOrd="3" destOrd="0" presId="urn:microsoft.com/office/officeart/2005/8/layout/cycle4"/>
    <dgm:cxn modelId="{094CD9FE-2ADA-4C0E-B409-D99349980B29}" type="presParOf" srcId="{13E9E0AA-DA0C-416C-BEC6-205AA8B2567E}" destId="{A02745A8-9C55-4BE6-8506-EBDA4F7156C4}" srcOrd="0" destOrd="0" presId="urn:microsoft.com/office/officeart/2005/8/layout/cycle4"/>
    <dgm:cxn modelId="{956ABD21-E110-4C6B-820F-17894E07E165}" type="presParOf" srcId="{13E9E0AA-DA0C-416C-BEC6-205AA8B2567E}" destId="{EBD6107A-9F38-4C16-90D8-88624C6F8143}" srcOrd="1" destOrd="0" presId="urn:microsoft.com/office/officeart/2005/8/layout/cycle4"/>
    <dgm:cxn modelId="{2C1A8C30-95E7-4159-BBD8-6D8DED8CFFAA}" type="presParOf" srcId="{F005618E-CEC5-4027-B98B-38593FAE3137}" destId="{DC47D9B1-20B0-433B-B354-EFF2155EFBDA}" srcOrd="4" destOrd="0" presId="urn:microsoft.com/office/officeart/2005/8/layout/cycle4"/>
    <dgm:cxn modelId="{DE6F1FAB-AE84-4A13-85A4-73F524E9A73F}" type="presParOf" srcId="{A97EC061-45DF-4FE2-BA89-E1328FA545E4}" destId="{75DC4A9E-9DB8-4BBE-9BBE-8C2178B51B34}" srcOrd="1" destOrd="0" presId="urn:microsoft.com/office/officeart/2005/8/layout/cycle4"/>
    <dgm:cxn modelId="{F5808D84-66D4-46B4-A310-D9A13074182D}" type="presParOf" srcId="{75DC4A9E-9DB8-4BBE-9BBE-8C2178B51B34}" destId="{EFB3AE97-0117-4026-8C52-255829314EE6}" srcOrd="0" destOrd="0" presId="urn:microsoft.com/office/officeart/2005/8/layout/cycle4"/>
    <dgm:cxn modelId="{BB47F70C-FABC-4836-83FC-96FFAA767A4B}" type="presParOf" srcId="{75DC4A9E-9DB8-4BBE-9BBE-8C2178B51B34}" destId="{3B0E4536-059C-4CBD-9796-0CA1AE8F7700}" srcOrd="1" destOrd="0" presId="urn:microsoft.com/office/officeart/2005/8/layout/cycle4"/>
    <dgm:cxn modelId="{CF4183D5-68D4-432B-BD94-21FD01D3A6F2}" type="presParOf" srcId="{75DC4A9E-9DB8-4BBE-9BBE-8C2178B51B34}" destId="{EC7060A3-8454-47EC-976C-E29E982FD6CA}" srcOrd="2" destOrd="0" presId="urn:microsoft.com/office/officeart/2005/8/layout/cycle4"/>
    <dgm:cxn modelId="{709A3176-5F08-4A57-9168-0529C0C21FD9}" type="presParOf" srcId="{75DC4A9E-9DB8-4BBE-9BBE-8C2178B51B34}" destId="{6861B26A-F515-4FE7-8F8F-9F7ACE3C2965}" srcOrd="3" destOrd="0" presId="urn:microsoft.com/office/officeart/2005/8/layout/cycle4"/>
    <dgm:cxn modelId="{D62979E0-B5AA-4E5F-925C-B37A1643940D}" type="presParOf" srcId="{75DC4A9E-9DB8-4BBE-9BBE-8C2178B51B34}" destId="{FC5D5896-8615-423B-84A2-11D08E332E84}" srcOrd="4" destOrd="0" presId="urn:microsoft.com/office/officeart/2005/8/layout/cycle4"/>
    <dgm:cxn modelId="{883BAAB1-8C1B-40EA-A445-21FE5EF8639E}" type="presParOf" srcId="{A97EC061-45DF-4FE2-BA89-E1328FA545E4}" destId="{6D116900-3327-468E-8EB7-223EB543C39F}" srcOrd="2" destOrd="0" presId="urn:microsoft.com/office/officeart/2005/8/layout/cycle4"/>
    <dgm:cxn modelId="{D581EF46-7373-44E0-9A8C-B5BAD8EC72B1}" type="presParOf" srcId="{A97EC061-45DF-4FE2-BA89-E1328FA545E4}" destId="{6E3E5986-C51C-4C06-A95C-2B1DF1BAC9C0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16E418-6982-43FD-A6C3-AB1851A82AAD}">
      <dsp:nvSpPr>
        <dsp:cNvPr id="0" name=""/>
        <dsp:cNvSpPr/>
      </dsp:nvSpPr>
      <dsp:spPr>
        <a:xfrm>
          <a:off x="4538464" y="2624666"/>
          <a:ext cx="2319535" cy="1502533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FD4FB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SEGUI IL TUO PIANO PASSO DOPO PASSO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OSSERVA E PRENDI NOTA</a:t>
          </a:r>
          <a:endParaRPr lang="en-US" sz="1200" kern="1200" dirty="0"/>
        </a:p>
      </dsp:txBody>
      <dsp:txXfrm>
        <a:off x="5267331" y="3033305"/>
        <a:ext cx="1557662" cy="1060887"/>
      </dsp:txXfrm>
    </dsp:sp>
    <dsp:sp modelId="{A02745A8-9C55-4BE6-8506-EBDA4F7156C4}">
      <dsp:nvSpPr>
        <dsp:cNvPr id="0" name=""/>
        <dsp:cNvSpPr/>
      </dsp:nvSpPr>
      <dsp:spPr>
        <a:xfrm>
          <a:off x="0" y="2624673"/>
          <a:ext cx="2549772" cy="16090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kern="1200" dirty="0" smtClean="0"/>
            <a:t>ANALIZZARE I DATI: Cosa si può imparare? Cosa è andato storto?</a:t>
          </a:r>
          <a:endParaRPr lang="en-US" sz="1200" kern="1200" dirty="0"/>
        </a:p>
      </dsp:txBody>
      <dsp:txXfrm>
        <a:off x="35346" y="3062289"/>
        <a:ext cx="1714148" cy="1136116"/>
      </dsp:txXfrm>
    </dsp:sp>
    <dsp:sp modelId="{F5AC1A85-2BE8-4E12-8064-C522632D410C}">
      <dsp:nvSpPr>
        <dsp:cNvPr id="0" name=""/>
        <dsp:cNvSpPr/>
      </dsp:nvSpPr>
      <dsp:spPr>
        <a:xfrm>
          <a:off x="4121087" y="174981"/>
          <a:ext cx="2736912" cy="15025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TROVA UNA STRATEGIA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OBIETTIVO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DOMANDE E PREVISIONI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CHI, COSA, DOVE, QUANDO, COME</a:t>
          </a:r>
          <a:endParaRPr lang="en-US" sz="1200" kern="1200" dirty="0"/>
        </a:p>
      </dsp:txBody>
      <dsp:txXfrm>
        <a:off x="4975167" y="207987"/>
        <a:ext cx="1849826" cy="1060887"/>
      </dsp:txXfrm>
    </dsp:sp>
    <dsp:sp modelId="{229C1DC6-63C6-4B6C-86D4-62F51A50CC10}">
      <dsp:nvSpPr>
        <dsp:cNvPr id="0" name=""/>
        <dsp:cNvSpPr/>
      </dsp:nvSpPr>
      <dsp:spPr>
        <a:xfrm>
          <a:off x="0" y="349951"/>
          <a:ext cx="2319535" cy="15025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AC7BD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kern="1200" dirty="0" smtClean="0"/>
            <a:t>APPORTA LE MODIFICHE NECESSARIE PER MIGLIORARE IL TUO PRODOTTO. Potrebbe essere necessario riconsiderare l'intero processo.</a:t>
          </a:r>
          <a:endParaRPr lang="en-US" sz="1200" kern="1200" dirty="0"/>
        </a:p>
      </dsp:txBody>
      <dsp:txXfrm>
        <a:off x="33006" y="382957"/>
        <a:ext cx="1557662" cy="1060887"/>
      </dsp:txXfrm>
    </dsp:sp>
    <dsp:sp modelId="{EFB3AE97-0117-4026-8C52-255829314EE6}">
      <dsp:nvSpPr>
        <dsp:cNvPr id="0" name=""/>
        <dsp:cNvSpPr/>
      </dsp:nvSpPr>
      <dsp:spPr>
        <a:xfrm>
          <a:off x="1319694" y="325395"/>
          <a:ext cx="2033115" cy="2033115"/>
        </a:xfrm>
        <a:prstGeom prst="pieWedge">
          <a:avLst/>
        </a:prstGeom>
        <a:solidFill>
          <a:srgbClr val="AC7BD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FFFF00"/>
              </a:solidFill>
              <a:latin typeface="Arial Black" pitchFamily="34" charset="0"/>
            </a:rPr>
            <a:t>ACT</a:t>
          </a:r>
          <a:endParaRPr lang="en-US" sz="2400" b="1" kern="1200" dirty="0">
            <a:solidFill>
              <a:srgbClr val="FFFF00"/>
            </a:solidFill>
            <a:latin typeface="Arial Black" pitchFamily="34" charset="0"/>
          </a:endParaRPr>
        </a:p>
      </dsp:txBody>
      <dsp:txXfrm>
        <a:off x="1915180" y="920881"/>
        <a:ext cx="1437629" cy="1437629"/>
      </dsp:txXfrm>
    </dsp:sp>
    <dsp:sp modelId="{3B0E4536-059C-4CBD-9796-0CA1AE8F7700}">
      <dsp:nvSpPr>
        <dsp:cNvPr id="0" name=""/>
        <dsp:cNvSpPr/>
      </dsp:nvSpPr>
      <dsp:spPr>
        <a:xfrm rot="5400000">
          <a:off x="3475954" y="282130"/>
          <a:ext cx="2033115" cy="2033115"/>
        </a:xfrm>
        <a:prstGeom prst="pieWedge">
          <a:avLst/>
        </a:prstGeom>
        <a:solidFill>
          <a:schemeClr val="tx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rgbClr val="FFFF00"/>
              </a:solidFill>
              <a:latin typeface="Arial Black" pitchFamily="34" charset="0"/>
            </a:rPr>
            <a:t>PLAN</a:t>
          </a:r>
        </a:p>
      </dsp:txBody>
      <dsp:txXfrm rot="-5400000">
        <a:off x="3475954" y="877616"/>
        <a:ext cx="1437629" cy="1437629"/>
      </dsp:txXfrm>
    </dsp:sp>
    <dsp:sp modelId="{EC7060A3-8454-47EC-976C-E29E982FD6CA}">
      <dsp:nvSpPr>
        <dsp:cNvPr id="0" name=""/>
        <dsp:cNvSpPr/>
      </dsp:nvSpPr>
      <dsp:spPr>
        <a:xfrm rot="10800000">
          <a:off x="3496813" y="2430013"/>
          <a:ext cx="2033115" cy="2033115"/>
        </a:xfrm>
        <a:prstGeom prst="pieWedge">
          <a:avLst/>
        </a:prstGeom>
        <a:solidFill>
          <a:srgbClr val="FD4FB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rgbClr val="FFFF00"/>
              </a:solidFill>
              <a:latin typeface="Arial Black" pitchFamily="34" charset="0"/>
            </a:rPr>
            <a:t>DO</a:t>
          </a:r>
        </a:p>
      </dsp:txBody>
      <dsp:txXfrm rot="10800000">
        <a:off x="3496813" y="2430013"/>
        <a:ext cx="1437629" cy="1437629"/>
      </dsp:txXfrm>
    </dsp:sp>
    <dsp:sp modelId="{6861B26A-F515-4FE7-8F8F-9F7ACE3C2965}">
      <dsp:nvSpPr>
        <dsp:cNvPr id="0" name=""/>
        <dsp:cNvSpPr/>
      </dsp:nvSpPr>
      <dsp:spPr>
        <a:xfrm rot="16200000">
          <a:off x="1348930" y="2409154"/>
          <a:ext cx="2033115" cy="2033115"/>
        </a:xfrm>
        <a:prstGeom prst="pieWedg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rgbClr val="7030A0"/>
              </a:solidFill>
              <a:latin typeface="Arial Black" pitchFamily="34" charset="0"/>
            </a:rPr>
            <a:t>CHECK</a:t>
          </a:r>
        </a:p>
      </dsp:txBody>
      <dsp:txXfrm rot="5400000">
        <a:off x="1944416" y="2409154"/>
        <a:ext cx="1437629" cy="1437629"/>
      </dsp:txXfrm>
    </dsp:sp>
    <dsp:sp modelId="{6D116900-3327-468E-8EB7-223EB543C39F}">
      <dsp:nvSpPr>
        <dsp:cNvPr id="0" name=""/>
        <dsp:cNvSpPr/>
      </dsp:nvSpPr>
      <dsp:spPr>
        <a:xfrm>
          <a:off x="3078017" y="1939612"/>
          <a:ext cx="701964" cy="610404"/>
        </a:xfrm>
        <a:prstGeom prst="circular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3E5986-C51C-4C06-A95C-2B1DF1BAC9C0}">
      <dsp:nvSpPr>
        <dsp:cNvPr id="0" name=""/>
        <dsp:cNvSpPr/>
      </dsp:nvSpPr>
      <dsp:spPr>
        <a:xfrm rot="10800000">
          <a:off x="3078017" y="2174383"/>
          <a:ext cx="701964" cy="610404"/>
        </a:xfrm>
        <a:prstGeom prst="circular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7B1949C-4F46-5D90-5ABE-AF4C510DA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218EEB9-F332-D4E8-B5C3-A2AFBA067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C2FFA9C8-F09D-A28F-9C27-39DE96B060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A72A34ED-F807-69A6-B809-290556F51D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pPr/>
              <a:t>27/03/2023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391311A9-C716-6E77-38A6-6B4607B49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74311710-0BA5-43ED-E520-140C43934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pPr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6277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FD98DEF-8D49-64FE-AD97-F9DAB8861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B583FD55-70C7-37CE-A9EE-C00BA6BECE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0A179A84-AF48-9AB3-BE3D-C61D52B85E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037E4B88-F373-6772-58DC-B90ECC7068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pPr/>
              <a:t>27/03/2023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723332D-2B61-AFD0-82F4-3C5DF7F48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A561B29-4152-6C4C-BF3C-129026AD6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pPr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1568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B075ADE-D4FB-22CC-5459-277BE0144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1AFF21D0-2A18-E3EB-0A76-B65187D131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DFD11E8-3766-2680-D123-5E99272097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pPr/>
              <a:t>27/03/2023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2FD317B-C31E-C7A9-1B51-1616E411D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D9C48F9-66A3-7A81-50B4-A080DBC5D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pPr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2062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90D14731-BB8D-76EA-A465-54138A92CB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8550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E0D7D4A6-775F-7462-C60D-FC5E22CF0C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77650" cy="87185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7B7DA30-2844-58DF-D43A-2AFD89C330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pPr/>
              <a:t>27/03/2023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A210C38-1017-0F07-E4A5-8013C7F68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44EC7C5-35E1-F85E-7C9D-EAF37F615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pPr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509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683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0AAF5AE-94F6-0A8E-1098-BBE2B5750F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9A3BAF39-B422-6C6D-F3BC-341E345A5B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0667AE6-C409-A4E0-701B-9529BABD6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pPr/>
              <a:t>27/03/2023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BF42CCA-8053-EAE2-F185-A5C98BA3C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6488673-3D20-0B87-59E4-CD7699EB4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pPr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983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DA1D46E-814A-CA9B-E75E-03D1D754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50388A1-EDB0-6F1D-3CDE-3CC7E9A2F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A0CE9B0-787E-E01B-3784-78FDB2FB0B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pPr/>
              <a:t>27/03/2023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764D22E-0DE5-C184-4C77-934A7420F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5748FD6-54BB-BAC3-7587-631E2501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pPr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5249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4C35497-B649-C263-4548-F3BD3307E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CC5FB067-4AF0-0E66-338A-19502E772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BBC3FEF-8000-B4D5-8415-0AF23E5ACF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pPr/>
              <a:t>27/03/2023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4B13E0C-F115-B738-BDC7-AA8D17CA7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35AA749-E46E-E7C2-92D7-5DF988B94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pPr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5963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F73C34A-3133-B72E-3BEA-4ACE8BADF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9EA8966-14BB-564B-B172-19629B4295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810500" cy="652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6A941C84-988F-F505-FFF8-A9679465E6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20200" y="2738438"/>
            <a:ext cx="7810500" cy="652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05B2A31E-E2C7-CE8F-8AE3-04F668EA96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pPr/>
              <a:t>27/03/2023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FD8A95A6-C1AA-3800-89AF-8542FBFA4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B2A32347-9F9C-E4D7-FBB4-DCC460B60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pPr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4700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A7DE2DA-118B-C085-C220-8E8DA9855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446A4FF-1812-787E-E163-77CFE2C48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1B0F8D66-709F-0F95-2CCA-B371879484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06BAF0B3-FF54-5AF5-C61B-7A2918A315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DFA7BEEF-1CB2-E9F0-295C-F199CC162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99FB6C01-62E4-8DAF-8FA3-62A37AEF48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pPr/>
              <a:t>27/03/2023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B61C532F-995D-F4D8-C216-E9DDD8907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DC6183D0-87E6-5F2E-BBE5-23D0E3E2C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pPr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9229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8D27361-5590-A868-A5D4-0EDC0867C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BF945BD4-8740-2B04-08BA-031623F5FA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pPr/>
              <a:t>27/03/2023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9574857B-70CC-9BE6-C8CA-0F8DFDCB5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F4A2AF0D-DAC3-A557-0AB9-32B33D0D8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pPr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4365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69EA0526-4E13-E717-DCAE-122FFFBC28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pPr/>
              <a:t>27/03/2023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86AF9DE4-D424-AF6F-B89E-52FA4D70F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D613C906-1CB1-B2F0-A160-B16313F8A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pPr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1223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 userDrawn="1"/>
        </p:nvSpPr>
        <p:spPr>
          <a:xfrm>
            <a:off x="379" y="8907009"/>
            <a:ext cx="18287365" cy="1381125"/>
          </a:xfrm>
          <a:custGeom>
            <a:avLst/>
            <a:gdLst/>
            <a:ahLst/>
            <a:cxnLst/>
            <a:rect l="l" t="t" r="r" b="b"/>
            <a:pathLst>
              <a:path w="18287365" h="1381125">
                <a:moveTo>
                  <a:pt x="18287242" y="1381125"/>
                </a:moveTo>
                <a:lnTo>
                  <a:pt x="0" y="1381125"/>
                </a:lnTo>
                <a:lnTo>
                  <a:pt x="0" y="0"/>
                </a:lnTo>
                <a:lnTo>
                  <a:pt x="18287242" y="0"/>
                </a:lnTo>
                <a:lnTo>
                  <a:pt x="18287242" y="1381125"/>
                </a:lnTo>
                <a:close/>
              </a:path>
            </a:pathLst>
          </a:custGeom>
          <a:solidFill>
            <a:srgbClr val="AB79D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7881" y="9265523"/>
            <a:ext cx="3152774" cy="666749"/>
          </a:xfrm>
          <a:prstGeom prst="rect">
            <a:avLst/>
          </a:prstGeom>
        </p:spPr>
      </p:pic>
      <p:pic>
        <p:nvPicPr>
          <p:cNvPr id="15" name="object 2">
            <a:extLst>
              <a:ext uri="{FF2B5EF4-FFF2-40B4-BE49-F238E27FC236}">
                <a16:creationId xmlns:a16="http://schemas.microsoft.com/office/drawing/2014/main" xmlns="" id="{013A6DBC-26EC-46F6-B6F0-0DDFF7CDE3AE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876800" y="723900"/>
            <a:ext cx="8039099" cy="4524374"/>
          </a:xfrm>
          <a:prstGeom prst="rect">
            <a:avLst/>
          </a:prstGeom>
        </p:spPr>
      </p:pic>
      <p:pic>
        <p:nvPicPr>
          <p:cNvPr id="18" name="object 3">
            <a:extLst>
              <a:ext uri="{FF2B5EF4-FFF2-40B4-BE49-F238E27FC236}">
                <a16:creationId xmlns:a16="http://schemas.microsoft.com/office/drawing/2014/main" xmlns="" id="{ECB9054D-8537-4245-AB54-935090E7570B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51137" y="8007589"/>
            <a:ext cx="581024" cy="581024"/>
          </a:xfrm>
          <a:prstGeom prst="rect">
            <a:avLst/>
          </a:prstGeom>
        </p:spPr>
      </p:pic>
      <p:pic>
        <p:nvPicPr>
          <p:cNvPr id="19" name="object 4">
            <a:extLst>
              <a:ext uri="{FF2B5EF4-FFF2-40B4-BE49-F238E27FC236}">
                <a16:creationId xmlns:a16="http://schemas.microsoft.com/office/drawing/2014/main" xmlns="" id="{10B51AD7-F401-4125-9CCA-E919AE06C74E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51137" y="7355968"/>
            <a:ext cx="581024" cy="581024"/>
          </a:xfrm>
          <a:prstGeom prst="rect">
            <a:avLst/>
          </a:prstGeom>
        </p:spPr>
      </p:pic>
      <p:pic>
        <p:nvPicPr>
          <p:cNvPr id="20" name="object 5">
            <a:extLst>
              <a:ext uri="{FF2B5EF4-FFF2-40B4-BE49-F238E27FC236}">
                <a16:creationId xmlns:a16="http://schemas.microsoft.com/office/drawing/2014/main" xmlns="" id="{12F486B3-0611-400E-BD65-463E6BED1CE9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51137" y="6710436"/>
            <a:ext cx="581024" cy="581024"/>
          </a:xfrm>
          <a:prstGeom prst="rect">
            <a:avLst/>
          </a:prstGeom>
        </p:spPr>
      </p:pic>
      <p:sp>
        <p:nvSpPr>
          <p:cNvPr id="21" name="object 6">
            <a:extLst>
              <a:ext uri="{FF2B5EF4-FFF2-40B4-BE49-F238E27FC236}">
                <a16:creationId xmlns:a16="http://schemas.microsoft.com/office/drawing/2014/main" xmlns="" id="{A1D8B407-8154-4207-9D76-D7D32F343DBD}"/>
              </a:ext>
            </a:extLst>
          </p:cNvPr>
          <p:cNvSpPr txBox="1"/>
          <p:nvPr userDrawn="1"/>
        </p:nvSpPr>
        <p:spPr>
          <a:xfrm>
            <a:off x="8881981" y="4530662"/>
            <a:ext cx="2093595" cy="41020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0" dirty="0">
                <a:solidFill>
                  <a:schemeClr val="tx1"/>
                </a:solidFill>
                <a:latin typeface="Microsoft Sans Serif"/>
                <a:cs typeface="Microsoft Sans Serif"/>
              </a:rPr>
              <a:t>wideproject.eu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xmlns="" id="{96A80E2F-D880-4F44-863E-0C734D2131D9}"/>
              </a:ext>
            </a:extLst>
          </p:cNvPr>
          <p:cNvSpPr txBox="1"/>
          <p:nvPr userDrawn="1"/>
        </p:nvSpPr>
        <p:spPr>
          <a:xfrm>
            <a:off x="4343400" y="9334500"/>
            <a:ext cx="12801600" cy="505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just">
              <a:lnSpc>
                <a:spcPts val="1614"/>
              </a:lnSpc>
            </a:pPr>
            <a:r>
              <a:rPr lang="en-US" sz="1600" spc="10" dirty="0">
                <a:latin typeface="+mj-lt"/>
              </a:rPr>
              <a:t>"The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European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Commission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support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for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production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this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publication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does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not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constitute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endorsement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contents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which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reflects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 views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only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authors,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and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Commission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cannot</a:t>
            </a:r>
            <a:r>
              <a:rPr lang="en-US" sz="1600" spc="2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be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held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responsible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for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any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use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which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may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be</a:t>
            </a:r>
            <a:r>
              <a:rPr lang="en-US" sz="1600" spc="2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made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information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contained </a:t>
            </a:r>
            <a:r>
              <a:rPr lang="en-US" sz="1600" spc="-36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therein."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 userDrawn="1"/>
        </p:nvSpPr>
        <p:spPr>
          <a:xfrm>
            <a:off x="379" y="8907009"/>
            <a:ext cx="18287365" cy="1381125"/>
          </a:xfrm>
          <a:custGeom>
            <a:avLst/>
            <a:gdLst/>
            <a:ahLst/>
            <a:cxnLst/>
            <a:rect l="l" t="t" r="r" b="b"/>
            <a:pathLst>
              <a:path w="18287365" h="1381125">
                <a:moveTo>
                  <a:pt x="18287242" y="1381125"/>
                </a:moveTo>
                <a:lnTo>
                  <a:pt x="0" y="1381125"/>
                </a:lnTo>
                <a:lnTo>
                  <a:pt x="0" y="0"/>
                </a:lnTo>
                <a:lnTo>
                  <a:pt x="18287242" y="0"/>
                </a:lnTo>
                <a:lnTo>
                  <a:pt x="18287242" y="1381125"/>
                </a:lnTo>
                <a:close/>
              </a:path>
            </a:pathLst>
          </a:custGeom>
          <a:solidFill>
            <a:srgbClr val="AB79D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7881" y="9265523"/>
            <a:ext cx="3152774" cy="666749"/>
          </a:xfrm>
          <a:prstGeom prst="rect">
            <a:avLst/>
          </a:prstGeom>
        </p:spPr>
      </p:pic>
      <p:pic>
        <p:nvPicPr>
          <p:cNvPr id="15" name="object 2">
            <a:extLst>
              <a:ext uri="{FF2B5EF4-FFF2-40B4-BE49-F238E27FC236}">
                <a16:creationId xmlns:a16="http://schemas.microsoft.com/office/drawing/2014/main" xmlns="" id="{013A6DBC-26EC-46F6-B6F0-0DDFF7CDE3AE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4325600" y="190500"/>
            <a:ext cx="3789133" cy="2194867"/>
          </a:xfrm>
          <a:prstGeom prst="rect">
            <a:avLst/>
          </a:prstGeom>
        </p:spPr>
      </p:pic>
      <p:pic>
        <p:nvPicPr>
          <p:cNvPr id="18" name="object 3">
            <a:extLst>
              <a:ext uri="{FF2B5EF4-FFF2-40B4-BE49-F238E27FC236}">
                <a16:creationId xmlns:a16="http://schemas.microsoft.com/office/drawing/2014/main" xmlns="" id="{ECB9054D-8537-4245-AB54-935090E7570B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51137" y="8007589"/>
            <a:ext cx="581024" cy="581024"/>
          </a:xfrm>
          <a:prstGeom prst="rect">
            <a:avLst/>
          </a:prstGeom>
        </p:spPr>
      </p:pic>
      <p:pic>
        <p:nvPicPr>
          <p:cNvPr id="19" name="object 4">
            <a:extLst>
              <a:ext uri="{FF2B5EF4-FFF2-40B4-BE49-F238E27FC236}">
                <a16:creationId xmlns:a16="http://schemas.microsoft.com/office/drawing/2014/main" xmlns="" id="{10B51AD7-F401-4125-9CCA-E919AE06C74E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51137" y="7355968"/>
            <a:ext cx="581024" cy="581024"/>
          </a:xfrm>
          <a:prstGeom prst="rect">
            <a:avLst/>
          </a:prstGeom>
        </p:spPr>
      </p:pic>
      <p:pic>
        <p:nvPicPr>
          <p:cNvPr id="20" name="object 5">
            <a:extLst>
              <a:ext uri="{FF2B5EF4-FFF2-40B4-BE49-F238E27FC236}">
                <a16:creationId xmlns:a16="http://schemas.microsoft.com/office/drawing/2014/main" xmlns="" id="{12F486B3-0611-400E-BD65-463E6BED1CE9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51137" y="6710436"/>
            <a:ext cx="581024" cy="581024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6C4D5EDC-7551-4A38-9D41-D9849097276F}"/>
              </a:ext>
            </a:extLst>
          </p:cNvPr>
          <p:cNvSpPr txBox="1"/>
          <p:nvPr userDrawn="1"/>
        </p:nvSpPr>
        <p:spPr>
          <a:xfrm>
            <a:off x="4343400" y="9334500"/>
            <a:ext cx="12801600" cy="505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just">
              <a:lnSpc>
                <a:spcPts val="1614"/>
              </a:lnSpc>
            </a:pPr>
            <a:r>
              <a:rPr lang="en-US" sz="1600" spc="10" dirty="0">
                <a:latin typeface="+mj-lt"/>
              </a:rPr>
              <a:t>"The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European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Commission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support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for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production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this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publication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does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not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constitute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endorsement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contents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which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reflects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 views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only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authors,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and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Commission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cannot</a:t>
            </a:r>
            <a:r>
              <a:rPr lang="en-US" sz="1600" spc="2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be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held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responsible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for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any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use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which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may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be</a:t>
            </a:r>
            <a:r>
              <a:rPr lang="en-US" sz="1600" spc="2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made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information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contained </a:t>
            </a:r>
            <a:r>
              <a:rPr lang="en-US" sz="1600" spc="-36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therein."</a:t>
            </a:r>
          </a:p>
        </p:txBody>
      </p:sp>
    </p:spTree>
    <p:extLst>
      <p:ext uri="{BB962C8B-B14F-4D97-AF65-F5344CB8AC3E}">
        <p14:creationId xmlns:p14="http://schemas.microsoft.com/office/powerpoint/2010/main" val="1955685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g object 16">
            <a:extLst>
              <a:ext uri="{FF2B5EF4-FFF2-40B4-BE49-F238E27FC236}">
                <a16:creationId xmlns:a16="http://schemas.microsoft.com/office/drawing/2014/main" xmlns="" id="{25FA1104-3B81-4779-1C54-FECA8BEF2325}"/>
              </a:ext>
            </a:extLst>
          </p:cNvPr>
          <p:cNvSpPr/>
          <p:nvPr userDrawn="1"/>
        </p:nvSpPr>
        <p:spPr>
          <a:xfrm>
            <a:off x="379" y="8907009"/>
            <a:ext cx="18287365" cy="1381125"/>
          </a:xfrm>
          <a:custGeom>
            <a:avLst/>
            <a:gdLst/>
            <a:ahLst/>
            <a:cxnLst/>
            <a:rect l="l" t="t" r="r" b="b"/>
            <a:pathLst>
              <a:path w="18287365" h="1381125">
                <a:moveTo>
                  <a:pt x="18287242" y="1381125"/>
                </a:moveTo>
                <a:lnTo>
                  <a:pt x="0" y="1381125"/>
                </a:lnTo>
                <a:lnTo>
                  <a:pt x="0" y="0"/>
                </a:lnTo>
                <a:lnTo>
                  <a:pt x="18287242" y="0"/>
                </a:lnTo>
                <a:lnTo>
                  <a:pt x="18287242" y="1381125"/>
                </a:lnTo>
                <a:close/>
              </a:path>
            </a:pathLst>
          </a:custGeom>
          <a:solidFill>
            <a:srgbClr val="AB79D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bg object 17">
            <a:extLst>
              <a:ext uri="{FF2B5EF4-FFF2-40B4-BE49-F238E27FC236}">
                <a16:creationId xmlns:a16="http://schemas.microsoft.com/office/drawing/2014/main" xmlns="" id="{F5BB24D3-8CC1-1D71-245A-6C6AB9BC5D4D}"/>
              </a:ext>
            </a:extLst>
          </p:cNvPr>
          <p:cNvPicPr/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057881" y="9265523"/>
            <a:ext cx="3152774" cy="666749"/>
          </a:xfrm>
          <a:prstGeom prst="rect">
            <a:avLst/>
          </a:prstGeom>
        </p:spPr>
      </p:pic>
      <p:pic>
        <p:nvPicPr>
          <p:cNvPr id="8" name="object 2">
            <a:extLst>
              <a:ext uri="{FF2B5EF4-FFF2-40B4-BE49-F238E27FC236}">
                <a16:creationId xmlns:a16="http://schemas.microsoft.com/office/drawing/2014/main" xmlns="" id="{FF140756-2FE5-8981-78F7-8392FC0935A5}"/>
              </a:ext>
            </a:extLst>
          </p:cNvPr>
          <p:cNvPicPr/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4325600" y="190500"/>
            <a:ext cx="3789133" cy="219486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FF3F6D73-3880-2C77-1E58-189C9CD0B96D}"/>
              </a:ext>
            </a:extLst>
          </p:cNvPr>
          <p:cNvSpPr txBox="1"/>
          <p:nvPr userDrawn="1"/>
        </p:nvSpPr>
        <p:spPr>
          <a:xfrm>
            <a:off x="4343400" y="9334500"/>
            <a:ext cx="12801600" cy="505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just">
              <a:lnSpc>
                <a:spcPts val="1614"/>
              </a:lnSpc>
            </a:pPr>
            <a:r>
              <a:rPr lang="en-US" sz="1600" spc="10" dirty="0">
                <a:latin typeface="+mj-lt"/>
              </a:rPr>
              <a:t>"The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European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Commission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support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for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production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this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publication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does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not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constitute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endorsement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contents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which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reflects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 views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only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authors,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and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Commission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cannot</a:t>
            </a:r>
            <a:r>
              <a:rPr lang="en-US" sz="1600" spc="2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be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held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responsible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for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any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use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which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may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be</a:t>
            </a:r>
            <a:r>
              <a:rPr lang="en-US" sz="1600" spc="2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made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information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contained </a:t>
            </a:r>
            <a:r>
              <a:rPr lang="en-US" sz="1600" spc="-36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therein."</a:t>
            </a:r>
          </a:p>
        </p:txBody>
      </p:sp>
    </p:spTree>
    <p:extLst>
      <p:ext uri="{BB962C8B-B14F-4D97-AF65-F5344CB8AC3E}">
        <p14:creationId xmlns:p14="http://schemas.microsoft.com/office/powerpoint/2010/main" val="1981735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omodoro_Technique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1137" y="8007589"/>
            <a:ext cx="581024" cy="5810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1137" y="7355968"/>
            <a:ext cx="581024" cy="5810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1137" y="6710436"/>
            <a:ext cx="581024" cy="58102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4C075C3B-C5C3-7B12-DC87-D33D34E6DCA7}"/>
              </a:ext>
            </a:extLst>
          </p:cNvPr>
          <p:cNvSpPr txBox="1"/>
          <p:nvPr/>
        </p:nvSpPr>
        <p:spPr>
          <a:xfrm>
            <a:off x="3238500" y="5448300"/>
            <a:ext cx="11811000" cy="35291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4400" b="1" spc="-65" dirty="0" smtClean="0"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Modulo 2. Imprenditoria femminile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4400" b="1" spc="-65" dirty="0" smtClean="0"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Corso 4: </a:t>
            </a:r>
            <a:r>
              <a:rPr lang="it-IT" sz="4400" b="1" spc="-65" dirty="0" smtClean="0"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H</a:t>
            </a:r>
            <a:r>
              <a:rPr lang="it-IT" sz="4400" b="1" spc="-65" dirty="0" smtClean="0"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ome-</a:t>
            </a:r>
            <a:r>
              <a:rPr lang="it-IT" sz="4400" b="1" spc="-65" dirty="0" err="1" smtClean="0"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based</a:t>
            </a:r>
            <a:r>
              <a:rPr lang="it-IT" sz="4400" b="1" spc="-65" dirty="0" smtClean="0"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 business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it-IT" sz="4400" b="1" spc="-65" dirty="0" smtClean="0">
              <a:latin typeface="+mj-lt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400" b="1" spc="-65" dirty="0" smtClean="0"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Partner</a:t>
            </a:r>
            <a:r>
              <a:rPr lang="en-US" sz="4400" b="1" spc="-65" dirty="0"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: ADDE</a:t>
            </a:r>
            <a:endParaRPr lang="en-US" sz="4400" spc="-65" dirty="0">
              <a:latin typeface="+mj-lt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4400" b="1" spc="-65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>
            <a:extLst>
              <a:ext uri="{FF2B5EF4-FFF2-40B4-BE49-F238E27FC236}">
                <a16:creationId xmlns:a16="http://schemas.microsoft.com/office/drawing/2014/main" xmlns="" id="{B457E1F9-B71E-20E0-77A5-08EF52153978}"/>
              </a:ext>
            </a:extLst>
          </p:cNvPr>
          <p:cNvSpPr txBox="1"/>
          <p:nvPr/>
        </p:nvSpPr>
        <p:spPr>
          <a:xfrm>
            <a:off x="304800" y="190500"/>
            <a:ext cx="15240000" cy="132343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it-IT" altLang="ko-KR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Unità 2 Suggerimenti per un home </a:t>
            </a:r>
            <a:r>
              <a:rPr lang="it-IT" altLang="ko-KR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based</a:t>
            </a:r>
            <a:r>
              <a:rPr lang="it-IT" altLang="ko-KR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business di successo</a:t>
            </a:r>
          </a:p>
          <a:p>
            <a:r>
              <a:rPr lang="it-IT" altLang="ko-KR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"Fai ciò che ami" </a:t>
            </a: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057400" y="3012877"/>
            <a:ext cx="62484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2.1.2  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Un home office organizzato è un home office produttivo efficiente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Essere organizzati, efficienti ed efficaci può significare la differenza tra avere successo nella tua attività da casa e avere meno successo.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000" b="1" dirty="0" smtClean="0">
                <a:solidFill>
                  <a:srgbClr val="FD4FB4"/>
                </a:solidFill>
                <a:latin typeface="Calibri" pitchFamily="34" charset="0"/>
                <a:cs typeface="Calibri" pitchFamily="34" charset="0"/>
              </a:rPr>
              <a:t>G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FD4FB4"/>
                </a:solidFill>
                <a:effectLst/>
                <a:latin typeface="Calibri" pitchFamily="34" charset="0"/>
                <a:cs typeface="Calibri" pitchFamily="34" charset="0"/>
              </a:rPr>
              <a:t>estisci</a:t>
            </a: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rgbClr val="FD4FB4"/>
                </a:solidFill>
                <a:effectLst/>
                <a:latin typeface="Calibri" pitchFamily="34" charset="0"/>
                <a:cs typeface="Calibri" pitchFamily="34" charset="0"/>
              </a:rPr>
              <a:t> il 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FD4FB4"/>
                </a:solidFill>
                <a:effectLst/>
                <a:latin typeface="Calibri" pitchFamily="34" charset="0"/>
                <a:cs typeface="Calibri" pitchFamily="34" charset="0"/>
              </a:rPr>
              <a:t>tuo</a:t>
            </a: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rgbClr val="FD4FB4"/>
                </a:solidFill>
                <a:effectLst/>
                <a:latin typeface="Calibri" pitchFamily="34" charset="0"/>
                <a:cs typeface="Calibri" pitchFamily="34" charset="0"/>
              </a:rPr>
              <a:t> tempo: 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FD4FB4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Pianifica appuntamenti per te, amici e familiari!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Rivedi le tue priorità all'inizio della giornata!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Cosa è una priorità e cosa non lo è? Le priorità sono azioni che hanno un impatto significativo sul raggiungimento dei tuoi obiettivi.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sz="2000" dirty="0" smtClean="0">
                <a:latin typeface="Calibri" pitchFamily="34" charset="0"/>
                <a:cs typeface="Calibri" pitchFamily="34" charset="0"/>
                <a:sym typeface="Symbol" panose="05050102010706020507" pitchFamily="18" charset="2"/>
              </a:rPr>
              <a:t>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L'azione è in risposta a un'emergenza del cliente?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Poiché i clienti in molti modi sono il cuore e l'anima di qualsiasi azienda, risolvere i loro problemi è chiaramente una priorità. Dare priorità alle "emergenze" diventa più facile con l'esperienza.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82202" y="3320652"/>
            <a:ext cx="746759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000" b="1" dirty="0" smtClean="0">
                <a:solidFill>
                  <a:srgbClr val="FD4FB4"/>
                </a:solidFill>
                <a:latin typeface="Calibri" pitchFamily="34" charset="0"/>
                <a:cs typeface="Calibri" pitchFamily="34" charset="0"/>
              </a:rPr>
              <a:t>Gestisci il tuo ufficio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000" b="1" dirty="0" smtClean="0">
                <a:latin typeface="Calibri" pitchFamily="34" charset="0"/>
                <a:cs typeface="Calibri" pitchFamily="34" charset="0"/>
              </a:rPr>
              <a:t>Prendi l'abitudine di mantenere il tuo ufficio organizzato e pulito.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000" b="1" dirty="0" smtClean="0">
                <a:latin typeface="Calibri" pitchFamily="34" charset="0"/>
                <a:cs typeface="Calibri" pitchFamily="34" charset="0"/>
                <a:sym typeface="Symbol" panose="05050102010706020507" pitchFamily="18" charset="2"/>
              </a:rPr>
              <a:t></a:t>
            </a:r>
            <a:r>
              <a:rPr lang="it-IT" sz="2000" b="1" dirty="0" smtClean="0">
                <a:latin typeface="Calibri" pitchFamily="34" charset="0"/>
                <a:cs typeface="Calibri" pitchFamily="34" charset="0"/>
              </a:rPr>
              <a:t>Pulisci la tua scrivania</a:t>
            </a:r>
            <a:r>
              <a:rPr lang="it-IT" sz="2000" b="1" dirty="0" smtClean="0">
                <a:latin typeface="Calibri" pitchFamily="34" charset="0"/>
                <a:cs typeface="Calibri" pitchFamily="34" charset="0"/>
              </a:rPr>
              <a:t>!  </a:t>
            </a:r>
            <a:endParaRPr lang="it-IT" sz="20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sz="2000" b="1" dirty="0" smtClean="0">
                <a:latin typeface="Calibri" pitchFamily="34" charset="0"/>
                <a:cs typeface="Calibri" pitchFamily="34" charset="0"/>
              </a:rPr>
              <a:t>Pulisci il tuo ufficio! </a:t>
            </a:r>
            <a:r>
              <a:rPr lang="it-IT" sz="2000" dirty="0" smtClean="0">
                <a:latin typeface="Calibri" pitchFamily="34" charset="0"/>
                <a:cs typeface="Calibri" pitchFamily="34" charset="0"/>
              </a:rPr>
              <a:t>Un ufficio organizzato è molto più facile da spostare e hai molte meno possibilità di perdere qualcosa di importante nella tua confusione quotidiana.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sz="2000" b="1" dirty="0" smtClean="0">
                <a:latin typeface="Calibri" pitchFamily="34" charset="0"/>
                <a:cs typeface="Calibri" pitchFamily="34" charset="0"/>
              </a:rPr>
              <a:t>Etichettatura: </a:t>
            </a:r>
            <a:r>
              <a:rPr lang="it-IT" sz="2000" dirty="0" smtClean="0">
                <a:latin typeface="Calibri" pitchFamily="34" charset="0"/>
                <a:cs typeface="Calibri" pitchFamily="34" charset="0"/>
              </a:rPr>
              <a:t>gestire i documenti importanti! Organizzali in categorie inserite in cartelle etichettate correttamente.  Organizzare gli articoli per categoria e inserirli in caselle ETICHETTATE, ad esempio:</a:t>
            </a:r>
            <a:endParaRPr lang="it-IT" sz="2000" dirty="0" smtClean="0">
              <a:latin typeface="Arial" pitchFamily="34" charset="0"/>
              <a:cs typeface="Arial" pitchFamily="34" charset="0"/>
            </a:endParaRPr>
          </a:p>
          <a:p>
            <a:pPr marL="346075"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it-IT" sz="2000" dirty="0" smtClean="0">
                <a:latin typeface="Calibri" pitchFamily="34" charset="0"/>
                <a:cs typeface="Calibri" pitchFamily="34" charset="0"/>
              </a:rPr>
              <a:t>Strumenti</a:t>
            </a:r>
            <a:endParaRPr lang="it-IT" sz="2000" dirty="0" smtClean="0">
              <a:latin typeface="Arial" pitchFamily="34" charset="0"/>
              <a:cs typeface="Arial" pitchFamily="34" charset="0"/>
            </a:endParaRPr>
          </a:p>
          <a:p>
            <a:pPr marL="346075"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it-IT" sz="2000" dirty="0" smtClean="0">
                <a:latin typeface="Calibri" pitchFamily="34" charset="0"/>
                <a:cs typeface="Calibri" pitchFamily="34" charset="0"/>
              </a:rPr>
              <a:t>Componenti singoli</a:t>
            </a:r>
            <a:endParaRPr lang="it-IT" sz="2000" dirty="0" smtClean="0">
              <a:latin typeface="Arial" pitchFamily="34" charset="0"/>
              <a:cs typeface="Arial" pitchFamily="34" charset="0"/>
            </a:endParaRPr>
          </a:p>
          <a:p>
            <a:pPr marL="346075"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it-IT" sz="2000" dirty="0" smtClean="0">
                <a:latin typeface="Calibri" pitchFamily="34" charset="0"/>
                <a:cs typeface="Calibri" pitchFamily="34" charset="0"/>
              </a:rPr>
              <a:t>Materiali/ materie prime (per colore, per dimensioni, per utilità), ecc.</a:t>
            </a:r>
            <a:endParaRPr lang="it-IT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 rot="21183392">
            <a:off x="7405291" y="1877531"/>
            <a:ext cx="3789220" cy="459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57175"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Ecco alcuni suggerimenti</a:t>
            </a:r>
            <a:endParaRPr lang="it-IT" sz="2400" b="1" dirty="0">
              <a:solidFill>
                <a:srgbClr val="7030A0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1668290"/>
            <a:ext cx="9144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altLang="ko-KR" sz="24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Sezione 1: Avere un atteggiamento serio negli affari</a:t>
            </a:r>
          </a:p>
          <a:p>
            <a:r>
              <a:rPr lang="it-IT" altLang="ko-KR" sz="2400" b="1" dirty="0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2.1 Tu sei il solo a decidere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80058C2-1346-B1C2-6107-1015AA43AF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799" y="2381822"/>
            <a:ext cx="1113468" cy="14007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can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2" y="6591299"/>
            <a:ext cx="949212" cy="914400"/>
          </a:xfrm>
          <a:prstGeom prst="rect">
            <a:avLst/>
          </a:prstGeom>
        </p:spPr>
      </p:pic>
      <p:sp>
        <p:nvSpPr>
          <p:cNvPr id="2" name="TextBox 8">
            <a:extLst>
              <a:ext uri="{FF2B5EF4-FFF2-40B4-BE49-F238E27FC236}">
                <a16:creationId xmlns:a16="http://schemas.microsoft.com/office/drawing/2014/main" xmlns="" id="{B457E1F9-B71E-20E0-77A5-08EF52153978}"/>
              </a:ext>
            </a:extLst>
          </p:cNvPr>
          <p:cNvSpPr txBox="1"/>
          <p:nvPr/>
        </p:nvSpPr>
        <p:spPr>
          <a:xfrm>
            <a:off x="304800" y="190500"/>
            <a:ext cx="16611600" cy="132343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lvl="0"/>
            <a:r>
              <a:rPr lang="it-IT" altLang="ko-KR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Unità 2 Suggerimenti per un home </a:t>
            </a:r>
            <a:r>
              <a:rPr lang="it-IT" altLang="ko-KR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based</a:t>
            </a:r>
            <a:r>
              <a:rPr lang="it-IT" altLang="ko-KR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business di </a:t>
            </a:r>
            <a:r>
              <a:rPr lang="it-IT" altLang="ko-KR" sz="4000" b="1" dirty="0" smtClean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successo</a:t>
            </a:r>
          </a:p>
          <a:p>
            <a:pPr lvl="0"/>
            <a:r>
              <a:rPr lang="it-IT" altLang="ko-KR" sz="4000" b="1" dirty="0" smtClean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"Fai </a:t>
            </a:r>
            <a:r>
              <a:rPr lang="it-IT" altLang="ko-KR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ciò che ami"</a:t>
            </a:r>
            <a:endParaRPr lang="ko-KR" altLang="en-US" sz="4000" b="1" dirty="0">
              <a:solidFill>
                <a:srgbClr val="FD4FB4"/>
              </a:solidFill>
              <a:cs typeface="Microsoft Sans Serif" panose="020B0604020202020204" pitchFamily="34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xmlns="" id="{908DF9CA-52FE-B5E9-55D1-0AA3A4015ACA}"/>
              </a:ext>
            </a:extLst>
          </p:cNvPr>
          <p:cNvSpPr txBox="1"/>
          <p:nvPr/>
        </p:nvSpPr>
        <p:spPr>
          <a:xfrm>
            <a:off x="348521" y="1433205"/>
            <a:ext cx="9677399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Sezione </a:t>
            </a:r>
            <a:r>
              <a:rPr lang="en-US" altLang="ko-KR" sz="24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2: </a:t>
            </a:r>
            <a:r>
              <a:rPr lang="it-IT" altLang="ko-KR" sz="2400" b="1" dirty="0" smtClean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Diventa un esperto</a:t>
            </a:r>
            <a:endParaRPr lang="it-IT" altLang="ko-KR" sz="24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81000" y="2110690"/>
            <a:ext cx="15925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Calibri" pitchFamily="34" charset="0"/>
              </a:rPr>
              <a:t>2.2. </a:t>
            </a: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Calibri" pitchFamily="34" charset="0"/>
              </a:rPr>
              <a:t>Assumi il ruolo di un esperto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Le persone rispettano coloro che sanno più di loro. Specializzandoti, assumi il ruolo di un presunto esperto, anche se hai appena iniziato la tua attività.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45286" y="3133868"/>
            <a:ext cx="6546216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b="1" dirty="0" smtClean="0">
                <a:solidFill>
                  <a:srgbClr val="7030A0"/>
                </a:solidFill>
                <a:ea typeface="Times New Roman" pitchFamily="18" charset="0"/>
                <a:cs typeface="Calibri" pitchFamily="34" charset="0"/>
              </a:rPr>
              <a:t>2.2.1 La tecnica del pomodoro</a:t>
            </a:r>
            <a:endParaRPr lang="it-IT" dirty="0" smtClean="0">
              <a:solidFill>
                <a:srgbClr val="7030A0"/>
              </a:solidFill>
              <a:ea typeface="Times New Roman" pitchFamily="18" charset="0"/>
              <a:cs typeface="Calibri" pitchFamily="34" charset="0"/>
            </a:endParaRPr>
          </a:p>
          <a:p>
            <a:pPr marL="1427163" lvl="0" algn="just" fontAlgn="base">
              <a:spcBef>
                <a:spcPct val="0"/>
              </a:spcBef>
              <a:spcAft>
                <a:spcPct val="0"/>
              </a:spcAft>
            </a:pPr>
            <a:r>
              <a:rPr lang="it-IT" dirty="0" smtClean="0">
                <a:ea typeface="Times New Roman" pitchFamily="18" charset="0"/>
                <a:cs typeface="Calibri" pitchFamily="34" charset="0"/>
              </a:rPr>
              <a:t>La tecnica del Pomodoro è un </a:t>
            </a:r>
            <a:r>
              <a:rPr lang="it-IT" b="1" dirty="0" smtClean="0">
                <a:ea typeface="Times New Roman" pitchFamily="18" charset="0"/>
                <a:cs typeface="Calibri" pitchFamily="34" charset="0"/>
              </a:rPr>
              <a:t>metodo di gestione del tempo</a:t>
            </a:r>
            <a:r>
              <a:rPr lang="it-IT" dirty="0" smtClean="0">
                <a:ea typeface="Times New Roman" pitchFamily="18" charset="0"/>
                <a:cs typeface="Calibri" pitchFamily="34" charset="0"/>
              </a:rPr>
              <a:t>. Utilizza un timer da cucina per suddividere il lavoro in intervalli, in genere di 25 minuti, separati da brevi pause.</a:t>
            </a:r>
          </a:p>
          <a:p>
            <a:pPr marL="1427163" lvl="0" algn="just" fontAlgn="base">
              <a:spcBef>
                <a:spcPct val="0"/>
              </a:spcBef>
              <a:spcAft>
                <a:spcPct val="0"/>
              </a:spcAft>
            </a:pPr>
            <a:endParaRPr lang="it-IT" dirty="0" smtClean="0"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 smtClean="0">
                <a:solidFill>
                  <a:srgbClr val="7030A0"/>
                </a:solidFill>
                <a:ea typeface="Times New Roman" pitchFamily="18" charset="0"/>
                <a:cs typeface="Calibri" pitchFamily="34" charset="0"/>
              </a:rPr>
              <a:t>La tecnica originale ha sei step</a:t>
            </a:r>
            <a:r>
              <a:rPr lang="it-IT" sz="2000" dirty="0" smtClean="0">
                <a:solidFill>
                  <a:srgbClr val="7030A0"/>
                </a:solidFill>
                <a:ea typeface="Times New Roman" pitchFamily="18" charset="0"/>
                <a:cs typeface="Calibri" pitchFamily="34" charset="0"/>
              </a:rPr>
              <a:t>: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it-IT" dirty="0" smtClean="0">
                <a:latin typeface="Calibri" pitchFamily="34" charset="0"/>
                <a:cs typeface="Calibri" pitchFamily="34" charset="0"/>
              </a:rPr>
              <a:t>Decidi l'attività da svolgere.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it-IT" dirty="0" smtClean="0">
                <a:latin typeface="Calibri" pitchFamily="34" charset="0"/>
                <a:cs typeface="Calibri" pitchFamily="34" charset="0"/>
              </a:rPr>
              <a:t>Imposta il timer pomodoro (in genere per 25 minuti).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it-IT" dirty="0" smtClean="0">
                <a:latin typeface="Calibri" pitchFamily="34" charset="0"/>
                <a:cs typeface="Calibri" pitchFamily="34" charset="0"/>
              </a:rPr>
              <a:t>Lavora sull'attività.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it-IT" dirty="0" smtClean="0">
                <a:latin typeface="Calibri" pitchFamily="34" charset="0"/>
                <a:cs typeface="Calibri" pitchFamily="34" charset="0"/>
              </a:rPr>
              <a:t>Termina il lavoro quando suona il timer e fai una breve pausa (in genere 5-10 minuti).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it-IT" dirty="0" smtClean="0">
                <a:latin typeface="Calibri" pitchFamily="34" charset="0"/>
                <a:cs typeface="Calibri" pitchFamily="34" charset="0"/>
              </a:rPr>
              <a:t>Se hai finito meno di tre pomodori, torna al passaggio 2 e ripeti fino a quando non passi attraverso tutti e tre i pomodori.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it-IT" dirty="0" smtClean="0">
                <a:latin typeface="Calibri" pitchFamily="34" charset="0"/>
                <a:cs typeface="Calibri" pitchFamily="34" charset="0"/>
              </a:rPr>
              <a:t>Dopo aver fatto tre pomodori, prendi il quarto pomodoro e poi fai una lunga pausa (in genere da 20 a 30 minuti). Una volta terminata la lunga pausa, tornare al passaggio 2.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 smtClean="0">
                <a:latin typeface="Calibri" pitchFamily="34" charset="0"/>
                <a:cs typeface="Calibri" pitchFamily="34" charset="0"/>
              </a:rPr>
              <a:t>Per maggiori informazioni, visita </a:t>
            </a:r>
            <a:r>
              <a:rPr lang="it-IT" sz="1400" b="1" dirty="0" smtClean="0">
                <a:latin typeface="Calibri" pitchFamily="34" charset="0"/>
                <a:cs typeface="Calibri" pitchFamily="34" charset="0"/>
                <a:hlinkClick r:id="rId3"/>
              </a:rPr>
              <a:t>https://en.wikipedia.org/wiki/Pomodoro_Technique</a:t>
            </a:r>
            <a:endParaRPr lang="it-IT" sz="1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3106400" y="3282434"/>
            <a:ext cx="4343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IL NOSTRO CONSIGLIO È QUELLO DI ADATTARE QUESTA TECNICA ALLE TUE ESIGENZE: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3" name="Picture 5" descr="C:\Users\Noi\Desktop\wide\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30296" y="3530269"/>
            <a:ext cx="1371600" cy="1270906"/>
          </a:xfrm>
          <a:prstGeom prst="rect">
            <a:avLst/>
          </a:prstGeom>
          <a:noFill/>
        </p:spPr>
      </p:pic>
      <p:pic>
        <p:nvPicPr>
          <p:cNvPr id="2054" name="Picture 6" descr="C:\Users\Noi\Desktop\wide\POMODORO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 l="23958" t="24446" r="23578" b="17666"/>
          <a:stretch>
            <a:fillRect/>
          </a:stretch>
        </p:blipFill>
        <p:spPr bwMode="auto">
          <a:xfrm>
            <a:off x="8921288" y="2933700"/>
            <a:ext cx="3886200" cy="3216164"/>
          </a:xfrm>
          <a:prstGeom prst="rect">
            <a:avLst/>
          </a:prstGeom>
          <a:noFill/>
        </p:spPr>
      </p:pic>
      <p:pic>
        <p:nvPicPr>
          <p:cNvPr id="11" name="Picture 6" descr="C:\Users\Noi\Desktop\wide\POMODORO.png"/>
          <p:cNvPicPr>
            <a:picLocks noChangeAspect="1" noChangeArrowheads="1"/>
          </p:cNvPicPr>
          <p:nvPr/>
        </p:nvPicPr>
        <p:blipFill>
          <a:blip r:embed="rId6" cstate="print"/>
          <a:srcRect l="23958" t="24446" r="23578" b="17666"/>
          <a:stretch>
            <a:fillRect/>
          </a:stretch>
        </p:blipFill>
        <p:spPr bwMode="auto">
          <a:xfrm>
            <a:off x="8839202" y="6286499"/>
            <a:ext cx="800100" cy="662152"/>
          </a:xfrm>
          <a:prstGeom prst="rect">
            <a:avLst/>
          </a:prstGeom>
          <a:noFill/>
        </p:spPr>
      </p:pic>
      <p:pic>
        <p:nvPicPr>
          <p:cNvPr id="12" name="Picture 6" descr="C:\Users\Noi\Desktop\wide\POMODORO.png"/>
          <p:cNvPicPr>
            <a:picLocks noChangeAspect="1" noChangeArrowheads="1"/>
          </p:cNvPicPr>
          <p:nvPr/>
        </p:nvPicPr>
        <p:blipFill>
          <a:blip r:embed="rId6" cstate="print"/>
          <a:srcRect l="23958" t="24446" r="23578" b="17666"/>
          <a:stretch>
            <a:fillRect/>
          </a:stretch>
        </p:blipFill>
        <p:spPr bwMode="auto">
          <a:xfrm>
            <a:off x="9753602" y="6286499"/>
            <a:ext cx="800100" cy="662152"/>
          </a:xfrm>
          <a:prstGeom prst="rect">
            <a:avLst/>
          </a:prstGeom>
          <a:noFill/>
        </p:spPr>
      </p:pic>
      <p:pic>
        <p:nvPicPr>
          <p:cNvPr id="13" name="Picture 6" descr="C:\Users\Noi\Desktop\wide\POMODORO.png"/>
          <p:cNvPicPr>
            <a:picLocks noChangeAspect="1" noChangeArrowheads="1"/>
          </p:cNvPicPr>
          <p:nvPr/>
        </p:nvPicPr>
        <p:blipFill>
          <a:blip r:embed="rId6" cstate="print"/>
          <a:srcRect l="23958" t="24446" r="23578" b="17666"/>
          <a:stretch>
            <a:fillRect/>
          </a:stretch>
        </p:blipFill>
        <p:spPr bwMode="auto">
          <a:xfrm>
            <a:off x="8839202" y="7124699"/>
            <a:ext cx="800100" cy="662152"/>
          </a:xfrm>
          <a:prstGeom prst="rect">
            <a:avLst/>
          </a:prstGeom>
          <a:noFill/>
        </p:spPr>
      </p:pic>
      <p:pic>
        <p:nvPicPr>
          <p:cNvPr id="14" name="Picture 6" descr="C:\Users\Noi\Desktop\wide\POMODORO.png"/>
          <p:cNvPicPr>
            <a:picLocks noChangeAspect="1" noChangeArrowheads="1"/>
          </p:cNvPicPr>
          <p:nvPr/>
        </p:nvPicPr>
        <p:blipFill>
          <a:blip r:embed="rId6" cstate="print"/>
          <a:srcRect l="23958" t="24446" r="23578" b="17666"/>
          <a:stretch>
            <a:fillRect/>
          </a:stretch>
        </p:blipFill>
        <p:spPr bwMode="auto">
          <a:xfrm>
            <a:off x="9753602" y="7124699"/>
            <a:ext cx="800100" cy="662152"/>
          </a:xfrm>
          <a:prstGeom prst="rect">
            <a:avLst/>
          </a:prstGeom>
          <a:noFill/>
        </p:spPr>
      </p:pic>
      <p:sp>
        <p:nvSpPr>
          <p:cNvPr id="44" name="Rectangle 43"/>
          <p:cNvSpPr/>
          <p:nvPr/>
        </p:nvSpPr>
        <p:spPr>
          <a:xfrm rot="14071522">
            <a:off x="9155794" y="6292532"/>
            <a:ext cx="82049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72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۲</a:t>
            </a:r>
            <a:endParaRPr lang="en-US" sz="7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6" name="Rectangle 45"/>
          <p:cNvSpPr/>
          <p:nvPr/>
        </p:nvSpPr>
        <p:spPr>
          <a:xfrm rot="14071522">
            <a:off x="10146396" y="6216331"/>
            <a:ext cx="82049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72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۲</a:t>
            </a:r>
            <a:endParaRPr lang="en-US" sz="7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7" name="Rectangle 46"/>
          <p:cNvSpPr/>
          <p:nvPr/>
        </p:nvSpPr>
        <p:spPr>
          <a:xfrm rot="14071522">
            <a:off x="9308192" y="7054530"/>
            <a:ext cx="82049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72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۲</a:t>
            </a:r>
            <a:endParaRPr lang="en-US" sz="7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8" name="Rectangle 47"/>
          <p:cNvSpPr/>
          <p:nvPr/>
        </p:nvSpPr>
        <p:spPr>
          <a:xfrm rot="14071522">
            <a:off x="10298792" y="7054531"/>
            <a:ext cx="82049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72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۲</a:t>
            </a:r>
            <a:endParaRPr lang="en-US" sz="7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70" name="Picture 69" descr="can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11202" y="6591299"/>
            <a:ext cx="949212" cy="914400"/>
          </a:xfrm>
          <a:prstGeom prst="rect">
            <a:avLst/>
          </a:prstGeom>
        </p:spPr>
      </p:pic>
      <p:pic>
        <p:nvPicPr>
          <p:cNvPr id="71" name="Picture 6" descr="C:\Users\Noi\Desktop\wide\POMODORO.png"/>
          <p:cNvPicPr>
            <a:picLocks noChangeAspect="1" noChangeArrowheads="1"/>
          </p:cNvPicPr>
          <p:nvPr/>
        </p:nvPicPr>
        <p:blipFill>
          <a:blip r:embed="rId6" cstate="print"/>
          <a:srcRect l="23958" t="24446" r="23578" b="17666"/>
          <a:stretch>
            <a:fillRect/>
          </a:stretch>
        </p:blipFill>
        <p:spPr bwMode="auto">
          <a:xfrm>
            <a:off x="11582402" y="6286499"/>
            <a:ext cx="800100" cy="662152"/>
          </a:xfrm>
          <a:prstGeom prst="rect">
            <a:avLst/>
          </a:prstGeom>
          <a:noFill/>
        </p:spPr>
      </p:pic>
      <p:pic>
        <p:nvPicPr>
          <p:cNvPr id="72" name="Picture 6" descr="C:\Users\Noi\Desktop\wide\POMODORO.png"/>
          <p:cNvPicPr>
            <a:picLocks noChangeAspect="1" noChangeArrowheads="1"/>
          </p:cNvPicPr>
          <p:nvPr/>
        </p:nvPicPr>
        <p:blipFill>
          <a:blip r:embed="rId6" cstate="print"/>
          <a:srcRect l="23958" t="24446" r="23578" b="17666"/>
          <a:stretch>
            <a:fillRect/>
          </a:stretch>
        </p:blipFill>
        <p:spPr bwMode="auto">
          <a:xfrm>
            <a:off x="12496802" y="6286499"/>
            <a:ext cx="800100" cy="662152"/>
          </a:xfrm>
          <a:prstGeom prst="rect">
            <a:avLst/>
          </a:prstGeom>
          <a:noFill/>
        </p:spPr>
      </p:pic>
      <p:pic>
        <p:nvPicPr>
          <p:cNvPr id="73" name="Picture 6" descr="C:\Users\Noi\Desktop\wide\POMODORO.png"/>
          <p:cNvPicPr>
            <a:picLocks noChangeAspect="1" noChangeArrowheads="1"/>
          </p:cNvPicPr>
          <p:nvPr/>
        </p:nvPicPr>
        <p:blipFill>
          <a:blip r:embed="rId6" cstate="print"/>
          <a:srcRect l="23958" t="24446" r="23578" b="17666"/>
          <a:stretch>
            <a:fillRect/>
          </a:stretch>
        </p:blipFill>
        <p:spPr bwMode="auto">
          <a:xfrm>
            <a:off x="11582402" y="7124699"/>
            <a:ext cx="800100" cy="662152"/>
          </a:xfrm>
          <a:prstGeom prst="rect">
            <a:avLst/>
          </a:prstGeom>
          <a:noFill/>
        </p:spPr>
      </p:pic>
      <p:pic>
        <p:nvPicPr>
          <p:cNvPr id="74" name="Picture 6" descr="C:\Users\Noi\Desktop\wide\POMODORO.png"/>
          <p:cNvPicPr>
            <a:picLocks noChangeAspect="1" noChangeArrowheads="1"/>
          </p:cNvPicPr>
          <p:nvPr/>
        </p:nvPicPr>
        <p:blipFill>
          <a:blip r:embed="rId6" cstate="print"/>
          <a:srcRect l="23958" t="24446" r="23578" b="17666"/>
          <a:stretch>
            <a:fillRect/>
          </a:stretch>
        </p:blipFill>
        <p:spPr bwMode="auto">
          <a:xfrm>
            <a:off x="12496802" y="7124699"/>
            <a:ext cx="800100" cy="662152"/>
          </a:xfrm>
          <a:prstGeom prst="rect">
            <a:avLst/>
          </a:prstGeom>
          <a:noFill/>
        </p:spPr>
      </p:pic>
      <p:sp>
        <p:nvSpPr>
          <p:cNvPr id="75" name="Rectangle 74"/>
          <p:cNvSpPr/>
          <p:nvPr/>
        </p:nvSpPr>
        <p:spPr>
          <a:xfrm rot="14071522">
            <a:off x="11898994" y="6292532"/>
            <a:ext cx="82049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72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۲</a:t>
            </a:r>
            <a:endParaRPr lang="en-US" sz="7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6" name="Rectangle 75"/>
          <p:cNvSpPr/>
          <p:nvPr/>
        </p:nvSpPr>
        <p:spPr>
          <a:xfrm rot="14071522">
            <a:off x="12889596" y="6216331"/>
            <a:ext cx="82049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72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۲</a:t>
            </a:r>
            <a:endParaRPr lang="en-US" sz="7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77" name="Picture 76" descr="can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54402" y="6591299"/>
            <a:ext cx="949212" cy="914400"/>
          </a:xfrm>
          <a:prstGeom prst="rect">
            <a:avLst/>
          </a:prstGeom>
        </p:spPr>
      </p:pic>
      <p:pic>
        <p:nvPicPr>
          <p:cNvPr id="78" name="Picture 6" descr="C:\Users\Noi\Desktop\wide\POMODORO.png"/>
          <p:cNvPicPr>
            <a:picLocks noChangeAspect="1" noChangeArrowheads="1"/>
          </p:cNvPicPr>
          <p:nvPr/>
        </p:nvPicPr>
        <p:blipFill>
          <a:blip r:embed="rId6" cstate="print"/>
          <a:srcRect l="23958" t="24446" r="23578" b="17666"/>
          <a:stretch>
            <a:fillRect/>
          </a:stretch>
        </p:blipFill>
        <p:spPr bwMode="auto">
          <a:xfrm>
            <a:off x="14325602" y="6286499"/>
            <a:ext cx="800100" cy="662152"/>
          </a:xfrm>
          <a:prstGeom prst="rect">
            <a:avLst/>
          </a:prstGeom>
          <a:noFill/>
        </p:spPr>
      </p:pic>
      <p:pic>
        <p:nvPicPr>
          <p:cNvPr id="79" name="Picture 6" descr="C:\Users\Noi\Desktop\wide\POMODORO.png"/>
          <p:cNvPicPr>
            <a:picLocks noChangeAspect="1" noChangeArrowheads="1"/>
          </p:cNvPicPr>
          <p:nvPr/>
        </p:nvPicPr>
        <p:blipFill>
          <a:blip r:embed="rId6" cstate="print"/>
          <a:srcRect l="23958" t="24446" r="23578" b="17666"/>
          <a:stretch>
            <a:fillRect/>
          </a:stretch>
        </p:blipFill>
        <p:spPr bwMode="auto">
          <a:xfrm>
            <a:off x="15240002" y="6286499"/>
            <a:ext cx="800100" cy="662152"/>
          </a:xfrm>
          <a:prstGeom prst="rect">
            <a:avLst/>
          </a:prstGeom>
          <a:noFill/>
        </p:spPr>
      </p:pic>
      <p:pic>
        <p:nvPicPr>
          <p:cNvPr id="80" name="Picture 6" descr="C:\Users\Noi\Desktop\wide\POMODORO.png"/>
          <p:cNvPicPr>
            <a:picLocks noChangeAspect="1" noChangeArrowheads="1"/>
          </p:cNvPicPr>
          <p:nvPr/>
        </p:nvPicPr>
        <p:blipFill>
          <a:blip r:embed="rId6" cstate="print"/>
          <a:srcRect l="23958" t="24446" r="23578" b="17666"/>
          <a:stretch>
            <a:fillRect/>
          </a:stretch>
        </p:blipFill>
        <p:spPr bwMode="auto">
          <a:xfrm>
            <a:off x="14325602" y="7124699"/>
            <a:ext cx="800100" cy="662152"/>
          </a:xfrm>
          <a:prstGeom prst="rect">
            <a:avLst/>
          </a:prstGeom>
          <a:noFill/>
        </p:spPr>
      </p:pic>
      <p:pic>
        <p:nvPicPr>
          <p:cNvPr id="81" name="Picture 6" descr="C:\Users\Noi\Desktop\wide\POMODORO.png"/>
          <p:cNvPicPr>
            <a:picLocks noChangeAspect="1" noChangeArrowheads="1"/>
          </p:cNvPicPr>
          <p:nvPr/>
        </p:nvPicPr>
        <p:blipFill>
          <a:blip r:embed="rId6" cstate="print"/>
          <a:srcRect l="23958" t="24446" r="23578" b="17666"/>
          <a:stretch>
            <a:fillRect/>
          </a:stretch>
        </p:blipFill>
        <p:spPr bwMode="auto">
          <a:xfrm>
            <a:off x="15240002" y="7124699"/>
            <a:ext cx="800100" cy="662152"/>
          </a:xfrm>
          <a:prstGeom prst="rect">
            <a:avLst/>
          </a:prstGeom>
          <a:noFill/>
        </p:spPr>
      </p:pic>
      <p:sp>
        <p:nvSpPr>
          <p:cNvPr id="82" name="Rectangle 81"/>
          <p:cNvSpPr/>
          <p:nvPr/>
        </p:nvSpPr>
        <p:spPr>
          <a:xfrm rot="14071522">
            <a:off x="14642194" y="6292532"/>
            <a:ext cx="82049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72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۲</a:t>
            </a:r>
            <a:endParaRPr lang="en-US" sz="7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3" name="Rectangle 82"/>
          <p:cNvSpPr/>
          <p:nvPr/>
        </p:nvSpPr>
        <p:spPr>
          <a:xfrm rot="14071522">
            <a:off x="15632796" y="6216331"/>
            <a:ext cx="82049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72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۲</a:t>
            </a:r>
            <a:endParaRPr lang="en-US" sz="7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1" name="Rectangle 90"/>
          <p:cNvSpPr/>
          <p:nvPr/>
        </p:nvSpPr>
        <p:spPr>
          <a:xfrm rot="14124973">
            <a:off x="13067648" y="7078152"/>
            <a:ext cx="70243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AE" sz="72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۲</a:t>
            </a:r>
            <a:endParaRPr lang="en-US" sz="72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2" name="Rectangle 91"/>
          <p:cNvSpPr/>
          <p:nvPr/>
        </p:nvSpPr>
        <p:spPr>
          <a:xfrm rot="14124973">
            <a:off x="12000849" y="7078150"/>
            <a:ext cx="70243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AE" sz="72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۲</a:t>
            </a:r>
            <a:endParaRPr lang="en-US" sz="72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3" name="Rectangle 92"/>
          <p:cNvSpPr/>
          <p:nvPr/>
        </p:nvSpPr>
        <p:spPr>
          <a:xfrm rot="14124973">
            <a:off x="14744050" y="7078151"/>
            <a:ext cx="70243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AE" sz="72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۲</a:t>
            </a:r>
            <a:endParaRPr lang="en-US" sz="72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4" name="Rectangle 93"/>
          <p:cNvSpPr/>
          <p:nvPr/>
        </p:nvSpPr>
        <p:spPr>
          <a:xfrm rot="14124973">
            <a:off x="15734649" y="7078151"/>
            <a:ext cx="70243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AE" sz="72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۲</a:t>
            </a:r>
            <a:endParaRPr lang="en-US" sz="72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600200" y="2656703"/>
            <a:ext cx="76962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Calibri" pitchFamily="34" charset="0"/>
              </a:rPr>
              <a:t>2.2.2 Registro di produzione</a:t>
            </a: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	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Puoi scrivere in un quaderno l'intero processo tecnologico di produzione, nel caso in cui produci beni.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Calibri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b="1" dirty="0" smtClean="0">
                <a:ea typeface="Times New Roman" pitchFamily="18" charset="0"/>
                <a:cs typeface="Calibri" pitchFamily="34" charset="0"/>
              </a:rPr>
              <a:t>Questo metodo è chiamato</a:t>
            </a: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 PDCA  CYCLE</a:t>
            </a:r>
            <a:endParaRPr lang="it-IT" dirty="0" smtClean="0">
              <a:ea typeface="Times New Roman" pitchFamily="18" charset="0"/>
              <a:cs typeface="Calibri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 smtClean="0">
                <a:ea typeface="Times New Roman" pitchFamily="18" charset="0"/>
                <a:cs typeface="Calibri" pitchFamily="34" charset="0"/>
              </a:rPr>
              <a:t>Il ciclo Plan – Do – Check – Act è un modello in quattro fasi (o quattro "fasi") per la strategia di controllo della qualità e il miglioramento continuo della qualità.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b="1" dirty="0" smtClean="0">
                <a:ea typeface="Times New Roman" pitchFamily="18" charset="0"/>
                <a:cs typeface="Calibri" pitchFamily="34" charset="0"/>
              </a:rPr>
              <a:t>1. La fase della Pianificazione (P).</a:t>
            </a:r>
            <a:r>
              <a:rPr lang="it-IT" dirty="0" smtClean="0">
                <a:ea typeface="Times New Roman" pitchFamily="18" charset="0"/>
                <a:cs typeface="Calibri" pitchFamily="34" charset="0"/>
              </a:rPr>
              <a:t> In questa fase vengono prese decisioni sugli obiettivi da raggiungere e sui processi necessari per raggiungere risultati/prodotti.</a:t>
            </a:r>
            <a:endParaRPr lang="it-IT" dirty="0" smtClean="0"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b="1" dirty="0" smtClean="0">
                <a:ea typeface="Times New Roman" pitchFamily="18" charset="0"/>
                <a:cs typeface="Calibri" pitchFamily="34" charset="0"/>
              </a:rPr>
              <a:t>2. Fase della Performance: Do (D).</a:t>
            </a:r>
            <a:r>
              <a:rPr lang="it-IT" dirty="0" smtClean="0">
                <a:ea typeface="Times New Roman" pitchFamily="18" charset="0"/>
                <a:cs typeface="Calibri" pitchFamily="34" charset="0"/>
              </a:rPr>
              <a:t> Il piano di produzione o di miglioramento elaborato durante la fase di pianificazione (P) deve essere sottoposto a prove, preferibilmente su piccola scala.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b="1" dirty="0" smtClean="0">
                <a:ea typeface="Times New Roman" pitchFamily="18" charset="0"/>
                <a:cs typeface="Calibri" pitchFamily="34" charset="0"/>
              </a:rPr>
              <a:t>3. </a:t>
            </a:r>
            <a:r>
              <a:rPr lang="it-IT" b="1" dirty="0" smtClean="0">
                <a:ea typeface="Times New Roman" pitchFamily="18" charset="0"/>
                <a:cs typeface="Calibri" pitchFamily="34" charset="0"/>
              </a:rPr>
              <a:t>Fase del Controllo </a:t>
            </a:r>
            <a:r>
              <a:rPr lang="it-IT" b="1" dirty="0" smtClean="0">
                <a:ea typeface="Times New Roman" pitchFamily="18" charset="0"/>
                <a:cs typeface="Calibri" pitchFamily="34" charset="0"/>
              </a:rPr>
              <a:t>(C) o dello studio: verifica.</a:t>
            </a:r>
            <a:r>
              <a:rPr lang="it-IT" dirty="0" smtClean="0">
                <a:ea typeface="Times New Roman" pitchFamily="18" charset="0"/>
                <a:cs typeface="Calibri" pitchFamily="34" charset="0"/>
              </a:rPr>
              <a:t> Domande che possono essere poste in questa fase: cosa si può imparare da come la progettazione del prodotto / servizio si confronta con ciò che era previsto, con le proiezioni fatte?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b="1" dirty="0" smtClean="0">
                <a:ea typeface="Times New Roman" pitchFamily="18" charset="0"/>
                <a:cs typeface="Calibri" pitchFamily="34" charset="0"/>
              </a:rPr>
              <a:t>4. Fase dell’Azione (A).</a:t>
            </a:r>
            <a:r>
              <a:rPr lang="it-IT" dirty="0" smtClean="0">
                <a:ea typeface="Times New Roman" pitchFamily="18" charset="0"/>
                <a:cs typeface="Calibri" pitchFamily="34" charset="0"/>
              </a:rPr>
              <a:t> Se i risultati della fase di verifica non mostrano miglioramenti significativi nel soddisfare le esigenze dei clienti, devono essere stabilite misure per un'azione correttiva e deve essere avviato un altro ciclo PDCA.</a:t>
            </a:r>
            <a:endParaRPr lang="it-IT" dirty="0">
              <a:cs typeface="Arial" pitchFamily="34" charset="0"/>
            </a:endParaRP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xmlns="" id="{B457E1F9-B71E-20E0-77A5-08EF52153978}"/>
              </a:ext>
            </a:extLst>
          </p:cNvPr>
          <p:cNvSpPr txBox="1"/>
          <p:nvPr/>
        </p:nvSpPr>
        <p:spPr>
          <a:xfrm>
            <a:off x="304800" y="190500"/>
            <a:ext cx="15240000" cy="132343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it-IT" altLang="ko-KR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Unità 2 Suggerimenti per un home </a:t>
            </a:r>
            <a:r>
              <a:rPr lang="it-IT" altLang="ko-KR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based</a:t>
            </a:r>
            <a:r>
              <a:rPr lang="it-IT" altLang="ko-KR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business di successo</a:t>
            </a:r>
          </a:p>
          <a:p>
            <a:r>
              <a:rPr lang="it-IT" altLang="ko-KR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"Fai ciò che ami"</a:t>
            </a: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xmlns="" id="{908DF9CA-52FE-B5E9-55D1-0AA3A4015ACA}"/>
              </a:ext>
            </a:extLst>
          </p:cNvPr>
          <p:cNvSpPr txBox="1"/>
          <p:nvPr/>
        </p:nvSpPr>
        <p:spPr>
          <a:xfrm>
            <a:off x="304800" y="1573766"/>
            <a:ext cx="9677399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ko-KR" sz="2400" b="1" dirty="0" smtClean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Sezione 2: Diventa un esperto</a:t>
            </a:r>
            <a:endParaRPr lang="it-IT" altLang="ko-KR" sz="24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38200" y="2008156"/>
            <a:ext cx="13563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Calibri" pitchFamily="34" charset="0"/>
              </a:rPr>
              <a:t>2.2. Assumi il ruolo di esperto</a:t>
            </a:r>
            <a:endParaRPr kumimoji="0" lang="it-IT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25000" y="7059644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400" b="1" dirty="0" smtClean="0">
                <a:solidFill>
                  <a:srgbClr val="AC7BDC"/>
                </a:solidFill>
                <a:ea typeface="Times New Roman" pitchFamily="18" charset="0"/>
                <a:cs typeface="Calibri" pitchFamily="34" charset="0"/>
              </a:rPr>
              <a:t>Le persone rispettano coloro che sanno più di loro!</a:t>
            </a:r>
            <a:endParaRPr lang="en-US" sz="2400" b="1" dirty="0">
              <a:solidFill>
                <a:srgbClr val="AC7BDC"/>
              </a:solidFill>
              <a:cs typeface="Arial" pitchFamily="34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636508757"/>
              </p:ext>
            </p:extLst>
          </p:nvPr>
        </p:nvGraphicFramePr>
        <p:xfrm>
          <a:off x="9525000" y="2171700"/>
          <a:ext cx="68580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15">
            <a:extLst>
              <a:ext uri="{FF2B5EF4-FFF2-40B4-BE49-F238E27FC236}">
                <a16:creationId xmlns:a16="http://schemas.microsoft.com/office/drawing/2014/main" xmlns="" id="{E42D7F93-F08B-64FD-14F1-8F551D6633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848100"/>
            <a:ext cx="8940801" cy="5029200"/>
          </a:xfrm>
          <a:prstGeom prst="rect">
            <a:avLst/>
          </a:prstGeom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9829800" y="4228088"/>
            <a:ext cx="6629400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Calibri" pitchFamily="34" charset="0"/>
              </a:rPr>
              <a:t>2.3 </a:t>
            </a: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Calibri" pitchFamily="34" charset="0"/>
              </a:rPr>
              <a:t>Chiediti se far crescere o meno la tua attività: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Analizza il tuo</a:t>
            </a:r>
            <a:r>
              <a:rPr kumimoji="0" lang="it-IT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stile di vita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. 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Il tuo stile di vita preferito sosterrà o sarà in conflitto con la crescita della tua attività?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Risolvi alcuni problemi "matematici" per andare oltre! Controlla i numeri. 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Metti i tuoi dati finanziari sulla strada giusta o metti i tuoi piani di crescita nel dimenticatoio fino a quando i numeri non prenderanno un senso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01638" marR="0" lvl="0" indent="-4016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Testa il tuo prodotto / il tuo lavoro sul mercato dei social media. 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Prima di investire molto tempo, denaro e sforzi nella crescita della tua attività, assicurati che un numero sufficiente di potenziali clienti e consumatori siano interessati ad acquistare i tuoi prodotti e servizi.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B457E1F9-B71E-20E0-77A5-08EF52153978}"/>
              </a:ext>
            </a:extLst>
          </p:cNvPr>
          <p:cNvSpPr txBox="1"/>
          <p:nvPr/>
        </p:nvSpPr>
        <p:spPr>
          <a:xfrm>
            <a:off x="304800" y="190500"/>
            <a:ext cx="15240000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it-IT" altLang="ko-KR" sz="4000" b="1" dirty="0" smtClean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Suggerimenti </a:t>
            </a:r>
            <a:r>
              <a:rPr lang="it-IT" altLang="ko-KR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per un home </a:t>
            </a:r>
            <a:r>
              <a:rPr lang="it-IT" altLang="ko-KR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based</a:t>
            </a:r>
            <a:r>
              <a:rPr lang="it-IT" altLang="ko-KR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business di </a:t>
            </a:r>
            <a:r>
              <a:rPr lang="it-IT" altLang="ko-KR" sz="4000" b="1" dirty="0" smtClean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successo "Fai </a:t>
            </a:r>
            <a:r>
              <a:rPr lang="it-IT" altLang="ko-KR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ciò che ami"</a:t>
            </a:r>
            <a:endParaRPr lang="it-IT" altLang="ko-KR" sz="40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05200" y="1181100"/>
            <a:ext cx="5486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 smtClean="0">
                <a:solidFill>
                  <a:srgbClr val="FD4FB4"/>
                </a:solidFill>
                <a:ea typeface="Times New Roman" pitchFamily="18" charset="0"/>
                <a:cs typeface="Calibri" pitchFamily="34" charset="0"/>
              </a:rPr>
              <a:t>Sezione 3</a:t>
            </a:r>
            <a:r>
              <a:rPr lang="en-GB" sz="2400" b="1" dirty="0">
                <a:solidFill>
                  <a:srgbClr val="FD4FB4"/>
                </a:solidFill>
                <a:ea typeface="Times New Roman" pitchFamily="18" charset="0"/>
                <a:cs typeface="Calibri" pitchFamily="34" charset="0"/>
              </a:rPr>
              <a:t>: </a:t>
            </a:r>
            <a:r>
              <a:rPr lang="it-IT" sz="2400" b="1" dirty="0" smtClean="0">
                <a:solidFill>
                  <a:srgbClr val="FD4FB4"/>
                </a:solidFill>
                <a:ea typeface="Times New Roman" pitchFamily="18" charset="0"/>
                <a:cs typeface="Calibri" pitchFamily="34" charset="0"/>
              </a:rPr>
              <a:t>Crescere</a:t>
            </a:r>
            <a:r>
              <a:rPr lang="en-GB" sz="2400" b="1" dirty="0" smtClean="0">
                <a:solidFill>
                  <a:srgbClr val="FD4FB4"/>
                </a:solidFill>
                <a:ea typeface="Times New Roman" pitchFamily="18" charset="0"/>
                <a:cs typeface="Calibri" pitchFamily="34" charset="0"/>
              </a:rPr>
              <a:t> o non </a:t>
            </a:r>
            <a:r>
              <a:rPr lang="it-IT" sz="2400" b="1" dirty="0" smtClean="0">
                <a:solidFill>
                  <a:srgbClr val="FD4FB4"/>
                </a:solidFill>
                <a:ea typeface="Times New Roman" pitchFamily="18" charset="0"/>
                <a:cs typeface="Calibri" pitchFamily="34" charset="0"/>
              </a:rPr>
              <a:t>crescere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2400" dirty="0" smtClean="0">
                <a:ea typeface="Times New Roman" pitchFamily="18" charset="0"/>
                <a:cs typeface="Calibri" pitchFamily="34" charset="0"/>
              </a:rPr>
              <a:t>Poiché sei tu che devi convivere con le conseguenze della decisione di crescere o meno, è nel tuo interesse esaminare a fondo te stessa, la tua attività e il mercato per assicurarti che qualunque decisione tu prenda, sia la migliore per te e per la tua attività.</a:t>
            </a:r>
            <a:endParaRPr lang="en-US" sz="2400" dirty="0">
              <a:solidFill>
                <a:srgbClr val="AC7BDC"/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7">
            <a:extLst>
              <a:ext uri="{FF2B5EF4-FFF2-40B4-BE49-F238E27FC236}">
                <a16:creationId xmlns:a16="http://schemas.microsoft.com/office/drawing/2014/main" xmlns="" id="{ADD3ADD3-1B37-5F92-E3C9-F6360420F0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829300"/>
            <a:ext cx="5542080" cy="299399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002AAC77-762E-FF82-BCE0-542021BAB6F1}"/>
              </a:ext>
            </a:extLst>
          </p:cNvPr>
          <p:cNvSpPr txBox="1"/>
          <p:nvPr/>
        </p:nvSpPr>
        <p:spPr>
          <a:xfrm>
            <a:off x="7030387" y="4013269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Conclusione</a:t>
            </a:r>
            <a:endParaRPr lang="es-ES" sz="40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1CC91A97-CB90-F117-8D0D-B57C960E7D29}"/>
              </a:ext>
            </a:extLst>
          </p:cNvPr>
          <p:cNvSpPr txBox="1"/>
          <p:nvPr/>
        </p:nvSpPr>
        <p:spPr>
          <a:xfrm>
            <a:off x="1524000" y="2019300"/>
            <a:ext cx="48006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altLang="es-ES" sz="2800" b="1" dirty="0" smtClean="0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Un</a:t>
            </a:r>
            <a:r>
              <a:rPr lang="it-IT" altLang="es-ES" sz="2800" b="1" dirty="0" smtClean="0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home-</a:t>
            </a:r>
            <a:r>
              <a:rPr lang="it-IT" altLang="es-ES" sz="2800" b="1" dirty="0" err="1" smtClean="0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based</a:t>
            </a:r>
            <a:r>
              <a:rPr lang="it-IT" altLang="es-ES" sz="2800" b="1" dirty="0" smtClean="0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business è un business localizzato a casa tua </a:t>
            </a:r>
            <a:endParaRPr lang="it-IT" altLang="ko-KR" sz="2800" b="1" dirty="0">
              <a:solidFill>
                <a:srgbClr val="AC7BDC"/>
              </a:solidFill>
              <a:cs typeface="Microsoft Sans Serif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86FE7853-4900-78CA-5E8A-87A3A6DA723D}"/>
              </a:ext>
            </a:extLst>
          </p:cNvPr>
          <p:cNvSpPr txBox="1"/>
          <p:nvPr/>
        </p:nvSpPr>
        <p:spPr>
          <a:xfrm>
            <a:off x="10744200" y="2171700"/>
            <a:ext cx="6781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AC7BDC"/>
                </a:solidFill>
                <a:ea typeface="Times New Roman" panose="02020603050405020304" pitchFamily="18" charset="0"/>
              </a:rPr>
              <a:t>Avere un atteggiamento serio negli affari</a:t>
            </a:r>
            <a:endParaRPr lang="ko-KR" altLang="en-US" sz="2800" b="1" dirty="0">
              <a:solidFill>
                <a:srgbClr val="AC7BDC"/>
              </a:solidFill>
              <a:cs typeface="Microsoft Sans Serif" panose="020B0604020202020204" pitchFamily="34" charset="0"/>
            </a:endParaRP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xmlns="" id="{DEF5E362-01C4-B4BE-88F3-CA9399EF137C}"/>
              </a:ext>
            </a:extLst>
          </p:cNvPr>
          <p:cNvSpPr txBox="1"/>
          <p:nvPr/>
        </p:nvSpPr>
        <p:spPr>
          <a:xfrm>
            <a:off x="11201400" y="2797433"/>
            <a:ext cx="6477000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	</a:t>
            </a:r>
            <a:r>
              <a:rPr lang="it-IT" dirty="0" smtClean="0"/>
              <a:t>Tutti sogniamo il lavoro che vorremmo se solo avessimo l'opportunità di farlo. E se potessi fare ciò che ami davvero fare? Non sarebbe fantastico?  Lo è, ed è esattamente l'opportunità che ottieni avviando la tua attività. Basta avere un atteggiamento serio negli affari!</a:t>
            </a:r>
            <a:endParaRPr lang="ko-KR" altLang="en-US" sz="1200" dirty="0">
              <a:cs typeface="Microsoft Sans Serif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65EBEB16-F347-8C9F-F501-E6D723B8C5F5}"/>
              </a:ext>
            </a:extLst>
          </p:cNvPr>
          <p:cNvSpPr txBox="1"/>
          <p:nvPr/>
        </p:nvSpPr>
        <p:spPr>
          <a:xfrm>
            <a:off x="11430000" y="5067300"/>
            <a:ext cx="6248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FD4FB4"/>
                </a:solidFill>
              </a:rPr>
              <a:t>Per essere più efficiente, crea routine di lavoro positiva!</a:t>
            </a:r>
            <a:endParaRPr lang="en-GB" sz="3600" b="1" dirty="0">
              <a:solidFill>
                <a:srgbClr val="FD4FB4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B356ED3-F44A-4965-B161-BE99BCFC0302}"/>
              </a:ext>
            </a:extLst>
          </p:cNvPr>
          <p:cNvSpPr txBox="1"/>
          <p:nvPr/>
        </p:nvSpPr>
        <p:spPr>
          <a:xfrm>
            <a:off x="11811000" y="6348799"/>
            <a:ext cx="5715000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b="1" dirty="0" smtClean="0"/>
              <a:t>Le routine sono una buona cosa!</a:t>
            </a:r>
          </a:p>
          <a:p>
            <a:pPr algn="just"/>
            <a:r>
              <a:rPr lang="en-GB" dirty="0"/>
              <a:t>	</a:t>
            </a:r>
            <a:r>
              <a:rPr lang="it-IT" dirty="0" smtClean="0"/>
              <a:t>Ti aiutano a rimanere concentrato sulle cose più importanti. Forniscono la struttura e la continuità su cui tu e i tuoi clienti fate affidamento per svolgere il tuo business in modo efficiente ed efficace.</a:t>
            </a:r>
            <a:endParaRPr lang="ko-KR" altLang="en-US" dirty="0">
              <a:cs typeface="Microsoft Sans Serif" panose="020B0604020202020204" pitchFamily="34" charset="0"/>
            </a:endParaRPr>
          </a:p>
        </p:txBody>
      </p:sp>
      <p:pic>
        <p:nvPicPr>
          <p:cNvPr id="12" name="object 5">
            <a:extLst>
              <a:ext uri="{FF2B5EF4-FFF2-40B4-BE49-F238E27FC236}">
                <a16:creationId xmlns:a16="http://schemas.microsoft.com/office/drawing/2014/main" xmlns="" id="{3C4D9A21-5CF5-0958-90F8-C96F352FB0A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3400" y="1866900"/>
            <a:ext cx="885824" cy="809624"/>
          </a:xfrm>
          <a:prstGeom prst="rect">
            <a:avLst/>
          </a:prstGeom>
        </p:spPr>
      </p:pic>
      <p:pic>
        <p:nvPicPr>
          <p:cNvPr id="13" name="object 5">
            <a:extLst>
              <a:ext uri="{FF2B5EF4-FFF2-40B4-BE49-F238E27FC236}">
                <a16:creationId xmlns:a16="http://schemas.microsoft.com/office/drawing/2014/main" xmlns="" id="{3AE924DD-2FF9-8063-9000-8EE79949F80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3400" y="5067300"/>
            <a:ext cx="885824" cy="885824"/>
          </a:xfrm>
          <a:prstGeom prst="rect">
            <a:avLst/>
          </a:prstGeom>
        </p:spPr>
      </p:pic>
      <p:pic>
        <p:nvPicPr>
          <p:cNvPr id="14" name="object 5">
            <a:extLst>
              <a:ext uri="{FF2B5EF4-FFF2-40B4-BE49-F238E27FC236}">
                <a16:creationId xmlns:a16="http://schemas.microsoft.com/office/drawing/2014/main" xmlns="" id="{221CE9C6-11FD-A90A-52AD-868B77C11C2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82200" y="2095500"/>
            <a:ext cx="885824" cy="809624"/>
          </a:xfrm>
          <a:prstGeom prst="rect">
            <a:avLst/>
          </a:prstGeom>
        </p:spPr>
      </p:pic>
      <p:pic>
        <p:nvPicPr>
          <p:cNvPr id="15" name="object 5">
            <a:extLst>
              <a:ext uri="{FF2B5EF4-FFF2-40B4-BE49-F238E27FC236}">
                <a16:creationId xmlns:a16="http://schemas.microsoft.com/office/drawing/2014/main" xmlns="" id="{8EEC15A1-5572-D5F6-E029-D4DA9E599DC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67598" y="4893886"/>
            <a:ext cx="1191002" cy="105923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524000" y="2933700"/>
            <a:ext cx="4876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	</a:t>
            </a:r>
            <a:r>
              <a:rPr lang="it-IT" dirty="0" smtClean="0"/>
              <a:t>Se sei stanco di lavorare per altre persone o di avere la tua creatività in gabbia; Se sei pieno di grandi idee, idee che sai ti porteranno al successo; se hai l'opportunità di metterle in pratica; Se desideri qualcosa di meglio, beh, c'è qualcosa di meglio per te: un'attività da casa.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1447800" y="5219700"/>
            <a:ext cx="4876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it-IT" sz="2800" b="1" dirty="0" smtClean="0">
                <a:solidFill>
                  <a:srgbClr val="AC7BDC"/>
                </a:solidFill>
              </a:rPr>
              <a:t>I Piani non sono importanti ma la pianificazione è essenziale</a:t>
            </a:r>
            <a:endParaRPr lang="it-IT" sz="2800" b="1" dirty="0">
              <a:solidFill>
                <a:srgbClr val="AC7BDC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47800" y="6286500"/>
            <a:ext cx="4953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/>
              <a:t>	</a:t>
            </a:r>
            <a:r>
              <a:rPr lang="it-IT" dirty="0" smtClean="0"/>
              <a:t>Come con qualsiasi azienda, è necessario avere uno scopo e degli obiettivi chiari e avere anche una pianificazione realistica per raggiungerli. Per questo non hai bisogno di documenti complessi e complicati, mantieni le cose semplici.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532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6CEB6FBD-A5B4-4090-B420-A3A58C350B90}"/>
              </a:ext>
            </a:extLst>
          </p:cNvPr>
          <p:cNvSpPr txBox="1"/>
          <p:nvPr/>
        </p:nvSpPr>
        <p:spPr>
          <a:xfrm>
            <a:off x="6438900" y="5295900"/>
            <a:ext cx="5410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>
                <a:tab pos="1205230" algn="l"/>
                <a:tab pos="1926589" algn="l"/>
                <a:tab pos="2915920" algn="l"/>
                <a:tab pos="3444875" algn="l"/>
                <a:tab pos="4383405" algn="l"/>
                <a:tab pos="6796405" algn="l"/>
              </a:tabLst>
              <a:defRPr/>
            </a:pPr>
            <a:r>
              <a:rPr lang="en-US" sz="8000" b="1" spc="-114" dirty="0" smtClean="0">
                <a:solidFill>
                  <a:srgbClr val="FD4FB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Grazie!</a:t>
            </a:r>
            <a:endParaRPr kumimoji="0" lang="en-US" sz="8000" b="1" i="0" u="none" strike="noStrike" kern="1200" cap="none" spc="0" normalizeH="0" baseline="0" dirty="0">
              <a:ln>
                <a:noFill/>
              </a:ln>
              <a:solidFill>
                <a:srgbClr val="FD4FB4"/>
              </a:solidFill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B5A34285-6C07-DC1D-80A6-98EE623AEFA4}"/>
              </a:ext>
            </a:extLst>
          </p:cNvPr>
          <p:cNvSpPr txBox="1"/>
          <p:nvPr/>
        </p:nvSpPr>
        <p:spPr>
          <a:xfrm>
            <a:off x="4343400" y="6853084"/>
            <a:ext cx="9166122" cy="1459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400" b="1" spc="-65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Partner: ADDE</a:t>
            </a:r>
            <a:endParaRPr lang="en-US" sz="4400" spc="-65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en-US" sz="4400" b="1" spc="-65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264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D11816CB-AA50-BD0E-12E4-C12F7AA3F7E1}"/>
              </a:ext>
            </a:extLst>
          </p:cNvPr>
          <p:cNvSpPr txBox="1"/>
          <p:nvPr/>
        </p:nvSpPr>
        <p:spPr>
          <a:xfrm>
            <a:off x="1524000" y="1503549"/>
            <a:ext cx="9462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Obiettivi</a:t>
            </a:r>
            <a:endParaRPr lang="en-GB" sz="40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DAB24A19-41FB-B060-0BAE-CCCC40AE4D04}"/>
              </a:ext>
            </a:extLst>
          </p:cNvPr>
          <p:cNvSpPr txBox="1"/>
          <p:nvPr/>
        </p:nvSpPr>
        <p:spPr>
          <a:xfrm>
            <a:off x="1524000" y="2262365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 smtClean="0">
                <a:effectLst/>
                <a:ea typeface="Microsoft Sans Serif" panose="020B0604020202020204" pitchFamily="34" charset="0"/>
                <a:cs typeface="Microsoft Sans Serif" panose="020B0604020202020204" pitchFamily="34" charset="0"/>
              </a:rPr>
              <a:t>Alla fine di questo corso sarai in grado di</a:t>
            </a:r>
            <a:endParaRPr lang="it-IT" sz="2800" dirty="0">
              <a:effectLst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81E9682-09FC-3C43-A1AB-E4E4CC2D81B8}"/>
              </a:ext>
            </a:extLst>
          </p:cNvPr>
          <p:cNvGrpSpPr/>
          <p:nvPr/>
        </p:nvGrpSpPr>
        <p:grpSpPr>
          <a:xfrm>
            <a:off x="2133600" y="2933700"/>
            <a:ext cx="5124927" cy="1629554"/>
            <a:chOff x="6420992" y="1321255"/>
            <a:chExt cx="5124927" cy="1629554"/>
          </a:xfrm>
        </p:grpSpPr>
        <p:sp>
          <p:nvSpPr>
            <p:cNvPr id="5" name="TextBox 7">
              <a:extLst>
                <a:ext uri="{FF2B5EF4-FFF2-40B4-BE49-F238E27FC236}">
                  <a16:creationId xmlns:a16="http://schemas.microsoft.com/office/drawing/2014/main" xmlns="" id="{548EFC15-3084-BDDD-6E8D-F01E3D99CC11}"/>
                </a:ext>
              </a:extLst>
            </p:cNvPr>
            <p:cNvSpPr txBox="1"/>
            <p:nvPr/>
          </p:nvSpPr>
          <p:spPr>
            <a:xfrm>
              <a:off x="6420994" y="1750480"/>
              <a:ext cx="51249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dirty="0" smtClean="0"/>
                <a:t>Progettarlo, farlo crescere e trasformarlo in un business di successo, affrontando tutte le sfide</a:t>
              </a:r>
              <a:endParaRPr lang="en-US" altLang="ko-KR" sz="2400" dirty="0"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  <p:sp>
          <p:nvSpPr>
            <p:cNvPr id="6" name="TextBox 8">
              <a:extLst>
                <a:ext uri="{FF2B5EF4-FFF2-40B4-BE49-F238E27FC236}">
                  <a16:creationId xmlns:a16="http://schemas.microsoft.com/office/drawing/2014/main" xmlns="" id="{55E089A1-1F8C-461F-FDEB-F6FE8F5419E0}"/>
                </a:ext>
              </a:extLst>
            </p:cNvPr>
            <p:cNvSpPr txBox="1"/>
            <p:nvPr/>
          </p:nvSpPr>
          <p:spPr>
            <a:xfrm>
              <a:off x="6420992" y="1321255"/>
              <a:ext cx="5124925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it-IT" sz="2800" b="1" dirty="0" smtClean="0">
                  <a:solidFill>
                    <a:srgbClr val="AC7BDC"/>
                  </a:solidFill>
                </a:rPr>
                <a:t>Avviare un business da casa</a:t>
              </a:r>
              <a:endParaRPr lang="it-IT" altLang="ko-KR" sz="2800" b="1" dirty="0">
                <a:solidFill>
                  <a:srgbClr val="AC7BDC"/>
                </a:solidFill>
                <a:cs typeface="Microsoft Sans Serif" panose="020B0604020202020204" pitchFamily="34" charset="0"/>
              </a:endParaRPr>
            </a:p>
          </p:txBody>
        </p:sp>
      </p:grpSp>
      <p:grpSp>
        <p:nvGrpSpPr>
          <p:cNvPr id="7" name="Group 3">
            <a:extLst>
              <a:ext uri="{FF2B5EF4-FFF2-40B4-BE49-F238E27FC236}">
                <a16:creationId xmlns:a16="http://schemas.microsoft.com/office/drawing/2014/main" xmlns="" id="{AD9EE554-EB6F-38B3-BCE7-14B839C76A9D}"/>
              </a:ext>
            </a:extLst>
          </p:cNvPr>
          <p:cNvGrpSpPr/>
          <p:nvPr/>
        </p:nvGrpSpPr>
        <p:grpSpPr>
          <a:xfrm>
            <a:off x="2133600" y="4610100"/>
            <a:ext cx="7315200" cy="1614435"/>
            <a:chOff x="6420993" y="1336374"/>
            <a:chExt cx="5655091" cy="161443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2747B981-D2F4-A88C-FDA2-E9AC1B8491D3}"/>
                </a:ext>
              </a:extLst>
            </p:cNvPr>
            <p:cNvSpPr txBox="1"/>
            <p:nvPr/>
          </p:nvSpPr>
          <p:spPr>
            <a:xfrm>
              <a:off x="6420993" y="1750480"/>
              <a:ext cx="536055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t-IT" sz="2400" dirty="0" smtClean="0"/>
                <a:t>Ci concentreremo su atteggiamenti e azioni che aiuteranno i beneficiari </a:t>
              </a:r>
              <a:r>
                <a:rPr lang="it-IT" sz="2400" dirty="0" smtClean="0"/>
                <a:t>ad </a:t>
              </a:r>
              <a:r>
                <a:rPr lang="it-IT" sz="2400" dirty="0" smtClean="0"/>
                <a:t>avere un'immagine chiara di un'impresa domestica, con vantaggi e svantaggi</a:t>
              </a:r>
              <a:endParaRPr lang="en-US" altLang="ko-KR" sz="2400" dirty="0"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6CAD2012-C327-5815-4FAA-1CACB3D4207F}"/>
                </a:ext>
              </a:extLst>
            </p:cNvPr>
            <p:cNvSpPr txBox="1"/>
            <p:nvPr/>
          </p:nvSpPr>
          <p:spPr>
            <a:xfrm>
              <a:off x="6420993" y="1336374"/>
              <a:ext cx="5655091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it-IT" sz="2800" b="1" dirty="0" smtClean="0">
                  <a:solidFill>
                    <a:srgbClr val="AC7BDC"/>
                  </a:solidFill>
                </a:rPr>
                <a:t>Sviluppare un comportamento aziendale serio</a:t>
              </a:r>
              <a:endParaRPr lang="ko-KR" altLang="en-US" sz="2800" b="1" dirty="0">
                <a:solidFill>
                  <a:srgbClr val="AC7BDC"/>
                </a:solidFill>
                <a:cs typeface="Microsoft Sans Serif" panose="020B0604020202020204" pitchFamily="34" charset="0"/>
              </a:endParaRPr>
            </a:p>
          </p:txBody>
        </p:sp>
      </p:grpSp>
      <p:grpSp>
        <p:nvGrpSpPr>
          <p:cNvPr id="10" name="Group 3">
            <a:extLst>
              <a:ext uri="{FF2B5EF4-FFF2-40B4-BE49-F238E27FC236}">
                <a16:creationId xmlns:a16="http://schemas.microsoft.com/office/drawing/2014/main" xmlns="" id="{58B55858-4B42-6D8D-907F-07C5F5203570}"/>
              </a:ext>
            </a:extLst>
          </p:cNvPr>
          <p:cNvGrpSpPr/>
          <p:nvPr/>
        </p:nvGrpSpPr>
        <p:grpSpPr>
          <a:xfrm>
            <a:off x="2057400" y="6667500"/>
            <a:ext cx="7162800" cy="1354865"/>
            <a:chOff x="6420993" y="1226612"/>
            <a:chExt cx="5124926" cy="1354865"/>
          </a:xfrm>
        </p:grpSpPr>
        <p:sp>
          <p:nvSpPr>
            <p:cNvPr id="11" name="TextBox 7">
              <a:extLst>
                <a:ext uri="{FF2B5EF4-FFF2-40B4-BE49-F238E27FC236}">
                  <a16:creationId xmlns:a16="http://schemas.microsoft.com/office/drawing/2014/main" xmlns="" id="{E9FF2039-1F88-9C9E-74F1-B8ED25B62600}"/>
                </a:ext>
              </a:extLst>
            </p:cNvPr>
            <p:cNvSpPr txBox="1"/>
            <p:nvPr/>
          </p:nvSpPr>
          <p:spPr>
            <a:xfrm>
              <a:off x="6420994" y="1750480"/>
              <a:ext cx="51249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t-IT" sz="2400" dirty="0" smtClean="0">
                  <a:ea typeface="Times New Roman" pitchFamily="18" charset="0"/>
                  <a:cs typeface="Calibri" pitchFamily="34" charset="0"/>
                </a:rPr>
                <a:t>Specializzandoti, assumerai il ruolo di un esperto, anche se hai appena iniziato la tua attività</a:t>
              </a:r>
              <a:endParaRPr lang="en-US" altLang="ko-KR" sz="2400" dirty="0"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  <p:sp>
          <p:nvSpPr>
            <p:cNvPr id="12" name="TextBox 8">
              <a:extLst>
                <a:ext uri="{FF2B5EF4-FFF2-40B4-BE49-F238E27FC236}">
                  <a16:creationId xmlns:a16="http://schemas.microsoft.com/office/drawing/2014/main" xmlns="" id="{2B21E46A-7A55-6C32-B19D-8427E1ECEFA4}"/>
                </a:ext>
              </a:extLst>
            </p:cNvPr>
            <p:cNvSpPr txBox="1"/>
            <p:nvPr/>
          </p:nvSpPr>
          <p:spPr>
            <a:xfrm>
              <a:off x="6420993" y="1226612"/>
              <a:ext cx="5124925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it-IT" sz="2800" b="1" dirty="0" smtClean="0">
                  <a:solidFill>
                    <a:srgbClr val="AC7BDC"/>
                  </a:solidFill>
                </a:rPr>
                <a:t>Diventare un esperto</a:t>
              </a:r>
              <a:endParaRPr lang="it-IT" altLang="ko-KR" sz="2800" b="1" dirty="0">
                <a:solidFill>
                  <a:srgbClr val="AC7BDC"/>
                </a:solidFill>
                <a:cs typeface="Microsoft Sans Serif" panose="020B0604020202020204" pitchFamily="34" charset="0"/>
              </a:endParaRPr>
            </a:p>
          </p:txBody>
        </p:sp>
      </p:grpSp>
      <p:pic>
        <p:nvPicPr>
          <p:cNvPr id="13" name="object 5">
            <a:extLst>
              <a:ext uri="{FF2B5EF4-FFF2-40B4-BE49-F238E27FC236}">
                <a16:creationId xmlns:a16="http://schemas.microsoft.com/office/drawing/2014/main" xmlns="" id="{DE27B7A9-8C33-5618-9027-8F353D592D5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7800" y="2933700"/>
            <a:ext cx="581024" cy="581024"/>
          </a:xfrm>
          <a:prstGeom prst="rect">
            <a:avLst/>
          </a:prstGeom>
        </p:spPr>
      </p:pic>
      <p:pic>
        <p:nvPicPr>
          <p:cNvPr id="14" name="object 5">
            <a:extLst>
              <a:ext uri="{FF2B5EF4-FFF2-40B4-BE49-F238E27FC236}">
                <a16:creationId xmlns:a16="http://schemas.microsoft.com/office/drawing/2014/main" xmlns="" id="{EFE0C309-3940-1EC6-1321-C787CCD04D6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7800" y="4610100"/>
            <a:ext cx="581024" cy="581024"/>
          </a:xfrm>
          <a:prstGeom prst="rect">
            <a:avLst/>
          </a:prstGeom>
        </p:spPr>
      </p:pic>
      <p:pic>
        <p:nvPicPr>
          <p:cNvPr id="15" name="object 5">
            <a:extLst>
              <a:ext uri="{FF2B5EF4-FFF2-40B4-BE49-F238E27FC236}">
                <a16:creationId xmlns:a16="http://schemas.microsoft.com/office/drawing/2014/main" xmlns="" id="{F6C15DCA-854C-9007-1DEE-22BDDD17312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6743700"/>
            <a:ext cx="581024" cy="581024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CC5A7B45-8421-96FC-6E4F-BAEEAF6550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34"/>
          <a:stretch/>
        </p:blipFill>
        <p:spPr>
          <a:xfrm>
            <a:off x="8610600" y="3910763"/>
            <a:ext cx="8853025" cy="504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99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AF46532C-EF31-45B2-96AF-1DC3F84F508E}"/>
              </a:ext>
            </a:extLst>
          </p:cNvPr>
          <p:cNvSpPr txBox="1"/>
          <p:nvPr/>
        </p:nvSpPr>
        <p:spPr>
          <a:xfrm>
            <a:off x="533400" y="495300"/>
            <a:ext cx="9462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Indice</a:t>
            </a:r>
            <a:endParaRPr lang="en-GB" sz="40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xmlns="" id="{BBB80934-02DF-D745-E7E2-18A7CD9FFA1A}"/>
              </a:ext>
            </a:extLst>
          </p:cNvPr>
          <p:cNvGrpSpPr/>
          <p:nvPr/>
        </p:nvGrpSpPr>
        <p:grpSpPr>
          <a:xfrm>
            <a:off x="3048000" y="4533900"/>
            <a:ext cx="12725401" cy="1563853"/>
            <a:chOff x="6390121" y="1386956"/>
            <a:chExt cx="5155798" cy="1563853"/>
          </a:xfrm>
        </p:grpSpPr>
        <p:sp>
          <p:nvSpPr>
            <p:cNvPr id="6" name="TextBox 7">
              <a:extLst>
                <a:ext uri="{FF2B5EF4-FFF2-40B4-BE49-F238E27FC236}">
                  <a16:creationId xmlns:a16="http://schemas.microsoft.com/office/drawing/2014/main" xmlns="" id="{238801E5-F271-CED4-7560-4088DC248F5E}"/>
                </a:ext>
              </a:extLst>
            </p:cNvPr>
            <p:cNvSpPr txBox="1"/>
            <p:nvPr/>
          </p:nvSpPr>
          <p:spPr>
            <a:xfrm>
              <a:off x="6420994" y="1750480"/>
              <a:ext cx="51249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altLang="ko-KR" sz="2400" dirty="0" smtClean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Sezione 1: </a:t>
              </a:r>
              <a:r>
                <a:rPr lang="it-IT" altLang="ko-KR" sz="2400" b="1" dirty="0" smtClean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Cos'è un home-</a:t>
              </a:r>
              <a:r>
                <a:rPr lang="it-IT" altLang="ko-KR" sz="2400" b="1" dirty="0" err="1" smtClean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based</a:t>
              </a:r>
              <a:r>
                <a:rPr lang="it-IT" altLang="ko-KR" sz="2400" b="1" dirty="0" smtClean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business </a:t>
              </a:r>
            </a:p>
            <a:p>
              <a:r>
                <a:rPr lang="it-IT" altLang="ko-KR" sz="2400" dirty="0" smtClean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Sezione 2: </a:t>
              </a:r>
              <a:r>
                <a:rPr lang="it-IT" altLang="ko-KR" sz="2400" b="1" dirty="0" smtClean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Vantaggi e svantaggi dell’home-</a:t>
              </a:r>
              <a:r>
                <a:rPr lang="it-IT" altLang="ko-KR" sz="2400" b="1" dirty="0" err="1" smtClean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based</a:t>
              </a:r>
              <a:r>
                <a:rPr lang="it-IT" altLang="ko-KR" sz="2400" b="1" dirty="0" smtClean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business</a:t>
              </a:r>
            </a:p>
            <a:p>
              <a:r>
                <a:rPr lang="it-IT" altLang="ko-KR" sz="2400" dirty="0" smtClean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Sezione 3: </a:t>
              </a:r>
              <a:r>
                <a:rPr lang="it-IT" altLang="ko-KR" sz="2400" b="1" dirty="0" smtClean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Cosa devo sapere prima di avviare un'attività da casa: Pianificare la mia attività</a:t>
              </a:r>
              <a:endParaRPr lang="en-US" altLang="ko-KR" sz="2400" b="1" dirty="0"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  <p:sp>
          <p:nvSpPr>
            <p:cNvPr id="7" name="TextBox 8">
              <a:extLst>
                <a:ext uri="{FF2B5EF4-FFF2-40B4-BE49-F238E27FC236}">
                  <a16:creationId xmlns:a16="http://schemas.microsoft.com/office/drawing/2014/main" xmlns="" id="{B457E1F9-B71E-20E0-77A5-08EF52153978}"/>
                </a:ext>
              </a:extLst>
            </p:cNvPr>
            <p:cNvSpPr txBox="1"/>
            <p:nvPr/>
          </p:nvSpPr>
          <p:spPr>
            <a:xfrm>
              <a:off x="6390121" y="1386956"/>
              <a:ext cx="5124925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it-IT" altLang="ko-KR" sz="2800" b="1" dirty="0" smtClean="0">
                  <a:solidFill>
                    <a:srgbClr val="AC7BDC"/>
                  </a:solidFill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Unità 1: L’inizio di un business da casa</a:t>
              </a:r>
              <a:endParaRPr lang="ko-KR" altLang="en-US" sz="2800" b="1" dirty="0">
                <a:solidFill>
                  <a:srgbClr val="AC7BDC"/>
                </a:solidFill>
                <a:cs typeface="Microsoft Sans Serif" panose="020B0604020202020204" pitchFamily="34" charset="0"/>
              </a:endParaRPr>
            </a:p>
          </p:txBody>
        </p:sp>
      </p:grpSp>
      <p:grpSp>
        <p:nvGrpSpPr>
          <p:cNvPr id="5" name="Group 3">
            <a:extLst>
              <a:ext uri="{FF2B5EF4-FFF2-40B4-BE49-F238E27FC236}">
                <a16:creationId xmlns:a16="http://schemas.microsoft.com/office/drawing/2014/main" xmlns="" id="{B0887605-223E-8E95-D1AB-528AAE792794}"/>
              </a:ext>
            </a:extLst>
          </p:cNvPr>
          <p:cNvGrpSpPr/>
          <p:nvPr/>
        </p:nvGrpSpPr>
        <p:grpSpPr>
          <a:xfrm>
            <a:off x="3048001" y="6362700"/>
            <a:ext cx="12123821" cy="1727216"/>
            <a:chOff x="6417601" y="1062892"/>
            <a:chExt cx="5128318" cy="2254021"/>
          </a:xfrm>
        </p:grpSpPr>
        <p:sp>
          <p:nvSpPr>
            <p:cNvPr id="9" name="TextBox 7">
              <a:extLst>
                <a:ext uri="{FF2B5EF4-FFF2-40B4-BE49-F238E27FC236}">
                  <a16:creationId xmlns:a16="http://schemas.microsoft.com/office/drawing/2014/main" xmlns="" id="{908DF9CA-52FE-B5E9-55D1-0AA3A4015ACA}"/>
                </a:ext>
              </a:extLst>
            </p:cNvPr>
            <p:cNvSpPr txBox="1"/>
            <p:nvPr/>
          </p:nvSpPr>
          <p:spPr>
            <a:xfrm>
              <a:off x="6420994" y="1750481"/>
              <a:ext cx="5124925" cy="1566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altLang="ko-KR" sz="2400" dirty="0" smtClean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Sezione 1: </a:t>
              </a:r>
              <a:r>
                <a:rPr lang="it-IT" altLang="ko-KR" sz="2400" b="1" dirty="0" smtClean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Avere un atteggiamento serio negli affari</a:t>
              </a:r>
            </a:p>
            <a:p>
              <a:r>
                <a:rPr lang="it-IT" altLang="ko-KR" sz="2400" dirty="0" smtClean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Sezione 2: </a:t>
              </a:r>
              <a:r>
                <a:rPr lang="it-IT" altLang="ko-KR" sz="2400" b="1" dirty="0" smtClean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Diventa un esperto</a:t>
              </a:r>
            </a:p>
            <a:p>
              <a:r>
                <a:rPr lang="it-IT" altLang="ko-KR" sz="2400" dirty="0" smtClean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Sezione 3: </a:t>
              </a:r>
              <a:r>
                <a:rPr lang="it-IT" altLang="ko-KR" sz="2400" b="1" dirty="0" smtClean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Crescere o non crescere</a:t>
              </a:r>
              <a:endParaRPr lang="en-US" altLang="ko-KR" sz="2400" b="1" dirty="0"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  <p:sp>
          <p:nvSpPr>
            <p:cNvPr id="10" name="TextBox 8">
              <a:extLst>
                <a:ext uri="{FF2B5EF4-FFF2-40B4-BE49-F238E27FC236}">
                  <a16:creationId xmlns:a16="http://schemas.microsoft.com/office/drawing/2014/main" xmlns="" id="{6F4D7496-8DEE-0BFB-FAF5-3762F71A6D90}"/>
                </a:ext>
              </a:extLst>
            </p:cNvPr>
            <p:cNvSpPr txBox="1"/>
            <p:nvPr/>
          </p:nvSpPr>
          <p:spPr>
            <a:xfrm>
              <a:off x="6417601" y="1062892"/>
              <a:ext cx="5124925" cy="68280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it-IT" altLang="ko-KR" sz="2800" b="1" dirty="0" smtClean="0">
                  <a:solidFill>
                    <a:srgbClr val="AC7BDC"/>
                  </a:solidFill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Unità 2: Suggerimenti per un home </a:t>
              </a:r>
              <a:r>
                <a:rPr lang="it-IT" altLang="ko-KR" sz="2800" b="1" dirty="0" err="1" smtClean="0">
                  <a:solidFill>
                    <a:srgbClr val="AC7BDC"/>
                  </a:solidFill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based</a:t>
              </a:r>
              <a:r>
                <a:rPr lang="it-IT" altLang="ko-KR" sz="2800" b="1" dirty="0" smtClean="0">
                  <a:solidFill>
                    <a:srgbClr val="AC7BDC"/>
                  </a:solidFill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business di successo: "Fai ciò che ami"</a:t>
              </a:r>
              <a:endParaRPr lang="ko-KR" altLang="en-US" sz="2800" b="1" dirty="0">
                <a:solidFill>
                  <a:srgbClr val="AC7BDC"/>
                </a:solidFill>
                <a:cs typeface="Microsoft Sans Serif" panose="020B0604020202020204" pitchFamily="34" charset="0"/>
              </a:endParaRPr>
            </a:p>
          </p:txBody>
        </p:sp>
      </p:grpSp>
      <p:pic>
        <p:nvPicPr>
          <p:cNvPr id="14" name="object 5">
            <a:extLst>
              <a:ext uri="{FF2B5EF4-FFF2-40B4-BE49-F238E27FC236}">
                <a16:creationId xmlns:a16="http://schemas.microsoft.com/office/drawing/2014/main" xmlns="" id="{932F596B-40B6-6263-5610-0B274C7763A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601" y="4457700"/>
            <a:ext cx="581024" cy="581024"/>
          </a:xfrm>
          <a:prstGeom prst="rect">
            <a:avLst/>
          </a:prstGeom>
        </p:spPr>
      </p:pic>
      <p:pic>
        <p:nvPicPr>
          <p:cNvPr id="15" name="object 5">
            <a:extLst>
              <a:ext uri="{FF2B5EF4-FFF2-40B4-BE49-F238E27FC236}">
                <a16:creationId xmlns:a16="http://schemas.microsoft.com/office/drawing/2014/main" xmlns="" id="{E062DE47-918A-693F-B87E-1921EB05C7E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601" y="6286500"/>
            <a:ext cx="581024" cy="58102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80845C21-681F-8282-34D9-C942AD22DAB9}"/>
              </a:ext>
            </a:extLst>
          </p:cNvPr>
          <p:cNvSpPr txBox="1"/>
          <p:nvPr/>
        </p:nvSpPr>
        <p:spPr>
          <a:xfrm>
            <a:off x="1143000" y="1333500"/>
            <a:ext cx="13639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pc="-65" dirty="0" smtClean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Home-based </a:t>
            </a:r>
            <a:r>
              <a:rPr lang="en-US" sz="4000" b="1" spc="-65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business</a:t>
            </a:r>
          </a:p>
          <a:p>
            <a:pPr algn="ctr"/>
            <a:endParaRPr lang="en-US" sz="4000" b="1" spc="-65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it-IT" sz="2200" b="1" dirty="0" smtClean="0"/>
              <a:t>In questo corso ci concentreremo su come avviare un'attività da casa, pianificarla, farla crescere e trasformarla in un'attività di successo, affrontando tutte le sfide che fanno parte di questo viaggio. Ci concentreremo anche su atteggiamenti e azioni che aiuteranno i beneficiari ad avere un'immagine più chiara di un'impresa domestica, (vantaggi e svantaggi), a sviluppare un comportamento aziendale serio e a diventare esperti nei loro settori.</a:t>
            </a:r>
            <a:endParaRPr lang="en-GB" sz="40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930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15">
            <a:extLst>
              <a:ext uri="{FF2B5EF4-FFF2-40B4-BE49-F238E27FC236}">
                <a16:creationId xmlns:a16="http://schemas.microsoft.com/office/drawing/2014/main" xmlns="" id="{B9450382-7C2E-E6B5-A19E-D3F7075DF9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7" t="5169" r="11887" b="7665"/>
          <a:stretch/>
        </p:blipFill>
        <p:spPr>
          <a:xfrm>
            <a:off x="1142999" y="6210300"/>
            <a:ext cx="4313583" cy="23622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EE20EFF1-C6C2-3834-DE67-E15FC62BC881}"/>
              </a:ext>
            </a:extLst>
          </p:cNvPr>
          <p:cNvSpPr txBox="1"/>
          <p:nvPr/>
        </p:nvSpPr>
        <p:spPr>
          <a:xfrm>
            <a:off x="2667000" y="2095500"/>
            <a:ext cx="130302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defRPr/>
            </a:pPr>
            <a:r>
              <a:rPr lang="en-U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	</a:t>
            </a:r>
            <a:r>
              <a:rPr lang="it-IT" altLang="es-ES" sz="2400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Un'attività da casa è un'attività con sede a casa tua. </a:t>
            </a:r>
          </a:p>
          <a:p>
            <a:pPr marL="514350" indent="-514350" algn="just">
              <a:defRPr/>
            </a:pPr>
            <a:r>
              <a:rPr lang="it-IT" altLang="es-ES" sz="2400" b="1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Esistono due tipi principali di attività domestiche:</a:t>
            </a:r>
          </a:p>
          <a:p>
            <a:pPr marL="514350" indent="-514350" algn="just">
              <a:defRPr/>
            </a:pPr>
            <a:endParaRPr lang="en-US" altLang="es-ES" sz="2400" b="1" dirty="0" smtClean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835150" indent="-514350" algn="just">
              <a:buFont typeface="Wingdings" pitchFamily="2" charset="2"/>
              <a:buChar char="Ø"/>
              <a:defRPr/>
            </a:pPr>
            <a:r>
              <a:rPr lang="it-IT" altLang="es-ES" sz="20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Aziende che </a:t>
            </a:r>
            <a:r>
              <a:rPr lang="it-IT" altLang="es-ES" sz="2000" b="1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iniziano </a:t>
            </a:r>
            <a:r>
              <a:rPr lang="it-IT" altLang="es-ES" sz="20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da zero: </a:t>
            </a:r>
            <a:r>
              <a:rPr lang="it-IT" altLang="es-ES" sz="2000" b="1" dirty="0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Il vantaggio di un'azienda che </a:t>
            </a:r>
            <a:r>
              <a:rPr lang="it-IT" altLang="es-ES" sz="2000" b="1" dirty="0" smtClean="0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inizia </a:t>
            </a:r>
            <a:r>
              <a:rPr lang="it-IT" altLang="es-ES" sz="2000" b="1" dirty="0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da zero è </a:t>
            </a:r>
            <a:r>
              <a:rPr lang="it-IT" altLang="es-ES" sz="2000" b="1" dirty="0" smtClean="0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quello di poter essere </a:t>
            </a:r>
            <a:r>
              <a:rPr lang="it-IT" altLang="es-ES" sz="2000" b="1" dirty="0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adattata alle tue preferenze e ai mercati esistenti ed </a:t>
            </a:r>
            <a:r>
              <a:rPr lang="it-IT" altLang="es-ES" sz="2000" b="1" dirty="0" smtClean="0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emergenti; inoltre offre </a:t>
            </a:r>
            <a:r>
              <a:rPr lang="it-IT" altLang="es-ES" sz="2000" b="1" dirty="0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una grande varietà di </a:t>
            </a:r>
            <a:r>
              <a:rPr lang="it-IT" altLang="es-ES" sz="2000" b="1" dirty="0" smtClean="0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possibilità.</a:t>
            </a:r>
            <a:endParaRPr lang="en-US" altLang="es-ES" sz="2000" b="1" dirty="0" smtClean="0">
              <a:solidFill>
                <a:srgbClr val="AC7BDC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835150" indent="-514350" algn="just">
              <a:buFont typeface="Wingdings" pitchFamily="2" charset="2"/>
              <a:buChar char="Ø"/>
              <a:defRPr/>
            </a:pPr>
            <a:r>
              <a:rPr lang="en-US" altLang="es-ES" sz="2000" b="1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Businesses che </a:t>
            </a:r>
            <a:r>
              <a:rPr lang="it-IT" altLang="es-ES" sz="2000" b="1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puoi acquistare</a:t>
            </a:r>
            <a:r>
              <a:rPr lang="it-IT" altLang="es-ES" sz="2000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:</a:t>
            </a:r>
            <a:r>
              <a:rPr lang="it-IT" altLang="es-ES" sz="2000" b="1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endParaRPr lang="it-IT" altLang="es-ES" sz="2000" dirty="0" smtClean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365500" lvl="0" indent="-679450" algn="just" defTabSz="1319213">
              <a:defRPr/>
            </a:pPr>
            <a:r>
              <a:rPr lang="en-US" altLang="es-ES" sz="2000" b="1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1.1.1 </a:t>
            </a:r>
            <a:r>
              <a:rPr lang="en-US" altLang="es-ES" sz="20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franchises</a:t>
            </a:r>
          </a:p>
          <a:p>
            <a:pPr marL="3365500" lvl="0" indent="-679450" algn="just" defTabSz="1319213">
              <a:defRPr/>
            </a:pPr>
            <a:r>
              <a:rPr lang="en-GB" sz="2000" dirty="0"/>
              <a:t>	</a:t>
            </a:r>
            <a:r>
              <a:rPr lang="it-IT" sz="2000" dirty="0" smtClean="0"/>
              <a:t>Un </a:t>
            </a:r>
            <a:r>
              <a:rPr lang="it-IT" sz="2000" i="1" dirty="0" smtClean="0"/>
              <a:t>franchising</a:t>
            </a:r>
            <a:r>
              <a:rPr lang="it-IT" sz="2000" dirty="0" smtClean="0"/>
              <a:t> è un accordo in cui un'azienda concede a un'altra azienda il diritto di distribuire i propri prodotti o servizi.</a:t>
            </a:r>
          </a:p>
          <a:p>
            <a:pPr marL="3365500" lvl="0" indent="-679450" algn="just" defTabSz="1319213">
              <a:defRPr/>
            </a:pPr>
            <a:r>
              <a:rPr lang="en-US" altLang="es-ES" sz="2000" b="1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1.1.2 </a:t>
            </a:r>
            <a:r>
              <a:rPr lang="en-US" altLang="es-ES" sz="2000" b="1" dirty="0" err="1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vendita</a:t>
            </a:r>
            <a:r>
              <a:rPr lang="en-US" altLang="es-ES" sz="2000" b="1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000" b="1" dirty="0" err="1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diretta</a:t>
            </a:r>
            <a:r>
              <a:rPr lang="en-GB" sz="2000" b="1" i="1" dirty="0" smtClean="0"/>
              <a:t> </a:t>
            </a:r>
            <a:endParaRPr lang="en-GB" sz="2000" b="1" i="1" dirty="0"/>
          </a:p>
          <a:p>
            <a:pPr marL="3365500" indent="-679450" algn="just"/>
            <a:r>
              <a:rPr lang="en-GB" sz="2000" i="1" dirty="0"/>
              <a:t>	</a:t>
            </a:r>
            <a:r>
              <a:rPr lang="en-GB" sz="2000" i="1" dirty="0" smtClean="0"/>
              <a:t>La </a:t>
            </a:r>
            <a:r>
              <a:rPr lang="en-GB" sz="2000" i="1" dirty="0" err="1" smtClean="0"/>
              <a:t>vendita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diretta</a:t>
            </a:r>
            <a:r>
              <a:rPr lang="en-GB" sz="2000" i="1" dirty="0" smtClean="0"/>
              <a:t> </a:t>
            </a:r>
            <a:r>
              <a:rPr lang="it-IT" sz="2000" dirty="0" smtClean="0"/>
              <a:t>comporta la vendita di prodotti o servizi di consumo da persona a persona, lontano da un punto vendita fisso. Esistono due tipi principali di opportunità di vendita diretta:</a:t>
            </a:r>
            <a:endParaRPr lang="en-US" sz="2000" dirty="0"/>
          </a:p>
          <a:p>
            <a:pPr marL="4059238" indent="-679450" algn="just" defTabSz="1252538"/>
            <a:r>
              <a:rPr lang="it-IT" sz="2000" b="1" dirty="0"/>
              <a:t>M</a:t>
            </a:r>
            <a:r>
              <a:rPr lang="it-IT" sz="2000" b="1" dirty="0" smtClean="0"/>
              <a:t>arketing a livello singolo - </a:t>
            </a:r>
            <a:r>
              <a:rPr lang="it-IT" sz="2000" dirty="0" smtClean="0"/>
              <a:t>fare soldi acquistando prodotti da una società madre e poi vendendoli direttamente ai clienti.</a:t>
            </a:r>
          </a:p>
          <a:p>
            <a:pPr marL="4059238" indent="-679450" algn="just" defTabSz="1252538"/>
            <a:r>
              <a:rPr lang="en-GB" sz="2000" b="1" dirty="0" smtClean="0"/>
              <a:t>Marketing a </a:t>
            </a:r>
            <a:r>
              <a:rPr lang="en-GB" sz="2000" b="1" dirty="0" err="1" smtClean="0"/>
              <a:t>più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livelli</a:t>
            </a:r>
            <a:r>
              <a:rPr lang="en-GB" sz="2000" b="1" dirty="0" smtClean="0"/>
              <a:t> -</a:t>
            </a:r>
            <a:r>
              <a:rPr lang="en-GB" sz="2000" dirty="0" smtClean="0"/>
              <a:t> </a:t>
            </a:r>
            <a:r>
              <a:rPr lang="it-IT" sz="2000" dirty="0" smtClean="0"/>
              <a:t>Fare soldi attraverso il marketing a livello singolo e sponsorizzando nuovi venditori diretti.</a:t>
            </a:r>
            <a:endParaRPr lang="en-GB" sz="2000" dirty="0"/>
          </a:p>
          <a:p>
            <a:pPr marL="3365500" lvl="0" indent="-679450" algn="just" defTabSz="1319213">
              <a:defRPr/>
            </a:pPr>
            <a:r>
              <a:rPr lang="en-US" altLang="es-ES" sz="2000" b="1" dirty="0">
                <a:solidFill>
                  <a:prstClr val="black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1.1.3 </a:t>
            </a:r>
            <a:r>
              <a:rPr lang="en-US" altLang="es-ES" sz="2000" b="1" dirty="0" err="1" smtClean="0">
                <a:solidFill>
                  <a:prstClr val="black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opportunità</a:t>
            </a:r>
            <a:r>
              <a:rPr lang="en-US" altLang="es-ES" sz="2000" b="1" dirty="0" smtClean="0">
                <a:solidFill>
                  <a:prstClr val="black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di business</a:t>
            </a:r>
          </a:p>
          <a:p>
            <a:pPr marL="3365500" lvl="0" indent="-679450" algn="just" defTabSz="1319213">
              <a:defRPr/>
            </a:pPr>
            <a:r>
              <a:rPr lang="en-GB" sz="2000" dirty="0"/>
              <a:t>	</a:t>
            </a:r>
            <a:r>
              <a:rPr lang="en-GB" sz="2000" i="1" dirty="0" err="1" smtClean="0"/>
              <a:t>Un’opportunità</a:t>
            </a:r>
            <a:r>
              <a:rPr lang="en-GB" sz="2000" i="1" dirty="0" smtClean="0"/>
              <a:t> di </a:t>
            </a:r>
            <a:r>
              <a:rPr lang="en-GB" sz="2000" i="1" dirty="0"/>
              <a:t>business </a:t>
            </a:r>
            <a:r>
              <a:rPr lang="it-IT" sz="2000" dirty="0" smtClean="0"/>
              <a:t>è un'idea, un prodotto, un sistema o un servizio che qualcun altro sviluppa e offre di vendere ad altri per aiutarli ad avviare </a:t>
            </a:r>
            <a:r>
              <a:rPr lang="it-IT" sz="2000" dirty="0" smtClean="0"/>
              <a:t>un’</a:t>
            </a:r>
            <a:r>
              <a:rPr lang="it-IT" sz="2000" dirty="0" smtClean="0"/>
              <a:t>attività simile.</a:t>
            </a:r>
            <a:endParaRPr lang="en-US" altLang="es-ES" sz="28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CFED815D-C4D8-BE58-1B7D-19147DA9B42C}"/>
              </a:ext>
            </a:extLst>
          </p:cNvPr>
          <p:cNvSpPr txBox="1"/>
          <p:nvPr/>
        </p:nvSpPr>
        <p:spPr>
          <a:xfrm>
            <a:off x="304800" y="571500"/>
            <a:ext cx="13643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Unità 1: L’inizio di un business da casa</a:t>
            </a:r>
            <a:endParaRPr lang="it-IT" sz="40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409700"/>
            <a:ext cx="55180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s-ES" sz="24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Sezione 1: Cos'è un home-based business </a:t>
            </a:r>
            <a:endParaRPr lang="en-US" altLang="es-ES" sz="24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642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430000" y="2857500"/>
            <a:ext cx="5943600" cy="5916813"/>
          </a:xfrm>
          <a:prstGeom prst="rect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290513"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ea typeface="Times New Roman"/>
              </a:rPr>
              <a:t>2.2 </a:t>
            </a:r>
            <a:r>
              <a:rPr lang="en-US" sz="2400" b="1" dirty="0" smtClean="0">
                <a:ea typeface="Times New Roman"/>
              </a:rPr>
              <a:t>SVANTAGGI</a:t>
            </a:r>
            <a:endParaRPr lang="en-US" sz="2400" b="1" dirty="0">
              <a:ea typeface="Times New Roman"/>
            </a:endParaRPr>
          </a:p>
          <a:p>
            <a:pPr marL="290513" algn="just">
              <a:lnSpc>
                <a:spcPct val="107000"/>
              </a:lnSpc>
              <a:spcAft>
                <a:spcPts val="800"/>
              </a:spcAft>
            </a:pPr>
            <a:endParaRPr lang="en-US" dirty="0">
              <a:latin typeface="Times New Roman"/>
              <a:ea typeface="Times New Roman"/>
            </a:endParaRPr>
          </a:p>
          <a:p>
            <a:pPr marL="290513" algn="just">
              <a:lnSpc>
                <a:spcPct val="107000"/>
              </a:lnSpc>
              <a:spcAft>
                <a:spcPts val="800"/>
              </a:spcAft>
            </a:pPr>
            <a:endParaRPr lang="en-US" dirty="0">
              <a:latin typeface="Times New Roman"/>
              <a:ea typeface="Times New Roman"/>
            </a:endParaRPr>
          </a:p>
          <a:p>
            <a:pPr marL="290513" algn="just">
              <a:lnSpc>
                <a:spcPct val="107000"/>
              </a:lnSpc>
              <a:spcAft>
                <a:spcPts val="800"/>
              </a:spcAft>
            </a:pPr>
            <a:endParaRPr lang="en-US" dirty="0">
              <a:latin typeface="Times New Roman"/>
              <a:ea typeface="Times New Roman"/>
            </a:endParaRPr>
          </a:p>
          <a:p>
            <a:pPr marL="290513" algn="just">
              <a:lnSpc>
                <a:spcPct val="107000"/>
              </a:lnSpc>
              <a:spcAft>
                <a:spcPts val="800"/>
              </a:spcAft>
            </a:pPr>
            <a:endParaRPr lang="en-US" dirty="0">
              <a:latin typeface="Times New Roman"/>
              <a:ea typeface="Times New Roman"/>
            </a:endParaRPr>
          </a:p>
          <a:p>
            <a:pPr marL="290513" algn="just">
              <a:lnSpc>
                <a:spcPct val="107000"/>
              </a:lnSpc>
              <a:spcAft>
                <a:spcPts val="800"/>
              </a:spcAft>
            </a:pPr>
            <a:endParaRPr lang="en-US" dirty="0">
              <a:latin typeface="Times New Roman"/>
              <a:ea typeface="Times New Roman"/>
            </a:endParaRPr>
          </a:p>
          <a:p>
            <a:pPr marL="290513" algn="just">
              <a:lnSpc>
                <a:spcPct val="107000"/>
              </a:lnSpc>
              <a:spcAft>
                <a:spcPts val="800"/>
              </a:spcAft>
            </a:pPr>
            <a:endParaRPr lang="en-US" dirty="0">
              <a:latin typeface="Times New Roman"/>
              <a:ea typeface="Times New Roman"/>
            </a:endParaRPr>
          </a:p>
          <a:p>
            <a:pPr marL="290513" algn="just">
              <a:lnSpc>
                <a:spcPct val="107000"/>
              </a:lnSpc>
              <a:spcAft>
                <a:spcPts val="800"/>
              </a:spcAft>
            </a:pPr>
            <a:endParaRPr lang="en-US" dirty="0">
              <a:latin typeface="Times New Roman"/>
              <a:ea typeface="Times New Roman"/>
            </a:endParaRPr>
          </a:p>
          <a:p>
            <a:pPr marL="290513" algn="just">
              <a:lnSpc>
                <a:spcPct val="150000"/>
              </a:lnSpc>
            </a:pPr>
            <a:r>
              <a:rPr lang="it-IT" sz="2000" b="1" dirty="0" smtClean="0">
                <a:ea typeface="Times New Roman"/>
              </a:rPr>
              <a:t>2.2.1 Livelli di stress più elevati dovuti all'incapacità di trovare un equilibrio tra business e famiglia. 2.2.2 Un'impresa a domicilio è (di solito) un'impresa molto piccola. </a:t>
            </a:r>
          </a:p>
          <a:p>
            <a:pPr marL="290513" algn="just">
              <a:lnSpc>
                <a:spcPct val="150000"/>
              </a:lnSpc>
            </a:pPr>
            <a:r>
              <a:rPr lang="it-IT" sz="2000" b="1" dirty="0" smtClean="0">
                <a:ea typeface="Times New Roman"/>
              </a:rPr>
              <a:t>2.2.3 Mancanza di una chiara disciplina</a:t>
            </a:r>
            <a:endParaRPr lang="en-US" sz="800" b="1" dirty="0">
              <a:ea typeface="Times New Roman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14249400" y="2400300"/>
            <a:ext cx="3541745" cy="3140252"/>
          </a:xfrm>
          <a:prstGeom prst="cloudCallout">
            <a:avLst>
              <a:gd name="adj1" fmla="val -79465"/>
              <a:gd name="adj2" fmla="val -17909"/>
            </a:avLst>
          </a:prstGeom>
          <a:solidFill>
            <a:schemeClr val="bg1"/>
          </a:solidFill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219700"/>
            <a:ext cx="2971800" cy="2232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80784" y="1181100"/>
            <a:ext cx="87434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/>
            <a:r>
              <a:rPr lang="it-IT" sz="2800" b="1" dirty="0">
                <a:solidFill>
                  <a:srgbClr val="FD4FB4"/>
                </a:solidFill>
                <a:ea typeface="Times New Roman"/>
              </a:rPr>
              <a:t>Sezione 2: Vantaggi e svantaggi dell’home-</a:t>
            </a:r>
            <a:r>
              <a:rPr lang="it-IT" sz="2800" b="1" dirty="0" err="1">
                <a:solidFill>
                  <a:srgbClr val="FD4FB4"/>
                </a:solidFill>
                <a:ea typeface="Times New Roman"/>
              </a:rPr>
              <a:t>based</a:t>
            </a:r>
            <a:r>
              <a:rPr lang="it-IT" sz="2800" b="1" dirty="0">
                <a:solidFill>
                  <a:srgbClr val="FD4FB4"/>
                </a:solidFill>
                <a:ea typeface="Times New Roman"/>
              </a:rPr>
              <a:t> business</a:t>
            </a:r>
            <a:endParaRPr lang="it-IT" sz="2800" b="1" dirty="0">
              <a:solidFill>
                <a:srgbClr val="FD4FB4"/>
              </a:solidFill>
              <a:ea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1866900"/>
            <a:ext cx="146655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AC7BDC"/>
                </a:solidFill>
              </a:rPr>
              <a:t>La buona notizia è che i vantaggi probabilmente superano gli svantaggi per la maggior parte di noi. </a:t>
            </a:r>
          </a:p>
          <a:p>
            <a:pPr algn="ctr"/>
            <a:r>
              <a:rPr lang="it-IT" sz="2400" b="1" dirty="0" smtClean="0">
                <a:solidFill>
                  <a:srgbClr val="AC7BDC"/>
                </a:solidFill>
              </a:rPr>
              <a:t>Poiché tutti gli imprenditori sono persone ottimiste, iniziamo con le buone notizie!</a:t>
            </a:r>
            <a:endParaRPr lang="en-US" sz="2400" b="1" dirty="0">
              <a:solidFill>
                <a:srgbClr val="AC7BD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86200" y="2857500"/>
            <a:ext cx="6553200" cy="5281639"/>
          </a:xfrm>
          <a:prstGeom prst="rect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234950"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smtClean="0">
                <a:ea typeface="Times New Roman"/>
              </a:rPr>
              <a:t>2.1 VANTAGGI: </a:t>
            </a:r>
            <a:endParaRPr lang="en-US" sz="2400" b="1" dirty="0">
              <a:ea typeface="Times New Roman"/>
            </a:endParaRPr>
          </a:p>
          <a:p>
            <a:pPr marL="234950" algn="just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ea typeface="Times New Roman"/>
              </a:rPr>
              <a:t>	</a:t>
            </a:r>
            <a:r>
              <a:rPr lang="it-IT" sz="2000" dirty="0" smtClean="0">
                <a:ea typeface="Times New Roman"/>
              </a:rPr>
              <a:t>Ricorda che non vivi due volte! Se sei stanco di lavorare per qualcun altro o di avere la tua creatività in gabbia; Se sei pieno di grandi idee, </a:t>
            </a:r>
            <a:r>
              <a:rPr lang="it-IT" sz="2000" dirty="0" smtClean="0">
                <a:ea typeface="Times New Roman"/>
              </a:rPr>
              <a:t>di </a:t>
            </a:r>
            <a:r>
              <a:rPr lang="it-IT" sz="2000" dirty="0" smtClean="0">
                <a:ea typeface="Times New Roman"/>
              </a:rPr>
              <a:t>idee che sai ti porteranno al successo; se hai l'opportunità di metterle in pratica; Se desideri qualcosa di meglio, beh, c'è qualcosa di meglio per te: un'attività da casa.</a:t>
            </a:r>
            <a:endParaRPr lang="en-US" sz="2000" b="1" dirty="0">
              <a:latin typeface="Times New Roman"/>
              <a:ea typeface="Times New Roman"/>
            </a:endParaRPr>
          </a:p>
          <a:p>
            <a:pPr marL="234950" algn="just">
              <a:lnSpc>
                <a:spcPct val="107000"/>
              </a:lnSpc>
              <a:spcAft>
                <a:spcPts val="800"/>
              </a:spcAft>
            </a:pPr>
            <a:r>
              <a:rPr lang="it-IT" sz="2000" b="1" dirty="0" smtClean="0">
                <a:ea typeface="Times New Roman"/>
              </a:rPr>
              <a:t>2.1.1 Probabilmente la cosa più bella è la LIBERTÀ! </a:t>
            </a:r>
          </a:p>
          <a:p>
            <a:pPr marL="234950" algn="just">
              <a:lnSpc>
                <a:spcPct val="107000"/>
              </a:lnSpc>
              <a:spcAft>
                <a:spcPts val="800"/>
              </a:spcAft>
            </a:pPr>
            <a:r>
              <a:rPr lang="it-IT" sz="2000" b="1" dirty="0" smtClean="0">
                <a:ea typeface="Times New Roman"/>
              </a:rPr>
              <a:t>2.1.2 Hai la flessibilità di lavorare quando e dove vuoi 2.1.3 L'opportunità di sviluppare un'attività part-time.   2.1.4 Puoi scegliere i tuoi clienti e consumatori.</a:t>
            </a:r>
          </a:p>
          <a:p>
            <a:pPr marL="234950" algn="just">
              <a:lnSpc>
                <a:spcPct val="107000"/>
              </a:lnSpc>
              <a:spcAft>
                <a:spcPts val="800"/>
              </a:spcAft>
            </a:pPr>
            <a:r>
              <a:rPr lang="it-IT" sz="2000" b="1" dirty="0" smtClean="0">
                <a:ea typeface="Times New Roman"/>
              </a:rPr>
              <a:t>2.1.5 Costi di avviamento e di esercizio inferiori rispetto ad un'attività tradizionale. </a:t>
            </a:r>
          </a:p>
          <a:p>
            <a:pPr marL="234950" algn="just">
              <a:lnSpc>
                <a:spcPct val="107000"/>
              </a:lnSpc>
              <a:spcAft>
                <a:spcPts val="800"/>
              </a:spcAft>
            </a:pPr>
            <a:r>
              <a:rPr lang="it-IT" sz="2000" b="1" dirty="0" smtClean="0">
                <a:ea typeface="Times New Roman"/>
              </a:rPr>
              <a:t>2.1.6 Vantaggi fiscali</a:t>
            </a:r>
            <a:endParaRPr lang="en-US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3162300"/>
            <a:ext cx="2057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it-IT" b="1" dirty="0" smtClean="0">
                <a:solidFill>
                  <a:prstClr val="black"/>
                </a:solidFill>
                <a:ea typeface="Times New Roman"/>
              </a:rPr>
              <a:t>E quando trovi l'azienda giusta per te, può cambiare non solo la tua vita, ma anche la vita della tua comunità!</a:t>
            </a:r>
            <a:endParaRPr lang="en-US" b="1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782800" y="3086100"/>
            <a:ext cx="2286000" cy="1263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it-IT" dirty="0" smtClean="0">
                <a:solidFill>
                  <a:prstClr val="black"/>
                </a:solidFill>
                <a:ea typeface="Times New Roman"/>
              </a:rPr>
              <a:t>Nonostante le insidie continua a dire a te stesso: </a:t>
            </a:r>
            <a:r>
              <a:rPr lang="it-IT" b="1" dirty="0" smtClean="0">
                <a:solidFill>
                  <a:prstClr val="black"/>
                </a:solidFill>
                <a:ea typeface="Times New Roman"/>
              </a:rPr>
              <a:t>posso e sarò un successo! Punto.</a:t>
            </a:r>
            <a:endParaRPr lang="en-US" b="1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9" name="Cloud Callout 8"/>
          <p:cNvSpPr/>
          <p:nvPr/>
        </p:nvSpPr>
        <p:spPr>
          <a:xfrm rot="9986738" flipH="1">
            <a:off x="313738" y="2572682"/>
            <a:ext cx="3133988" cy="3049759"/>
          </a:xfrm>
          <a:prstGeom prst="cloudCallout">
            <a:avLst>
              <a:gd name="adj1" fmla="val 80512"/>
              <a:gd name="adj2" fmla="val 5129"/>
            </a:avLst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adroTexto 3">
            <a:extLst>
              <a:ext uri="{FF2B5EF4-FFF2-40B4-BE49-F238E27FC236}">
                <a16:creationId xmlns:a16="http://schemas.microsoft.com/office/drawing/2014/main" xmlns="" id="{CFED815D-C4D8-BE58-1B7D-19147DA9B42C}"/>
              </a:ext>
            </a:extLst>
          </p:cNvPr>
          <p:cNvSpPr txBox="1"/>
          <p:nvPr/>
        </p:nvSpPr>
        <p:spPr>
          <a:xfrm>
            <a:off x="914400" y="419100"/>
            <a:ext cx="13643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Unità 1: L’inizio di un business da casa</a:t>
            </a:r>
            <a:endParaRPr lang="it-IT" sz="40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25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086600" y="3761199"/>
            <a:ext cx="96012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6075"/>
            <a:r>
              <a:rPr lang="it-IT" sz="2400" b="1" dirty="0" smtClean="0">
                <a:solidFill>
                  <a:srgbClr val="7030A0"/>
                </a:solidFill>
              </a:rPr>
              <a:t>3.1 Preparare la location.</a:t>
            </a:r>
          </a:p>
          <a:p>
            <a:pPr marL="346075"/>
            <a:r>
              <a:rPr lang="it-IT" dirty="0" smtClean="0"/>
              <a:t>Se tutto avrà luogo in casa, è sicuramente necessario apportare alcune modifiche o aggiustamenti.</a:t>
            </a:r>
          </a:p>
          <a:p>
            <a:pPr marL="346075"/>
            <a:r>
              <a:rPr lang="en-US" sz="2400" b="1" dirty="0" smtClean="0">
                <a:solidFill>
                  <a:srgbClr val="7030A0"/>
                </a:solidFill>
              </a:rPr>
              <a:t>3.2 </a:t>
            </a:r>
            <a:r>
              <a:rPr lang="it-IT" sz="2400" b="1" dirty="0" smtClean="0">
                <a:solidFill>
                  <a:srgbClr val="7030A0"/>
                </a:solidFill>
              </a:rPr>
              <a:t>Fissare il prezzo dei tuoi prodotti/servizi</a:t>
            </a:r>
            <a:endParaRPr lang="it-IT" sz="2400" b="1" dirty="0" smtClean="0">
              <a:solidFill>
                <a:srgbClr val="7030A0"/>
              </a:solidFill>
            </a:endParaRPr>
          </a:p>
          <a:p>
            <a:pPr marL="346075"/>
            <a:r>
              <a:rPr lang="it-IT" dirty="0" smtClean="0"/>
              <a:t>Se i tuoi prezzi sono troppo alti, i tuoi clienti cercheranno fonti meno costose per i prodotti e i servizi che fornisci e presto ti ritroverai a fallire per mancanza di vendite. Se al contrario sono troppo bassi, anche se tutti amano </a:t>
            </a:r>
            <a:r>
              <a:rPr lang="it-IT" dirty="0" smtClean="0"/>
              <a:t>gli </a:t>
            </a:r>
            <a:r>
              <a:rPr lang="it-IT" dirty="0" smtClean="0"/>
              <a:t>affari, i tuoi margini di profitto saranno troppo bassi per sostenere lo sviluppo della tua attività. La chiave è trovare un compromesso tra questi due estremi.</a:t>
            </a:r>
          </a:p>
          <a:p>
            <a:pPr marL="346075"/>
            <a:r>
              <a:rPr lang="en-US" sz="2400" b="1" dirty="0" smtClean="0">
                <a:solidFill>
                  <a:srgbClr val="7030A0"/>
                </a:solidFill>
              </a:rPr>
              <a:t>3.3 </a:t>
            </a:r>
            <a:r>
              <a:rPr lang="it-IT" sz="2400" b="1" dirty="0" smtClean="0">
                <a:solidFill>
                  <a:srgbClr val="7030A0"/>
                </a:solidFill>
              </a:rPr>
              <a:t>Trovare i tuoi clienti.</a:t>
            </a:r>
            <a:r>
              <a:rPr lang="it-IT" sz="1600" b="1" dirty="0" smtClean="0">
                <a:solidFill>
                  <a:srgbClr val="7030A0"/>
                </a:solidFill>
              </a:rPr>
              <a:t> </a:t>
            </a:r>
            <a:r>
              <a:rPr lang="it-IT" dirty="0" smtClean="0"/>
              <a:t>I clienti sono l'elemento centrale di qualsiasi azienda.  Che aspetto ha il tuo cliente ideale?  Ecco alcune domande da porsi per creare un profilo.</a:t>
            </a:r>
            <a:r>
              <a:rPr lang="en-US" dirty="0" smtClean="0"/>
              <a:t> </a:t>
            </a:r>
            <a:endParaRPr lang="en-US" dirty="0"/>
          </a:p>
          <a:p>
            <a:pPr marL="346075" lvl="0">
              <a:buFont typeface="Wingdings" pitchFamily="2" charset="2"/>
              <a:buChar char="ü"/>
            </a:pPr>
            <a:r>
              <a:rPr lang="it-IT" b="1" dirty="0" smtClean="0">
                <a:solidFill>
                  <a:srgbClr val="7030A0"/>
                </a:solidFill>
              </a:rPr>
              <a:t>I tuoi migliori clienti sono individui o aziende?</a:t>
            </a:r>
          </a:p>
          <a:p>
            <a:pPr marL="346075" lvl="0">
              <a:buFont typeface="Wingdings" pitchFamily="2" charset="2"/>
              <a:buChar char="ü"/>
            </a:pPr>
            <a:r>
              <a:rPr lang="it-IT" b="1" dirty="0" smtClean="0">
                <a:solidFill>
                  <a:srgbClr val="7030A0"/>
                </a:solidFill>
              </a:rPr>
              <a:t>Se sono individui, cosa gli piace e cosa non gli piace?</a:t>
            </a:r>
          </a:p>
          <a:p>
            <a:pPr marL="346075" lvl="0">
              <a:buFont typeface="Wingdings" pitchFamily="2" charset="2"/>
              <a:buChar char="ü"/>
            </a:pPr>
            <a:r>
              <a:rPr lang="it-IT" b="1" dirty="0" smtClean="0">
                <a:solidFill>
                  <a:srgbClr val="7030A0"/>
                </a:solidFill>
              </a:rPr>
              <a:t>Quali sono i loro bisogni e problemi?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14" name="Imagen 1">
            <a:extLst>
              <a:ext uri="{FF2B5EF4-FFF2-40B4-BE49-F238E27FC236}">
                <a16:creationId xmlns:a16="http://schemas.microsoft.com/office/drawing/2014/main" xmlns="" id="{2BC0C565-1E3D-7405-B91D-04D1B6B24F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18"/>
          <a:stretch/>
        </p:blipFill>
        <p:spPr>
          <a:xfrm>
            <a:off x="1219199" y="3086100"/>
            <a:ext cx="4999067" cy="5257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09600" y="1257300"/>
            <a:ext cx="1417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rgbClr val="FD4FB4"/>
                </a:solidFill>
              </a:rPr>
              <a:t>Sezione 3: Cosa devo sapere prima di avviare un'attività da casa: Pianificare la mia attività</a:t>
            </a:r>
            <a:endParaRPr lang="it-IT" sz="2800" b="1" dirty="0">
              <a:solidFill>
                <a:srgbClr val="FD4FB4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1866900"/>
            <a:ext cx="4876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3600" b="1" dirty="0" smtClean="0">
                <a:solidFill>
                  <a:srgbClr val="7030A0"/>
                </a:solidFill>
              </a:rPr>
              <a:t>I piani non sono importanti, ma la pianificazione è essenziale</a:t>
            </a:r>
            <a:endParaRPr lang="it-IT" sz="3600" b="1" dirty="0">
              <a:solidFill>
                <a:srgbClr val="7030A0"/>
              </a:solidFill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7086600" y="1943100"/>
            <a:ext cx="2133600" cy="1447800"/>
          </a:xfrm>
          <a:prstGeom prst="cloudCallout">
            <a:avLst>
              <a:gd name="adj1" fmla="val 108575"/>
              <a:gd name="adj2" fmla="val -811"/>
            </a:avLst>
          </a:prstGeom>
          <a:solidFill>
            <a:schemeClr val="bg1"/>
          </a:solidFill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0" y="1790700"/>
            <a:ext cx="8082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>
                <a:solidFill>
                  <a:srgbClr val="7030A0"/>
                </a:solidFill>
              </a:rPr>
              <a:t>3</a:t>
            </a:r>
            <a:endParaRPr lang="en-US" sz="9600" dirty="0"/>
          </a:p>
        </p:txBody>
      </p:sp>
      <p:sp>
        <p:nvSpPr>
          <p:cNvPr id="9" name="Rectangle 8"/>
          <p:cNvSpPr/>
          <p:nvPr/>
        </p:nvSpPr>
        <p:spPr>
          <a:xfrm>
            <a:off x="10515600" y="2324100"/>
            <a:ext cx="495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rgbClr val="7030A0"/>
                </a:solidFill>
              </a:rPr>
              <a:t>Le 3 cose più importanti da considerare quando si avvia un business da casa !!!</a:t>
            </a:r>
            <a:endParaRPr lang="it-IT" sz="2400" b="1" dirty="0">
              <a:solidFill>
                <a:srgbClr val="7030A0"/>
              </a:solidFill>
            </a:endParaRPr>
          </a:p>
        </p:txBody>
      </p:sp>
      <p:sp>
        <p:nvSpPr>
          <p:cNvPr id="10" name="CuadroTexto 3">
            <a:extLst>
              <a:ext uri="{FF2B5EF4-FFF2-40B4-BE49-F238E27FC236}">
                <a16:creationId xmlns:a16="http://schemas.microsoft.com/office/drawing/2014/main" xmlns="" id="{CFED815D-C4D8-BE58-1B7D-19147DA9B42C}"/>
              </a:ext>
            </a:extLst>
          </p:cNvPr>
          <p:cNvSpPr txBox="1"/>
          <p:nvPr/>
        </p:nvSpPr>
        <p:spPr>
          <a:xfrm>
            <a:off x="609600" y="495300"/>
            <a:ext cx="13643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Sezione 2: Vantaggi e svantaggi dell’home-</a:t>
            </a:r>
            <a:r>
              <a:rPr lang="it-IT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based</a:t>
            </a:r>
            <a:r>
              <a:rPr lang="it-IT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business</a:t>
            </a:r>
            <a:endParaRPr lang="it-IT" sz="40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504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200400" y="4619030"/>
            <a:ext cx="54864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Che tipo di prodotto o servizio venderò?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Quale concorrenza dovrò affrontare?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Posso generare domanda per il mio prodotto/servizio?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Come raggiungerò i miei potenziali clienti?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Farò pubblicità, mi affiderò alle raccomandazioni, aprirò un sito web/negozio online?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Quali competenze ed esperienze porto in azienda?</a:t>
            </a:r>
            <a:endParaRPr lang="en-US" sz="2000" b="1" dirty="0">
              <a:solidFill>
                <a:srgbClr val="7030A0"/>
              </a:solidFill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48024" y="2500763"/>
            <a:ext cx="7467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2400" b="1" dirty="0" smtClean="0">
                <a:solidFill>
                  <a:srgbClr val="AC7BDC"/>
                </a:solidFill>
              </a:rPr>
              <a:t>I piani non sono importanti ma pianificare è essenziale</a:t>
            </a:r>
            <a:endParaRPr lang="it-IT" sz="2400" b="1" dirty="0">
              <a:solidFill>
                <a:srgbClr val="AC7BDC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53600" y="4686300"/>
            <a:ext cx="5486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it-IT" sz="2000" b="1" dirty="0" smtClean="0">
                <a:solidFill>
                  <a:srgbClr val="7030A0"/>
                </a:solidFill>
                <a:cs typeface="Calibri" pitchFamily="34" charset="0"/>
              </a:rPr>
              <a:t>Quanti soldi ho bisogno per avviare la mia attività da casa?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it-IT" sz="2000" b="1" dirty="0" smtClean="0">
                <a:solidFill>
                  <a:srgbClr val="7030A0"/>
                </a:solidFill>
                <a:cs typeface="Calibri" pitchFamily="34" charset="0"/>
              </a:rPr>
              <a:t>Quanti soldi presumo di ottenere dalla mia attività settimanale / mensile / annuale?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it-IT" sz="2000" b="1" dirty="0" smtClean="0">
                <a:solidFill>
                  <a:srgbClr val="7030A0"/>
                </a:solidFill>
                <a:cs typeface="Calibri" pitchFamily="34" charset="0"/>
              </a:rPr>
              <a:t>Di quanti dipendenti ho bisogno?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it-IT" sz="2000" b="1" dirty="0" smtClean="0">
                <a:solidFill>
                  <a:srgbClr val="7030A0"/>
                </a:solidFill>
                <a:cs typeface="Calibri" pitchFamily="34" charset="0"/>
              </a:rPr>
              <a:t>Quale sarà il loro profilo?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it-IT" sz="2000" b="1" dirty="0" smtClean="0">
                <a:solidFill>
                  <a:srgbClr val="7030A0"/>
                </a:solidFill>
                <a:cs typeface="Calibri" pitchFamily="34" charset="0"/>
              </a:rPr>
              <a:t>In quale parte della casa gestirò la mia attività?</a:t>
            </a:r>
            <a:endParaRPr lang="en-US" sz="2000" b="1" dirty="0">
              <a:solidFill>
                <a:srgbClr val="7030A0"/>
              </a:solidFill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257300"/>
            <a:ext cx="14401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2800" b="1" dirty="0">
                <a:solidFill>
                  <a:srgbClr val="FD4FB4"/>
                </a:solidFill>
              </a:rPr>
              <a:t>Sezione 3: Cosa devo sapere prima di avviare un'attività da casa: Pianificare la mia attività</a:t>
            </a:r>
            <a:endParaRPr lang="it-IT" sz="2800" b="1" dirty="0">
              <a:solidFill>
                <a:srgbClr val="FD4FB4"/>
              </a:solidFill>
            </a:endParaRPr>
          </a:p>
        </p:txBody>
      </p:sp>
      <p:sp>
        <p:nvSpPr>
          <p:cNvPr id="6" name="CuadroTexto 3">
            <a:extLst>
              <a:ext uri="{FF2B5EF4-FFF2-40B4-BE49-F238E27FC236}">
                <a16:creationId xmlns:a16="http://schemas.microsoft.com/office/drawing/2014/main" xmlns="" id="{CFED815D-C4D8-BE58-1B7D-19147DA9B42C}"/>
              </a:ext>
            </a:extLst>
          </p:cNvPr>
          <p:cNvSpPr txBox="1"/>
          <p:nvPr/>
        </p:nvSpPr>
        <p:spPr>
          <a:xfrm>
            <a:off x="457200" y="495300"/>
            <a:ext cx="13643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Sezione 2: Vantaggi e svantaggi dell’home-</a:t>
            </a:r>
            <a:r>
              <a:rPr lang="it-IT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based</a:t>
            </a:r>
            <a:r>
              <a:rPr lang="it-IT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business</a:t>
            </a:r>
            <a:endParaRPr lang="it-IT" sz="40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7" name="Imagen 5">
            <a:extLst>
              <a:ext uri="{FF2B5EF4-FFF2-40B4-BE49-F238E27FC236}">
                <a16:creationId xmlns:a16="http://schemas.microsoft.com/office/drawing/2014/main" xmlns="" id="{C2ED8FB9-FAB8-B3A9-1B1E-00A9C9FB3B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0" y="2432566"/>
            <a:ext cx="3323064" cy="1676400"/>
          </a:xfrm>
          <a:prstGeom prst="rect">
            <a:avLst/>
          </a:prstGeom>
        </p:spPr>
      </p:pic>
      <p:pic>
        <p:nvPicPr>
          <p:cNvPr id="8" name="object 5">
            <a:extLst>
              <a:ext uri="{FF2B5EF4-FFF2-40B4-BE49-F238E27FC236}">
                <a16:creationId xmlns:a16="http://schemas.microsoft.com/office/drawing/2014/main" xmlns="" id="{E062DE47-918A-693F-B87E-1921EB05C7E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43486" y="2327613"/>
            <a:ext cx="581024" cy="58102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48024" y="2908637"/>
            <a:ext cx="80295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ea typeface="Times New Roman" pitchFamily="18" charset="0"/>
                <a:cs typeface="Calibri" pitchFamily="34" charset="0"/>
              </a:rPr>
              <a:t>Prima di iniziare la tua attività o scrivere il tuo business plan, sarà estremamente utile rispondere alle seguenti domande per avere un quadro chiaro delle tue azioni future: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558791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15">
            <a:extLst>
              <a:ext uri="{FF2B5EF4-FFF2-40B4-BE49-F238E27FC236}">
                <a16:creationId xmlns:a16="http://schemas.microsoft.com/office/drawing/2014/main" xmlns="" id="{E42D7F93-F08B-64FD-14F1-8F551D6633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733" y="5437551"/>
            <a:ext cx="5825067" cy="3276600"/>
          </a:xfrm>
          <a:prstGeom prst="rect">
            <a:avLst/>
          </a:prstGeom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xmlns="" id="{B457E1F9-B71E-20E0-77A5-08EF52153978}"/>
              </a:ext>
            </a:extLst>
          </p:cNvPr>
          <p:cNvSpPr txBox="1"/>
          <p:nvPr/>
        </p:nvSpPr>
        <p:spPr>
          <a:xfrm>
            <a:off x="228600" y="266700"/>
            <a:ext cx="17526000" cy="132343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it-IT" altLang="ko-KR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Unità </a:t>
            </a:r>
            <a:r>
              <a:rPr lang="it-IT" altLang="ko-KR" sz="4000" b="1" dirty="0" smtClean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2 Suggerimenti </a:t>
            </a:r>
            <a:r>
              <a:rPr lang="it-IT" altLang="ko-KR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per un home </a:t>
            </a:r>
            <a:r>
              <a:rPr lang="it-IT" altLang="ko-KR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based</a:t>
            </a:r>
            <a:r>
              <a:rPr lang="it-IT" altLang="ko-KR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business di </a:t>
            </a:r>
            <a:r>
              <a:rPr lang="it-IT" altLang="ko-KR" sz="4000" b="1" dirty="0" smtClean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successo</a:t>
            </a:r>
            <a:endParaRPr lang="it-IT" altLang="ko-KR" sz="40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it-IT" altLang="ko-KR" sz="4000" b="1" dirty="0" smtClean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"Fai </a:t>
            </a:r>
            <a:r>
              <a:rPr lang="it-IT" altLang="ko-KR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ciò che ami"</a:t>
            </a:r>
            <a:endParaRPr lang="it-IT" altLang="ko-KR" sz="40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xmlns="" id="{238801E5-F271-CED4-7560-4088DC248F5E}"/>
              </a:ext>
            </a:extLst>
          </p:cNvPr>
          <p:cNvSpPr txBox="1"/>
          <p:nvPr/>
        </p:nvSpPr>
        <p:spPr>
          <a:xfrm>
            <a:off x="1600200" y="5143500"/>
            <a:ext cx="9829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AC7BDC"/>
                </a:solidFill>
              </a:rPr>
              <a:t>2.1 </a:t>
            </a:r>
            <a:r>
              <a:rPr lang="it-IT" sz="2400" b="1" dirty="0" smtClean="0">
                <a:solidFill>
                  <a:srgbClr val="AC7BDC"/>
                </a:solidFill>
              </a:rPr>
              <a:t>Tu sei il solo a decidere</a:t>
            </a:r>
            <a:endParaRPr lang="it-IT" sz="2400" dirty="0" smtClean="0">
              <a:solidFill>
                <a:srgbClr val="AC7BDC"/>
              </a:solidFill>
            </a:endParaRPr>
          </a:p>
          <a:p>
            <a:r>
              <a:rPr lang="it-IT" sz="2400" dirty="0" smtClean="0"/>
              <a:t>La tua attività da casa non è diversa da qualsiasi altra attività.</a:t>
            </a:r>
            <a:endParaRPr lang="en-US" sz="2400" dirty="0"/>
          </a:p>
          <a:p>
            <a:r>
              <a:rPr lang="it-IT" sz="2400" b="1" dirty="0" smtClean="0"/>
              <a:t>Ciò significa che la tua azienda non è: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400" dirty="0" smtClean="0"/>
              <a:t>Qualcosa che fai solo ogni tanto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400" dirty="0" smtClean="0"/>
              <a:t>Uno schema per arricchirsi rapidamente. Concentrati sul lavorare sodo per creare un'attività in cui puoi fare ciò che ami, servire i tuoi clienti e fare soldi allo stesso tempo, a lungo termine, non da un giorno all'altro.</a:t>
            </a:r>
            <a:endParaRPr lang="en-US" sz="2400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752600" y="2546416"/>
            <a:ext cx="9677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	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Tutti sogniamo il lavoro che vorremmo fare se solo avessimo l'opportunità di farlo. Sfortunatamente, per molti di noi, il nostro lavoro attuale è qualcosa che facciamo perché dobbiamo pagare le bollette, non perché vogliamo. E se potessi fare ciò che ami davvero? Non sarebbe fantastico?   Lo è, ed è esattamente l'opportunità che ottieni avviando la tua attività. Basta avere un atteggiamento serio negli affari!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801600" y="2835176"/>
            <a:ext cx="4038600" cy="1938992"/>
          </a:xfrm>
          <a:prstGeom prst="rect">
            <a:avLst/>
          </a:prstGeom>
          <a:noFill/>
          <a:ln w="25400">
            <a:solidFill>
              <a:srgbClr val="AC7BDC"/>
            </a:solidFill>
            <a:prstDash val="sysDash"/>
          </a:ln>
        </p:spPr>
        <p:txBody>
          <a:bodyPr wrap="square">
            <a:spAutoFit/>
          </a:bodyPr>
          <a:lstStyle/>
          <a:p>
            <a:pPr lvl="0" algn="just"/>
            <a:r>
              <a:rPr lang="en-US" sz="2000" b="1" dirty="0">
                <a:solidFill>
                  <a:srgbClr val="7030A0"/>
                </a:solidFill>
              </a:rPr>
              <a:t>	</a:t>
            </a:r>
            <a:r>
              <a:rPr lang="it-IT" sz="2400" b="1" dirty="0" smtClean="0">
                <a:solidFill>
                  <a:srgbClr val="7030A0"/>
                </a:solidFill>
              </a:rPr>
              <a:t>Non dimenticare, sei tu che hai in mano la chiave. Spetta a te decidere cosa è più importante per la tua attività e poi agire di conseguenza.</a:t>
            </a:r>
            <a:endParaRPr lang="en-US" altLang="ko-KR" sz="2400" b="1" dirty="0">
              <a:solidFill>
                <a:srgbClr val="7030A0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1750992"/>
            <a:ext cx="6751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ko-KR" sz="24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Sezione 1: Avere un atteggiamento serio negli affari</a:t>
            </a:r>
            <a:endParaRPr lang="it-IT" altLang="ko-KR" sz="24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169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1">
            <a:extLst>
              <a:ext uri="{FF2B5EF4-FFF2-40B4-BE49-F238E27FC236}">
                <a16:creationId xmlns:a16="http://schemas.microsoft.com/office/drawing/2014/main" xmlns="" id="{BE4FB0A3-4984-32C5-6BB7-33815D472E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92" y="1863299"/>
            <a:ext cx="5283201" cy="2971800"/>
          </a:xfrm>
          <a:prstGeom prst="rect">
            <a:avLst/>
          </a:prstGeom>
        </p:spPr>
      </p:pic>
      <p:sp>
        <p:nvSpPr>
          <p:cNvPr id="2" name="TextBox 8">
            <a:extLst>
              <a:ext uri="{FF2B5EF4-FFF2-40B4-BE49-F238E27FC236}">
                <a16:creationId xmlns:a16="http://schemas.microsoft.com/office/drawing/2014/main" xmlns="" id="{B457E1F9-B71E-20E0-77A5-08EF52153978}"/>
              </a:ext>
            </a:extLst>
          </p:cNvPr>
          <p:cNvSpPr txBox="1"/>
          <p:nvPr/>
        </p:nvSpPr>
        <p:spPr>
          <a:xfrm>
            <a:off x="0" y="266700"/>
            <a:ext cx="16535400" cy="132343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it-IT" altLang="ko-KR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Unità 2 Suggerimenti per un home </a:t>
            </a:r>
            <a:r>
              <a:rPr lang="it-IT" altLang="ko-KR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based</a:t>
            </a:r>
            <a:r>
              <a:rPr lang="it-IT" altLang="ko-KR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business di </a:t>
            </a:r>
            <a:r>
              <a:rPr lang="it-IT" altLang="ko-KR" sz="4000" b="1" dirty="0" smtClean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successo</a:t>
            </a:r>
          </a:p>
          <a:p>
            <a:r>
              <a:rPr lang="it-IT" altLang="ko-KR" sz="4000" b="1" dirty="0" smtClean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"Fai </a:t>
            </a:r>
            <a:r>
              <a:rPr lang="it-IT" altLang="ko-KR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ciò che ami</a:t>
            </a:r>
            <a:r>
              <a:rPr lang="it-IT" altLang="ko-KR" sz="4000" b="1" dirty="0" smtClean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"</a:t>
            </a:r>
            <a:r>
              <a:rPr lang="en-US" altLang="ko-KR" sz="4000" b="1" dirty="0" smtClean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endParaRPr lang="ko-KR" altLang="en-US" sz="4000" b="1" dirty="0">
              <a:solidFill>
                <a:srgbClr val="FD4FB4"/>
              </a:solidFill>
              <a:cs typeface="Microsoft Sans Serif" panose="020B0604020202020204" pitchFamily="34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 rot="21183392">
            <a:off x="9161006" y="2308513"/>
            <a:ext cx="37759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57175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Ecco alcuni </a:t>
            </a:r>
            <a:r>
              <a:rPr kumimoji="0" lang="it-IT" sz="24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suggerimenti</a:t>
            </a:r>
            <a:endParaRPr kumimoji="0" lang="it-IT" sz="24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800600" y="4006453"/>
            <a:ext cx="124968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Calibri" pitchFamily="34" charset="0"/>
              </a:rPr>
              <a:t>2.1.1  </a:t>
            </a:r>
            <a:r>
              <a:rPr lang="it-IT" sz="2000" b="1" dirty="0" smtClean="0">
                <a:solidFill>
                  <a:srgbClr val="7030A0"/>
                </a:solidFill>
                <a:ea typeface="Times New Roman" pitchFamily="18" charset="0"/>
                <a:cs typeface="Calibri" pitchFamily="34" charset="0"/>
              </a:rPr>
              <a:t>Sii organizzato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FD4FB4"/>
                </a:solidFill>
                <a:effectLst/>
                <a:latin typeface="Calibri" pitchFamily="34" charset="0"/>
                <a:cs typeface="Calibri" pitchFamily="34" charset="0"/>
              </a:rPr>
              <a:t>Mantieni la vita lavorativa e la vita personale separate </a:t>
            </a: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- 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Devi tracciare una linea tra la tua vita domestica e la tua vita lavorativa.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Non trasformare la tua camera da letto nel tuo ufficio 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Abbiamo una parola per te: non farlo!  La tua camera da letto deve essere un rifugio dalle pressioni del lavoro e della vita dove ti rilassi.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Utilizzare una stanza separata </a:t>
            </a:r>
            <a:r>
              <a:rPr kumimoji="0" lang="it-IT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Se non si dispone di una stanza aggiuntiva disponibile per l'ufficio, riconfigurare uno spazio più ampio utilizzando pannelli separatori.</a:t>
            </a:r>
            <a:r>
              <a:rPr kumimoji="0" lang="en-GB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Use 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a separate entrance... if it's </a:t>
            </a:r>
            <a:r>
              <a:rPr kumimoji="0" lang="en-GB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possible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Un ingresso separato 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aiuta a mantenere la tua vita lavorativa separata dalla tua vita domestica.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Fissa</a:t>
            </a:r>
            <a:r>
              <a:rPr kumimoji="0" lang="it-IT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un programma di lavoro 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Quando possiedi la tua attività, puoi lavorare quando vuoi. Potresti trovare più facile (e più produttivo) stabilire un programma di lavoro regolare.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Chiedi aiuto!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La cosa principale da tenere a mente è che hai alternative a tua disposizione se ti senti sopraffatto.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6800" y="1181100"/>
            <a:ext cx="9144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altLang="ko-KR" sz="24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Sezione 1: Avere un atteggiamento serio negli affari</a:t>
            </a:r>
          </a:p>
          <a:p>
            <a:r>
              <a:rPr lang="it-IT" sz="2400" b="1" dirty="0">
                <a:solidFill>
                  <a:srgbClr val="AC7BDC"/>
                </a:solidFill>
              </a:rPr>
              <a:t>2.1 Tu sei il solo a decidere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66800" y="5524500"/>
            <a:ext cx="3352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/>
              <a:t>Le routine sono una buona cosa!</a:t>
            </a:r>
            <a:r>
              <a:rPr lang="en-GB" dirty="0"/>
              <a:t>	</a:t>
            </a:r>
          </a:p>
          <a:p>
            <a:pPr algn="ctr"/>
            <a:r>
              <a:rPr lang="it-IT" b="1" dirty="0" smtClean="0"/>
              <a:t>Per essere più efficiente, crea routine di lavoro positiva!</a:t>
            </a:r>
          </a:p>
          <a:p>
            <a:pPr algn="ctr"/>
            <a:r>
              <a:rPr lang="it-IT" dirty="0" smtClean="0"/>
              <a:t>L'efficienza rende più efficienti i processi aziendali o di sistema.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3E16E3D-BD59-D41E-103A-0D2AE40821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2761814"/>
            <a:ext cx="933867" cy="117476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50800">
          <a:solidFill>
            <a:srgbClr val="7030A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1948</TotalTime>
  <Words>1941</Words>
  <Application>Microsoft Office PowerPoint</Application>
  <PresentationFormat>Personalizzato</PresentationFormat>
  <Paragraphs>209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15</vt:i4>
      </vt:variant>
    </vt:vector>
  </HeadingPairs>
  <TitlesOfParts>
    <vt:vector size="27" baseType="lpstr">
      <vt:lpstr>맑은 고딕</vt:lpstr>
      <vt:lpstr>Arial</vt:lpstr>
      <vt:lpstr>Arial Black</vt:lpstr>
      <vt:lpstr>Calibri</vt:lpstr>
      <vt:lpstr>Calibri Light</vt:lpstr>
      <vt:lpstr>Microsoft Sans Serif</vt:lpstr>
      <vt:lpstr>Symbol</vt:lpstr>
      <vt:lpstr>Times New Roman</vt:lpstr>
      <vt:lpstr>Wingdings</vt:lpstr>
      <vt:lpstr>Office Theme</vt:lpstr>
      <vt:lpstr>1_Office Theme</vt:lpstr>
      <vt:lpstr>Diseño personalizado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wide - ppt template</dc:title>
  <dc:creator>Monia Coppola</dc:creator>
  <cp:keywords>DAE5RJB_4P8,BAEXurJiHZU</cp:keywords>
  <cp:lastModifiedBy>User</cp:lastModifiedBy>
  <cp:revision>179</cp:revision>
  <dcterms:created xsi:type="dcterms:W3CDTF">2022-02-24T12:49:48Z</dcterms:created>
  <dcterms:modified xsi:type="dcterms:W3CDTF">2023-03-27T15:54:55Z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2022-02-24T00:00:00Z</vt:filetime>
  </property>
  <property fmtid="{D5CDD505-2E9C-101B-9397-08002B2CF9AE}" pid="3" name="Creator">
    <vt:lpwstr>Canva</vt:lpwstr>
  </property>
  <property fmtid="{D5CDD505-2E9C-101B-9397-08002B2CF9AE}" pid="4" name="LastSaved">
    <vt:filetime>2022-02-24T00:00:00Z</vt:filetime>
  </property>
</Properties>
</file>