
<file path=[Content_Types].xml><?xml version="1.0" encoding="utf-8"?>
<Types xmlns="http://schemas.openxmlformats.org/package/2006/content-types">
  <Default Extension="png" ContentType="image/png"/>
  <Default Extension="jpeg" ContentType="image/jpeg"/>
  <Default Extension="webp" ContentType="image/webp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  <p:sldMasterId id="2147483668" r:id="rId3"/>
  </p:sldMasterIdLst>
  <p:notesMasterIdLst>
    <p:notesMasterId r:id="rId21"/>
  </p:notesMasterIdLst>
  <p:sldIdLst>
    <p:sldId id="256" r:id="rId4"/>
    <p:sldId id="265" r:id="rId5"/>
    <p:sldId id="266" r:id="rId6"/>
    <p:sldId id="260" r:id="rId7"/>
    <p:sldId id="290" r:id="rId8"/>
    <p:sldId id="287" r:id="rId9"/>
    <p:sldId id="288" r:id="rId10"/>
    <p:sldId id="303" r:id="rId11"/>
    <p:sldId id="298" r:id="rId12"/>
    <p:sldId id="291" r:id="rId13"/>
    <p:sldId id="304" r:id="rId14"/>
    <p:sldId id="301" r:id="rId15"/>
    <p:sldId id="296" r:id="rId16"/>
    <p:sldId id="295" r:id="rId17"/>
    <p:sldId id="302" r:id="rId18"/>
    <p:sldId id="267" r:id="rId19"/>
    <p:sldId id="261" r:id="rId20"/>
  </p:sldIdLst>
  <p:sldSz cx="18288000" cy="10287000"/>
  <p:notesSz cx="18288000" cy="10287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7BDC"/>
    <a:srgbClr val="FFFFFF"/>
    <a:srgbClr val="009900"/>
    <a:srgbClr val="FFFFCC"/>
    <a:srgbClr val="FD4FB4"/>
    <a:srgbClr val="FFCA28"/>
    <a:srgbClr val="FCD2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03" autoAdjust="0"/>
    <p:restoredTop sz="94660"/>
  </p:normalViewPr>
  <p:slideViewPr>
    <p:cSldViewPr>
      <p:cViewPr varScale="1">
        <p:scale>
          <a:sx n="47" d="100"/>
          <a:sy n="47" d="100"/>
        </p:scale>
        <p:origin x="428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10358438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D5B2D-BC2F-48BB-AFF7-A417D04BD19D}" type="datetimeFigureOut">
              <a:rPr lang="en-GB" smtClean="0"/>
              <a:t>20/11/2022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057900" y="1285875"/>
            <a:ext cx="6172200" cy="3471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828800" y="4951413"/>
            <a:ext cx="14630400" cy="4049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10358438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36CF0C-2AEE-45C8-9353-58B56A6BB2E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637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7B1949C-4F46-5D90-5ABE-AF4C510DA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685800"/>
            <a:ext cx="5897563" cy="2400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D218EEB9-F332-D4E8-B5C3-A2AFBA067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5575" y="1481138"/>
            <a:ext cx="9258300" cy="7310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C2FFA9C8-F09D-A28F-9C27-39DE96B060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60475" y="3086100"/>
            <a:ext cx="5897563" cy="5718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A72A34ED-F807-69A6-B809-290556F51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7F842825-A9C2-4EA9-BF47-82B8CF6EE03D}" type="datetimeFigureOut">
              <a:rPr lang="es-ES" smtClean="0"/>
              <a:t>20/11/2022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391311A9-C716-6E77-38A6-6B4607B49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74311710-0BA5-43ED-E520-140C43934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41F86F67-0930-4A35-BF78-359D40B97398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6277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FD98DEF-8D49-64FE-AD97-F9DAB8861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685800"/>
            <a:ext cx="5897563" cy="2400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B583FD55-70C7-37CE-A9EE-C00BA6BECE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5575" y="1481138"/>
            <a:ext cx="9258300" cy="7310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0A179A84-AF48-9AB3-BE3D-C61D52B85E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60475" y="3086100"/>
            <a:ext cx="5897563" cy="5718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037E4B88-F373-6772-58DC-B90ECC7068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7F842825-A9C2-4EA9-BF47-82B8CF6EE03D}" type="datetimeFigureOut">
              <a:rPr lang="es-ES" smtClean="0"/>
              <a:t>20/11/2022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7723332D-2B61-AFD0-82F4-3C5DF7F48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FA561B29-4152-6C4C-BF3C-129026AD6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41F86F67-0930-4A35-BF78-359D40B97398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1568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B075ADE-D4FB-22CC-5459-277BE0144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1AFF21D0-2A18-E3EB-0A76-B65187D131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57300" y="2738438"/>
            <a:ext cx="15773400" cy="6527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6DFD11E8-3766-2680-D123-5E99272097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7F842825-A9C2-4EA9-BF47-82B8CF6EE03D}" type="datetimeFigureOut">
              <a:rPr lang="es-ES" smtClean="0"/>
              <a:t>20/11/2022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02FD317B-C31E-C7A9-1B51-1616E411D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CD9C48F9-66A3-7A81-50B4-A080DBC5D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41F86F67-0930-4A35-BF78-359D40B97398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2062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90D14731-BB8D-76EA-A465-54138A92CB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3087350" y="547688"/>
            <a:ext cx="3943350" cy="8718550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E0D7D4A6-775F-7462-C60D-FC5E22CF0C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57300" y="547688"/>
            <a:ext cx="11677650" cy="87185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57B7DA30-2844-58DF-D43A-2AFD89C330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7F842825-A9C2-4EA9-BF47-82B8CF6EE03D}" type="datetimeFigureOut">
              <a:rPr lang="es-ES" smtClean="0"/>
              <a:t>20/11/2022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8A210C38-1017-0F07-E4A5-8013C7F68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644EC7C5-35E1-F85E-7C9D-EAF37F615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41F86F67-0930-4A35-BF78-359D40B97398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250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4683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0AAF5AE-94F6-0A8E-1098-BBE2B5750F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684338"/>
            <a:ext cx="13716000" cy="35814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A3BAF39-B422-6C6D-F3BC-341E345A5B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403850"/>
            <a:ext cx="13716000" cy="24828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10667AE6-C409-A4E0-701B-9529BABD63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7F842825-A9C2-4EA9-BF47-82B8CF6EE03D}" type="datetimeFigureOut">
              <a:rPr lang="es-ES" smtClean="0"/>
              <a:t>20/11/2022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4BF42CCA-8053-EAE2-F185-A5C98BA3C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76488673-3D20-0B87-59E4-CD7699EB4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41F86F67-0930-4A35-BF78-359D40B97398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9833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DA1D46E-814A-CA9B-E75E-03D1D754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750388A1-EDB0-6F1D-3CDE-3CC7E9A2F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2738438"/>
            <a:ext cx="15773400" cy="652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2A0CE9B0-787E-E01B-3784-78FDB2FB0B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7F842825-A9C2-4EA9-BF47-82B8CF6EE03D}" type="datetimeFigureOut">
              <a:rPr lang="es-ES" smtClean="0"/>
              <a:t>20/11/2022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764D22E-0DE5-C184-4C77-934A7420F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A5748FD6-54BB-BAC3-7587-631E2501F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41F86F67-0930-4A35-BF78-359D40B97398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5249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4C35497-B649-C263-4548-F3BD3307E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75" y="2565400"/>
            <a:ext cx="15773400" cy="427831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CC5FB067-4AF0-0E66-338A-19502E7724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7775" y="6884988"/>
            <a:ext cx="15773400" cy="22494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6BBC3FEF-8000-B4D5-8415-0AF23E5ACF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7F842825-A9C2-4EA9-BF47-82B8CF6EE03D}" type="datetimeFigureOut">
              <a:rPr lang="es-ES" smtClean="0"/>
              <a:t>20/11/2022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64B13E0C-F115-B738-BDC7-AA8D17CA7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535AA749-E46E-E7C2-92D7-5DF988B94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41F86F67-0930-4A35-BF78-359D40B97398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5963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F73C34A-3133-B72E-3BEA-4ACE8BADF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C9EA8966-14BB-564B-B172-19629B4295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810500" cy="652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6A941C84-988F-F505-FFF8-A9679465E6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20200" y="2738438"/>
            <a:ext cx="7810500" cy="652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05B2A31E-E2C7-CE8F-8AE3-04F668EA96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7F842825-A9C2-4EA9-BF47-82B8CF6EE03D}" type="datetimeFigureOut">
              <a:rPr lang="es-ES" smtClean="0"/>
              <a:t>20/11/2022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FD8A95A6-C1AA-3800-89AF-8542FBFA4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B2A32347-9F9C-E4D7-FBB4-DCC460B60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41F86F67-0930-4A35-BF78-359D40B97398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4700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A7DE2DA-118B-C085-C220-8E8DA9855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1446A4FF-1812-787E-E163-77CFE2C48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0475" y="2522538"/>
            <a:ext cx="7735888" cy="1235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1B0F8D66-709F-0F95-2CCA-B371879484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60475" y="3757613"/>
            <a:ext cx="7735888" cy="5527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06BAF0B3-FF54-5AF5-C61B-7A2918A315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258300" y="2522538"/>
            <a:ext cx="7775575" cy="1235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DFA7BEEF-1CB2-E9F0-295C-F199CC162F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5575" cy="5527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99FB6C01-62E4-8DAF-8FA3-62A37AEF48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7F842825-A9C2-4EA9-BF47-82B8CF6EE03D}" type="datetimeFigureOut">
              <a:rPr lang="es-ES" smtClean="0"/>
              <a:t>20/11/2022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B61C532F-995D-F4D8-C216-E9DDD8907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DC6183D0-87E6-5F2E-BBE5-23D0E3E2C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41F86F67-0930-4A35-BF78-359D40B97398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9229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8D27361-5590-A868-A5D4-0EDC0867C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BF945BD4-8740-2B04-08BA-031623F5FA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7F842825-A9C2-4EA9-BF47-82B8CF6EE03D}" type="datetimeFigureOut">
              <a:rPr lang="es-ES" smtClean="0"/>
              <a:t>20/11/2022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9574857B-70CC-9BE6-C8CA-0F8DFDCB5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F4A2AF0D-DAC3-A557-0AB9-32B33D0D8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41F86F67-0930-4A35-BF78-359D40B97398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4365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69EA0526-4E13-E717-DCAE-122FFFBC28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7F842825-A9C2-4EA9-BF47-82B8CF6EE03D}" type="datetimeFigureOut">
              <a:rPr lang="es-ES" smtClean="0"/>
              <a:t>20/11/2022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86AF9DE4-D424-AF6F-B89E-52FA4D70F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D613C906-1CB1-B2F0-A160-B16313F8A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41F86F67-0930-4A35-BF78-359D40B97398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122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 userDrawn="1"/>
        </p:nvSpPr>
        <p:spPr>
          <a:xfrm>
            <a:off x="379" y="8907009"/>
            <a:ext cx="18287365" cy="1381125"/>
          </a:xfrm>
          <a:custGeom>
            <a:avLst/>
            <a:gdLst/>
            <a:ahLst/>
            <a:cxnLst/>
            <a:rect l="l" t="t" r="r" b="b"/>
            <a:pathLst>
              <a:path w="18287365" h="1381125">
                <a:moveTo>
                  <a:pt x="18287242" y="1381125"/>
                </a:moveTo>
                <a:lnTo>
                  <a:pt x="0" y="1381125"/>
                </a:lnTo>
                <a:lnTo>
                  <a:pt x="0" y="0"/>
                </a:lnTo>
                <a:lnTo>
                  <a:pt x="18287242" y="0"/>
                </a:lnTo>
                <a:lnTo>
                  <a:pt x="18287242" y="1381125"/>
                </a:lnTo>
                <a:close/>
              </a:path>
            </a:pathLst>
          </a:custGeom>
          <a:solidFill>
            <a:srgbClr val="AB79D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57881" y="9265523"/>
            <a:ext cx="3152774" cy="666749"/>
          </a:xfrm>
          <a:prstGeom prst="rect">
            <a:avLst/>
          </a:prstGeom>
        </p:spPr>
      </p:pic>
      <p:pic>
        <p:nvPicPr>
          <p:cNvPr id="15" name="object 2">
            <a:extLst>
              <a:ext uri="{FF2B5EF4-FFF2-40B4-BE49-F238E27FC236}">
                <a16:creationId xmlns="" xmlns:a16="http://schemas.microsoft.com/office/drawing/2014/main" id="{013A6DBC-26EC-46F6-B6F0-0DDFF7CDE3AE}"/>
              </a:ext>
            </a:extLst>
          </p:cNvPr>
          <p:cNvPicPr/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876800" y="723900"/>
            <a:ext cx="8039099" cy="4524374"/>
          </a:xfrm>
          <a:prstGeom prst="rect">
            <a:avLst/>
          </a:prstGeom>
        </p:spPr>
      </p:pic>
      <p:pic>
        <p:nvPicPr>
          <p:cNvPr id="18" name="object 3">
            <a:extLst>
              <a:ext uri="{FF2B5EF4-FFF2-40B4-BE49-F238E27FC236}">
                <a16:creationId xmlns="" xmlns:a16="http://schemas.microsoft.com/office/drawing/2014/main" id="{ECB9054D-8537-4245-AB54-935090E7570B}"/>
              </a:ext>
            </a:extLst>
          </p:cNvPr>
          <p:cNvPicPr/>
          <p:nvPr userDrawn="1"/>
        </p:nvPicPr>
        <p:blipFill>
          <a:blip r:embed="rId5" cstate="print"/>
          <a:stretch>
            <a:fillRect/>
          </a:stretch>
        </p:blipFill>
        <p:spPr>
          <a:xfrm>
            <a:off x="451137" y="8007589"/>
            <a:ext cx="581024" cy="581024"/>
          </a:xfrm>
          <a:prstGeom prst="rect">
            <a:avLst/>
          </a:prstGeom>
        </p:spPr>
      </p:pic>
      <p:pic>
        <p:nvPicPr>
          <p:cNvPr id="19" name="object 4">
            <a:extLst>
              <a:ext uri="{FF2B5EF4-FFF2-40B4-BE49-F238E27FC236}">
                <a16:creationId xmlns="" xmlns:a16="http://schemas.microsoft.com/office/drawing/2014/main" id="{10B51AD7-F401-4125-9CCA-E919AE06C74E}"/>
              </a:ext>
            </a:extLst>
          </p:cNvPr>
          <p:cNvPicPr/>
          <p:nvPr userDrawn="1"/>
        </p:nvPicPr>
        <p:blipFill>
          <a:blip r:embed="rId5" cstate="print"/>
          <a:stretch>
            <a:fillRect/>
          </a:stretch>
        </p:blipFill>
        <p:spPr>
          <a:xfrm>
            <a:off x="451137" y="7355968"/>
            <a:ext cx="581024" cy="581024"/>
          </a:xfrm>
          <a:prstGeom prst="rect">
            <a:avLst/>
          </a:prstGeom>
        </p:spPr>
      </p:pic>
      <p:pic>
        <p:nvPicPr>
          <p:cNvPr id="20" name="object 5">
            <a:extLst>
              <a:ext uri="{FF2B5EF4-FFF2-40B4-BE49-F238E27FC236}">
                <a16:creationId xmlns="" xmlns:a16="http://schemas.microsoft.com/office/drawing/2014/main" id="{12F486B3-0611-400E-BD65-463E6BED1CE9}"/>
              </a:ext>
            </a:extLst>
          </p:cNvPr>
          <p:cNvPicPr/>
          <p:nvPr userDrawn="1"/>
        </p:nvPicPr>
        <p:blipFill>
          <a:blip r:embed="rId5" cstate="print"/>
          <a:stretch>
            <a:fillRect/>
          </a:stretch>
        </p:blipFill>
        <p:spPr>
          <a:xfrm>
            <a:off x="451137" y="6710436"/>
            <a:ext cx="581024" cy="581024"/>
          </a:xfrm>
          <a:prstGeom prst="rect">
            <a:avLst/>
          </a:prstGeom>
        </p:spPr>
      </p:pic>
      <p:sp>
        <p:nvSpPr>
          <p:cNvPr id="21" name="object 6">
            <a:extLst>
              <a:ext uri="{FF2B5EF4-FFF2-40B4-BE49-F238E27FC236}">
                <a16:creationId xmlns="" xmlns:a16="http://schemas.microsoft.com/office/drawing/2014/main" id="{A1D8B407-8154-4207-9D76-D7D32F343DBD}"/>
              </a:ext>
            </a:extLst>
          </p:cNvPr>
          <p:cNvSpPr txBox="1"/>
          <p:nvPr userDrawn="1"/>
        </p:nvSpPr>
        <p:spPr>
          <a:xfrm>
            <a:off x="8881981" y="4530662"/>
            <a:ext cx="2093595" cy="41020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500" dirty="0">
                <a:solidFill>
                  <a:schemeClr val="tx1"/>
                </a:solidFill>
                <a:latin typeface="Microsoft Sans Serif"/>
                <a:cs typeface="Microsoft Sans Serif"/>
              </a:rPr>
              <a:t>wideproject.eu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="" xmlns:a16="http://schemas.microsoft.com/office/drawing/2014/main" id="{96A80E2F-D880-4F44-863E-0C734D2131D9}"/>
              </a:ext>
            </a:extLst>
          </p:cNvPr>
          <p:cNvSpPr txBox="1"/>
          <p:nvPr userDrawn="1"/>
        </p:nvSpPr>
        <p:spPr>
          <a:xfrm>
            <a:off x="4343400" y="9334500"/>
            <a:ext cx="12801600" cy="5055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algn="just">
              <a:lnSpc>
                <a:spcPts val="1614"/>
              </a:lnSpc>
            </a:pPr>
            <a:r>
              <a:rPr lang="en-US" sz="1600" spc="10" dirty="0">
                <a:latin typeface="+mj-lt"/>
              </a:rPr>
              <a:t>"The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European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Commission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support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for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production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of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this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publication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does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not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constitute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endorsement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of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contents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which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reflects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 views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only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of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authors,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and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Commission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cannot</a:t>
            </a:r>
            <a:r>
              <a:rPr lang="en-US" sz="1600" spc="2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be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held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responsible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for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any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use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which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may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be</a:t>
            </a:r>
            <a:r>
              <a:rPr lang="en-US" sz="1600" spc="2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made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of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information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contained </a:t>
            </a:r>
            <a:r>
              <a:rPr lang="en-US" sz="1600" spc="-36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therein."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 userDrawn="1"/>
        </p:nvSpPr>
        <p:spPr>
          <a:xfrm>
            <a:off x="379" y="8907009"/>
            <a:ext cx="18287365" cy="1381125"/>
          </a:xfrm>
          <a:custGeom>
            <a:avLst/>
            <a:gdLst/>
            <a:ahLst/>
            <a:cxnLst/>
            <a:rect l="l" t="t" r="r" b="b"/>
            <a:pathLst>
              <a:path w="18287365" h="1381125">
                <a:moveTo>
                  <a:pt x="18287242" y="1381125"/>
                </a:moveTo>
                <a:lnTo>
                  <a:pt x="0" y="1381125"/>
                </a:lnTo>
                <a:lnTo>
                  <a:pt x="0" y="0"/>
                </a:lnTo>
                <a:lnTo>
                  <a:pt x="18287242" y="0"/>
                </a:lnTo>
                <a:lnTo>
                  <a:pt x="18287242" y="1381125"/>
                </a:lnTo>
                <a:close/>
              </a:path>
            </a:pathLst>
          </a:custGeom>
          <a:solidFill>
            <a:srgbClr val="AB79D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57881" y="9265523"/>
            <a:ext cx="3152774" cy="666749"/>
          </a:xfrm>
          <a:prstGeom prst="rect">
            <a:avLst/>
          </a:prstGeom>
        </p:spPr>
      </p:pic>
      <p:pic>
        <p:nvPicPr>
          <p:cNvPr id="15" name="object 2">
            <a:extLst>
              <a:ext uri="{FF2B5EF4-FFF2-40B4-BE49-F238E27FC236}">
                <a16:creationId xmlns="" xmlns:a16="http://schemas.microsoft.com/office/drawing/2014/main" id="{013A6DBC-26EC-46F6-B6F0-0DDFF7CDE3AE}"/>
              </a:ext>
            </a:extLst>
          </p:cNvPr>
          <p:cNvPicPr/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4325600" y="190500"/>
            <a:ext cx="3789133" cy="2194867"/>
          </a:xfrm>
          <a:prstGeom prst="rect">
            <a:avLst/>
          </a:prstGeom>
        </p:spPr>
      </p:pic>
      <p:pic>
        <p:nvPicPr>
          <p:cNvPr id="18" name="object 3">
            <a:extLst>
              <a:ext uri="{FF2B5EF4-FFF2-40B4-BE49-F238E27FC236}">
                <a16:creationId xmlns="" xmlns:a16="http://schemas.microsoft.com/office/drawing/2014/main" id="{ECB9054D-8537-4245-AB54-935090E7570B}"/>
              </a:ext>
            </a:extLst>
          </p:cNvPr>
          <p:cNvPicPr/>
          <p:nvPr userDrawn="1"/>
        </p:nvPicPr>
        <p:blipFill>
          <a:blip r:embed="rId5" cstate="print"/>
          <a:stretch>
            <a:fillRect/>
          </a:stretch>
        </p:blipFill>
        <p:spPr>
          <a:xfrm>
            <a:off x="451137" y="8007589"/>
            <a:ext cx="581024" cy="581024"/>
          </a:xfrm>
          <a:prstGeom prst="rect">
            <a:avLst/>
          </a:prstGeom>
        </p:spPr>
      </p:pic>
      <p:pic>
        <p:nvPicPr>
          <p:cNvPr id="19" name="object 4">
            <a:extLst>
              <a:ext uri="{FF2B5EF4-FFF2-40B4-BE49-F238E27FC236}">
                <a16:creationId xmlns="" xmlns:a16="http://schemas.microsoft.com/office/drawing/2014/main" id="{10B51AD7-F401-4125-9CCA-E919AE06C74E}"/>
              </a:ext>
            </a:extLst>
          </p:cNvPr>
          <p:cNvPicPr/>
          <p:nvPr userDrawn="1"/>
        </p:nvPicPr>
        <p:blipFill>
          <a:blip r:embed="rId5" cstate="print"/>
          <a:stretch>
            <a:fillRect/>
          </a:stretch>
        </p:blipFill>
        <p:spPr>
          <a:xfrm>
            <a:off x="451137" y="7355968"/>
            <a:ext cx="581024" cy="581024"/>
          </a:xfrm>
          <a:prstGeom prst="rect">
            <a:avLst/>
          </a:prstGeom>
        </p:spPr>
      </p:pic>
      <p:pic>
        <p:nvPicPr>
          <p:cNvPr id="20" name="object 5">
            <a:extLst>
              <a:ext uri="{FF2B5EF4-FFF2-40B4-BE49-F238E27FC236}">
                <a16:creationId xmlns="" xmlns:a16="http://schemas.microsoft.com/office/drawing/2014/main" id="{12F486B3-0611-400E-BD65-463E6BED1CE9}"/>
              </a:ext>
            </a:extLst>
          </p:cNvPr>
          <p:cNvPicPr/>
          <p:nvPr userDrawn="1"/>
        </p:nvPicPr>
        <p:blipFill>
          <a:blip r:embed="rId5" cstate="print"/>
          <a:stretch>
            <a:fillRect/>
          </a:stretch>
        </p:blipFill>
        <p:spPr>
          <a:xfrm>
            <a:off x="451137" y="6710436"/>
            <a:ext cx="581024" cy="581024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6C4D5EDC-7551-4A38-9D41-D9849097276F}"/>
              </a:ext>
            </a:extLst>
          </p:cNvPr>
          <p:cNvSpPr txBox="1"/>
          <p:nvPr userDrawn="1"/>
        </p:nvSpPr>
        <p:spPr>
          <a:xfrm>
            <a:off x="4343400" y="9334500"/>
            <a:ext cx="12801600" cy="5055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algn="just">
              <a:lnSpc>
                <a:spcPts val="1614"/>
              </a:lnSpc>
            </a:pPr>
            <a:r>
              <a:rPr lang="en-US" sz="1600" spc="10" dirty="0">
                <a:latin typeface="+mj-lt"/>
              </a:rPr>
              <a:t>"The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European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Commission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support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for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production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of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this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publication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does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not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constitute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endorsement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of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contents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which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reflects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 views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only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of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authors,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and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Commission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cannot</a:t>
            </a:r>
            <a:r>
              <a:rPr lang="en-US" sz="1600" spc="2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be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held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responsible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for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any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use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which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may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be</a:t>
            </a:r>
            <a:r>
              <a:rPr lang="en-US" sz="1600" spc="2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made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of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information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contained </a:t>
            </a:r>
            <a:r>
              <a:rPr lang="en-US" sz="1600" spc="-36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therein."</a:t>
            </a:r>
          </a:p>
        </p:txBody>
      </p:sp>
    </p:spTree>
    <p:extLst>
      <p:ext uri="{BB962C8B-B14F-4D97-AF65-F5344CB8AC3E}">
        <p14:creationId xmlns:p14="http://schemas.microsoft.com/office/powerpoint/2010/main" val="1955685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g object 16">
            <a:extLst>
              <a:ext uri="{FF2B5EF4-FFF2-40B4-BE49-F238E27FC236}">
                <a16:creationId xmlns="" xmlns:a16="http://schemas.microsoft.com/office/drawing/2014/main" id="{25FA1104-3B81-4779-1C54-FECA8BEF2325}"/>
              </a:ext>
            </a:extLst>
          </p:cNvPr>
          <p:cNvSpPr/>
          <p:nvPr userDrawn="1"/>
        </p:nvSpPr>
        <p:spPr>
          <a:xfrm>
            <a:off x="379" y="8907009"/>
            <a:ext cx="18287365" cy="1381125"/>
          </a:xfrm>
          <a:custGeom>
            <a:avLst/>
            <a:gdLst/>
            <a:ahLst/>
            <a:cxnLst/>
            <a:rect l="l" t="t" r="r" b="b"/>
            <a:pathLst>
              <a:path w="18287365" h="1381125">
                <a:moveTo>
                  <a:pt x="18287242" y="1381125"/>
                </a:moveTo>
                <a:lnTo>
                  <a:pt x="0" y="1381125"/>
                </a:lnTo>
                <a:lnTo>
                  <a:pt x="0" y="0"/>
                </a:lnTo>
                <a:lnTo>
                  <a:pt x="18287242" y="0"/>
                </a:lnTo>
                <a:lnTo>
                  <a:pt x="18287242" y="1381125"/>
                </a:lnTo>
                <a:close/>
              </a:path>
            </a:pathLst>
          </a:custGeom>
          <a:solidFill>
            <a:srgbClr val="AB79D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bg object 17">
            <a:extLst>
              <a:ext uri="{FF2B5EF4-FFF2-40B4-BE49-F238E27FC236}">
                <a16:creationId xmlns="" xmlns:a16="http://schemas.microsoft.com/office/drawing/2014/main" id="{F5BB24D3-8CC1-1D71-245A-6C6AB9BC5D4D}"/>
              </a:ext>
            </a:extLst>
          </p:cNvPr>
          <p:cNvPicPr/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1057881" y="9265523"/>
            <a:ext cx="3152774" cy="666749"/>
          </a:xfrm>
          <a:prstGeom prst="rect">
            <a:avLst/>
          </a:prstGeom>
        </p:spPr>
      </p:pic>
      <p:pic>
        <p:nvPicPr>
          <p:cNvPr id="8" name="object 2">
            <a:extLst>
              <a:ext uri="{FF2B5EF4-FFF2-40B4-BE49-F238E27FC236}">
                <a16:creationId xmlns="" xmlns:a16="http://schemas.microsoft.com/office/drawing/2014/main" id="{FF140756-2FE5-8981-78F7-8392FC0935A5}"/>
              </a:ext>
            </a:extLst>
          </p:cNvPr>
          <p:cNvPicPr/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14325600" y="190500"/>
            <a:ext cx="3789133" cy="2194867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FF3F6D73-3880-2C77-1E58-189C9CD0B96D}"/>
              </a:ext>
            </a:extLst>
          </p:cNvPr>
          <p:cNvSpPr txBox="1"/>
          <p:nvPr userDrawn="1"/>
        </p:nvSpPr>
        <p:spPr>
          <a:xfrm>
            <a:off x="4343400" y="9334500"/>
            <a:ext cx="12801600" cy="5055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algn="just">
              <a:lnSpc>
                <a:spcPts val="1614"/>
              </a:lnSpc>
            </a:pPr>
            <a:r>
              <a:rPr lang="en-US" sz="1600" spc="10" dirty="0">
                <a:latin typeface="+mj-lt"/>
              </a:rPr>
              <a:t>"The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European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Commission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support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for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production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of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this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publication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does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not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constitute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endorsement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of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contents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which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reflects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 views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only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of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authors,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and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Commission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cannot</a:t>
            </a:r>
            <a:r>
              <a:rPr lang="en-US" sz="1600" spc="2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be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held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responsible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for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any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use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which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may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be</a:t>
            </a:r>
            <a:r>
              <a:rPr lang="en-US" sz="1600" spc="2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made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of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information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contained </a:t>
            </a:r>
            <a:r>
              <a:rPr lang="en-US" sz="1600" spc="-36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therein."</a:t>
            </a:r>
          </a:p>
        </p:txBody>
      </p:sp>
    </p:spTree>
    <p:extLst>
      <p:ext uri="{BB962C8B-B14F-4D97-AF65-F5344CB8AC3E}">
        <p14:creationId xmlns:p14="http://schemas.microsoft.com/office/powerpoint/2010/main" val="1981735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hyperlink" Target="https://olioex.com/about/our-story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over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eb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1137" y="8007589"/>
            <a:ext cx="581024" cy="58102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1137" y="7355968"/>
            <a:ext cx="581024" cy="58102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1137" y="6710436"/>
            <a:ext cx="581024" cy="581024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4C075C3B-C5C3-7B12-DC87-D33D34E6DCA7}"/>
              </a:ext>
            </a:extLst>
          </p:cNvPr>
          <p:cNvSpPr txBox="1"/>
          <p:nvPr/>
        </p:nvSpPr>
        <p:spPr>
          <a:xfrm>
            <a:off x="3238500" y="5448300"/>
            <a:ext cx="11811000" cy="2149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4400" b="1" spc="-65" dirty="0" smtClean="0">
                <a:latin typeface="+mj-lt"/>
                <a:ea typeface="Microsoft Sans Serif" panose="020B0604020202020204" pitchFamily="34" charset="0"/>
                <a:cs typeface="Microsoft Sans Serif" panose="020B0604020202020204" pitchFamily="34" charset="0"/>
              </a:rPr>
              <a:t>SHARING ECONOMY</a:t>
            </a:r>
            <a:endParaRPr lang="en-US" sz="4400" b="1" spc="-65" dirty="0">
              <a:latin typeface="+mj-lt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lang="en-US" sz="4400" b="1" spc="-65" dirty="0">
              <a:latin typeface="+mj-lt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4400" spc="-65" dirty="0" smtClean="0">
                <a:latin typeface="+mj-lt"/>
                <a:ea typeface="Microsoft Sans Serif" panose="020B0604020202020204" pitchFamily="34" charset="0"/>
                <a:cs typeface="Microsoft Sans Serif" panose="020B0604020202020204" pitchFamily="34" charset="0"/>
              </a:rPr>
              <a:t>Partner: IDP</a:t>
            </a:r>
            <a:endParaRPr lang="en-US" sz="4400" b="1" spc="-65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4474112C-57D7-04D0-A3A4-60A31EDD861B}"/>
              </a:ext>
            </a:extLst>
          </p:cNvPr>
          <p:cNvSpPr txBox="1"/>
          <p:nvPr/>
        </p:nvSpPr>
        <p:spPr>
          <a:xfrm>
            <a:off x="620973" y="571500"/>
            <a:ext cx="13933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2</a:t>
            </a:r>
            <a:r>
              <a:rPr lang="es-ES" sz="3600" b="1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es-ES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How to start a business in sharing economy – </a:t>
            </a:r>
            <a:r>
              <a:rPr lang="es-ES" sz="3600" b="1" i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Business idea</a:t>
            </a:r>
            <a:endParaRPr lang="es-ES" sz="3600" b="1" i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A8B43433-707D-2516-C6AB-AD560BE2B4AD}"/>
              </a:ext>
            </a:extLst>
          </p:cNvPr>
          <p:cNvSpPr txBox="1"/>
          <p:nvPr/>
        </p:nvSpPr>
        <p:spPr>
          <a:xfrm>
            <a:off x="685800" y="1790700"/>
            <a:ext cx="16840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2400" dirty="0" smtClean="0"/>
              <a:t>To launch a business in sharing economy, it is important to:</a:t>
            </a:r>
          </a:p>
          <a:p>
            <a:pPr algn="ctr">
              <a:defRPr/>
            </a:pPr>
            <a:endParaRPr lang="en-US" sz="2400" dirty="0"/>
          </a:p>
          <a:p>
            <a:pPr>
              <a:defRPr/>
            </a:pPr>
            <a:r>
              <a:rPr lang="en-US" sz="2400" i="1" dirty="0" smtClean="0"/>
              <a:t>“Take the time to look for </a:t>
            </a:r>
            <a:r>
              <a:rPr lang="en-US" sz="2400" b="1" i="1" dirty="0" smtClean="0"/>
              <a:t>real problems that need real solutions</a:t>
            </a:r>
            <a:r>
              <a:rPr lang="en-US" sz="2400" i="1" dirty="0" smtClean="0"/>
              <a:t>, problems that can be best solved by communities themselves</a:t>
            </a:r>
            <a:r>
              <a:rPr lang="en-US" sz="2400" dirty="0" smtClean="0"/>
              <a:t>.” Sharing is good (Buczynski, 2013)</a:t>
            </a:r>
          </a:p>
          <a:p>
            <a:pPr algn="just">
              <a:defRPr/>
            </a:pPr>
            <a:endParaRPr lang="en-US" sz="2400" dirty="0"/>
          </a:p>
          <a:p>
            <a:pPr algn="just">
              <a:defRPr/>
            </a:pPr>
            <a:r>
              <a:rPr lang="en-US" sz="2400" dirty="0">
                <a:solidFill>
                  <a:prstClr val="black"/>
                </a:solidFill>
              </a:rPr>
              <a:t>To get inspired these are some potential business ideas that might be </a:t>
            </a:r>
            <a:r>
              <a:rPr lang="en-US" sz="2400" dirty="0" smtClean="0">
                <a:solidFill>
                  <a:prstClr val="black"/>
                </a:solidFill>
              </a:rPr>
              <a:t>adjusted to a </a:t>
            </a:r>
            <a:r>
              <a:rPr lang="en-US" sz="2400" dirty="0">
                <a:solidFill>
                  <a:prstClr val="black"/>
                </a:solidFill>
              </a:rPr>
              <a:t>particular target group or to a </a:t>
            </a:r>
            <a:r>
              <a:rPr lang="en-US" sz="2400" dirty="0" smtClean="0">
                <a:solidFill>
                  <a:prstClr val="black"/>
                </a:solidFill>
              </a:rPr>
              <a:t>local </a:t>
            </a:r>
            <a:r>
              <a:rPr lang="en-US" sz="2400" dirty="0">
                <a:solidFill>
                  <a:prstClr val="black"/>
                </a:solidFill>
              </a:rPr>
              <a:t>context</a:t>
            </a:r>
            <a:r>
              <a:rPr lang="en-US" sz="2400" dirty="0" smtClean="0">
                <a:solidFill>
                  <a:prstClr val="black"/>
                </a:solidFill>
              </a:rPr>
              <a:t>.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287046"/>
              </p:ext>
            </p:extLst>
          </p:nvPr>
        </p:nvGraphicFramePr>
        <p:xfrm>
          <a:off x="1981200" y="4381500"/>
          <a:ext cx="15544800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0200"/>
                <a:gridCol w="10134600"/>
              </a:tblGrid>
              <a:tr h="4191000">
                <a:tc>
                  <a:txBody>
                    <a:bodyPr/>
                    <a:lstStyle/>
                    <a:p>
                      <a:pPr marL="457200" lvl="0" indent="-45720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2400" b="0" dirty="0" smtClean="0">
                          <a:solidFill>
                            <a:prstClr val="black"/>
                          </a:solidFill>
                        </a:rPr>
                        <a:t>Attire </a:t>
                      </a:r>
                      <a:r>
                        <a:rPr lang="en-US" sz="2400" b="0" dirty="0" smtClean="0">
                          <a:solidFill>
                            <a:prstClr val="black"/>
                          </a:solidFill>
                        </a:rPr>
                        <a:t>buy</a:t>
                      </a:r>
                      <a:r>
                        <a:rPr lang="en-US" sz="2400" b="0" dirty="0" smtClean="0">
                          <a:solidFill>
                            <a:prstClr val="black"/>
                          </a:solidFill>
                        </a:rPr>
                        <a:t>, </a:t>
                      </a:r>
                      <a:r>
                        <a:rPr lang="en-US" sz="2400" b="0" dirty="0" smtClean="0">
                          <a:solidFill>
                            <a:prstClr val="black"/>
                          </a:solidFill>
                        </a:rPr>
                        <a:t>sell and swap</a:t>
                      </a:r>
                      <a:endParaRPr lang="en-US" sz="2400" b="0" dirty="0" smtClean="0">
                        <a:solidFill>
                          <a:prstClr val="black"/>
                        </a:solidFill>
                      </a:endParaRP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  <a:defRPr/>
                      </a:pPr>
                      <a:endParaRPr lang="en-US" sz="2400" b="0" dirty="0" smtClean="0">
                        <a:solidFill>
                          <a:prstClr val="black"/>
                        </a:solidFill>
                      </a:endParaRP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2400" b="0" dirty="0" smtClean="0">
                          <a:solidFill>
                            <a:prstClr val="black"/>
                          </a:solidFill>
                        </a:rPr>
                        <a:t>Parking space rental platforms</a:t>
                      </a: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  <a:defRPr/>
                      </a:pPr>
                      <a:endParaRPr lang="en-US" sz="2400" b="0" dirty="0" smtClean="0">
                        <a:solidFill>
                          <a:prstClr val="black"/>
                        </a:solidFill>
                      </a:endParaRP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2400" b="0" dirty="0" smtClean="0">
                          <a:solidFill>
                            <a:prstClr val="black"/>
                          </a:solidFill>
                        </a:rPr>
                        <a:t>Education sharing platforms</a:t>
                      </a: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  <a:defRPr/>
                      </a:pPr>
                      <a:endParaRPr lang="en-US" sz="2400" b="0" dirty="0" smtClean="0">
                        <a:solidFill>
                          <a:prstClr val="black"/>
                        </a:solidFill>
                      </a:endParaRP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2400" b="0" dirty="0" smtClean="0">
                          <a:solidFill>
                            <a:prstClr val="black"/>
                          </a:solidFill>
                        </a:rPr>
                        <a:t>Social</a:t>
                      </a:r>
                      <a:r>
                        <a:rPr lang="en-US" sz="2400" b="0" baseline="0" dirty="0" smtClean="0">
                          <a:solidFill>
                            <a:prstClr val="black"/>
                          </a:solidFill>
                        </a:rPr>
                        <a:t> eating</a:t>
                      </a:r>
                      <a:endParaRPr lang="en-US" sz="2400" b="0" dirty="0" smtClean="0">
                        <a:solidFill>
                          <a:prstClr val="black"/>
                        </a:solidFill>
                      </a:endParaRP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  <a:defRPr/>
                      </a:pPr>
                      <a:endParaRPr lang="en-US" sz="2400" b="0" dirty="0" smtClean="0">
                        <a:solidFill>
                          <a:prstClr val="black"/>
                        </a:solidFill>
                      </a:endParaRP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2400" b="0" dirty="0" smtClean="0">
                          <a:solidFill>
                            <a:prstClr val="black"/>
                          </a:solidFill>
                        </a:rPr>
                        <a:t>Food delivery, </a:t>
                      </a:r>
                      <a:r>
                        <a:rPr lang="en-US" sz="2400" b="0" dirty="0" smtClean="0">
                          <a:solidFill>
                            <a:prstClr val="black"/>
                          </a:solidFill>
                        </a:rPr>
                        <a:t>food saving</a:t>
                      </a:r>
                      <a:endParaRPr lang="en-US" sz="2400" b="0" dirty="0" smtClean="0">
                        <a:solidFill>
                          <a:prstClr val="black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C7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AC7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7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lvl="0" indent="-45720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2400" b="0" dirty="0" smtClean="0">
                          <a:solidFill>
                            <a:prstClr val="black"/>
                          </a:solidFill>
                        </a:rPr>
                        <a:t>Peer-to-peer technology lending service</a:t>
                      </a:r>
                    </a:p>
                    <a:p>
                      <a:pPr lvl="0">
                        <a:defRPr/>
                      </a:pPr>
                      <a:endParaRPr lang="en-US" sz="2400" b="0" dirty="0" smtClean="0">
                        <a:solidFill>
                          <a:prstClr val="black"/>
                        </a:solidFill>
                      </a:endParaRP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2400" b="0" dirty="0" smtClean="0">
                          <a:solidFill>
                            <a:prstClr val="black"/>
                          </a:solidFill>
                        </a:rPr>
                        <a:t>Jewellery </a:t>
                      </a:r>
                      <a:r>
                        <a:rPr lang="en-US" sz="2400" b="0" dirty="0" smtClean="0">
                          <a:solidFill>
                            <a:prstClr val="black"/>
                          </a:solidFill>
                        </a:rPr>
                        <a:t>rental</a:t>
                      </a:r>
                      <a:endParaRPr lang="en-US" sz="2400" b="0" dirty="0" smtClean="0">
                        <a:solidFill>
                          <a:prstClr val="black"/>
                        </a:solidFill>
                      </a:endParaRPr>
                    </a:p>
                    <a:p>
                      <a:pPr lvl="0">
                        <a:defRPr/>
                      </a:pPr>
                      <a:endParaRPr lang="en-US" sz="2400" b="0" dirty="0" smtClean="0">
                        <a:solidFill>
                          <a:prstClr val="black"/>
                        </a:solidFill>
                      </a:endParaRP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2400" b="0" dirty="0" smtClean="0">
                          <a:solidFill>
                            <a:prstClr val="black"/>
                          </a:solidFill>
                        </a:rPr>
                        <a:t>Carpooling</a:t>
                      </a: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  <a:defRPr/>
                      </a:pPr>
                      <a:endParaRPr lang="en-US" sz="2400" b="0" dirty="0" smtClean="0">
                        <a:solidFill>
                          <a:prstClr val="black"/>
                        </a:solidFill>
                      </a:endParaRP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2400" b="0" dirty="0" smtClean="0">
                          <a:solidFill>
                            <a:prstClr val="black"/>
                          </a:solidFill>
                        </a:rPr>
                        <a:t>Hub </a:t>
                      </a:r>
                      <a:r>
                        <a:rPr lang="en-US" sz="2400" b="0" dirty="0" smtClean="0">
                          <a:solidFill>
                            <a:prstClr val="black"/>
                          </a:solidFill>
                        </a:rPr>
                        <a:t>of </a:t>
                      </a:r>
                      <a:r>
                        <a:rPr lang="en-US" sz="2400" b="0" dirty="0" smtClean="0">
                          <a:solidFill>
                            <a:prstClr val="black"/>
                          </a:solidFill>
                        </a:rPr>
                        <a:t>creative/business activities, co-working platforms</a:t>
                      </a:r>
                      <a:endParaRPr lang="en-US" sz="2400" b="0" dirty="0" smtClean="0">
                        <a:solidFill>
                          <a:prstClr val="black"/>
                        </a:solidFill>
                      </a:endParaRPr>
                    </a:p>
                    <a:p>
                      <a:pPr lvl="0">
                        <a:defRPr/>
                      </a:pPr>
                      <a:endParaRPr lang="en-US" sz="2400" b="0" dirty="0" smtClean="0">
                        <a:solidFill>
                          <a:prstClr val="black"/>
                        </a:solidFill>
                      </a:endParaRP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it-IT" sz="2400" b="0" dirty="0" smtClean="0">
                          <a:solidFill>
                            <a:prstClr val="black"/>
                          </a:solidFill>
                        </a:rPr>
                        <a:t>Freelancing </a:t>
                      </a:r>
                      <a:r>
                        <a:rPr lang="it-IT" sz="2400" b="0" dirty="0" smtClean="0">
                          <a:solidFill>
                            <a:prstClr val="black"/>
                          </a:solidFill>
                        </a:rPr>
                        <a:t>platform</a:t>
                      </a:r>
                      <a:endParaRPr lang="en-US" sz="2400" b="0" dirty="0" smtClean="0">
                        <a:solidFill>
                          <a:prstClr val="black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AC7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7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7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2" name="Immagin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110266">
            <a:off x="16197675" y="4388111"/>
            <a:ext cx="1711538" cy="1711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42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4474112C-57D7-04D0-A3A4-60A31EDD861B}"/>
              </a:ext>
            </a:extLst>
          </p:cNvPr>
          <p:cNvSpPr txBox="1"/>
          <p:nvPr/>
        </p:nvSpPr>
        <p:spPr>
          <a:xfrm>
            <a:off x="620973" y="571500"/>
            <a:ext cx="13933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2</a:t>
            </a:r>
            <a:r>
              <a:rPr lang="es-ES" sz="3600" b="1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es-ES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How to start a business in sharing economy –  </a:t>
            </a:r>
            <a:r>
              <a:rPr lang="es-ES" sz="3600" b="1" i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How to start</a:t>
            </a:r>
            <a:endParaRPr lang="es-ES" sz="3600" b="1" i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A8B43433-707D-2516-C6AB-AD560BE2B4AD}"/>
              </a:ext>
            </a:extLst>
          </p:cNvPr>
          <p:cNvSpPr txBox="1"/>
          <p:nvPr/>
        </p:nvSpPr>
        <p:spPr>
          <a:xfrm>
            <a:off x="685800" y="1790700"/>
            <a:ext cx="16840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/>
              <a:defRPr/>
            </a:pPr>
            <a:r>
              <a:rPr lang="en-US" sz="2400" dirty="0" smtClean="0"/>
              <a:t>First of all, </a:t>
            </a:r>
            <a:r>
              <a:rPr lang="en-US" sz="2400" b="1" dirty="0" smtClean="0"/>
              <a:t>carry out</a:t>
            </a:r>
            <a:r>
              <a:rPr lang="en-US" sz="2400" dirty="0" smtClean="0"/>
              <a:t> </a:t>
            </a:r>
            <a:r>
              <a:rPr lang="en-US" sz="2400" b="1" dirty="0" smtClean="0"/>
              <a:t>desk research</a:t>
            </a:r>
            <a:r>
              <a:rPr lang="en-US" sz="2400" dirty="0" smtClean="0"/>
              <a:t> to find out “real problems that need real solutions”</a:t>
            </a:r>
          </a:p>
          <a:p>
            <a:pPr marL="457200" indent="-457200" algn="just">
              <a:buFont typeface="+mj-lt"/>
              <a:buAutoNum type="arabicPeriod"/>
              <a:defRPr/>
            </a:pPr>
            <a:endParaRPr lang="en-US" sz="2400" dirty="0">
              <a:solidFill>
                <a:srgbClr val="FF0000"/>
              </a:solidFill>
            </a:endParaRP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US" sz="2400" dirty="0" smtClean="0"/>
              <a:t>After identifying the business idea, based on your experience and the results of the desk research, </a:t>
            </a:r>
            <a:r>
              <a:rPr lang="en-US" sz="2400" b="1" dirty="0" smtClean="0"/>
              <a:t>Test &amp; Validate your idea</a:t>
            </a:r>
          </a:p>
          <a:p>
            <a:pPr algn="just">
              <a:defRPr/>
            </a:pPr>
            <a:endParaRPr lang="en-US" sz="2400" dirty="0" smtClean="0"/>
          </a:p>
          <a:p>
            <a:pPr algn="just">
              <a:defRPr/>
            </a:pPr>
            <a:r>
              <a:rPr lang="en-US" sz="2400" u="sng" dirty="0" smtClean="0"/>
              <a:t>Case in point: </a:t>
            </a:r>
          </a:p>
          <a:p>
            <a:pPr algn="just">
              <a:defRPr/>
            </a:pPr>
            <a:r>
              <a:rPr lang="en-US" sz="2400" dirty="0" smtClean="0"/>
              <a:t>The founder of the Food Sharing App </a:t>
            </a:r>
            <a:r>
              <a:rPr lang="en-US" sz="2400" dirty="0" smtClean="0">
                <a:hlinkClick r:id="rId2"/>
              </a:rPr>
              <a:t>OLIO</a:t>
            </a:r>
            <a:r>
              <a:rPr lang="en-US" sz="2400" dirty="0" smtClean="0"/>
              <a:t> (see the Best Practice of this module), validated her idea on a WhatsApp Group, being a quick and low cost solution.</a:t>
            </a:r>
            <a:r>
              <a:rPr lang="en-US" sz="2400" dirty="0"/>
              <a:t> </a:t>
            </a:r>
            <a:r>
              <a:rPr lang="en-US" sz="2400" dirty="0" smtClean="0"/>
              <a:t>She involved a small group of </a:t>
            </a:r>
            <a:r>
              <a:rPr lang="en-US" sz="2400" dirty="0" smtClean="0"/>
              <a:t>people </a:t>
            </a:r>
            <a:r>
              <a:rPr lang="en-US" sz="2400" dirty="0" smtClean="0"/>
              <a:t>living close to each other and asked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them for </a:t>
            </a:r>
            <a:r>
              <a:rPr lang="en-US" sz="2400" dirty="0"/>
              <a:t>2 weeks to add any surplus food they had into the </a:t>
            </a:r>
            <a:r>
              <a:rPr lang="en-US" sz="2400" dirty="0" smtClean="0"/>
              <a:t>group. The result and feedback were very positive and the idea was launched.</a:t>
            </a:r>
          </a:p>
          <a:p>
            <a:pPr algn="just">
              <a:defRPr/>
            </a:pPr>
            <a:endParaRPr lang="en-US" sz="2400" dirty="0" smtClean="0">
              <a:solidFill>
                <a:srgbClr val="FF0000"/>
              </a:solidFill>
            </a:endParaRPr>
          </a:p>
          <a:p>
            <a:pPr algn="just">
              <a:defRPr/>
            </a:pPr>
            <a:r>
              <a:rPr lang="en-US" sz="2400" dirty="0" smtClean="0"/>
              <a:t>3. Once </a:t>
            </a:r>
            <a:r>
              <a:rPr lang="en-US" sz="2400" dirty="0" smtClean="0"/>
              <a:t>validated, </a:t>
            </a:r>
            <a:r>
              <a:rPr lang="en-US" sz="2400" b="1" dirty="0" smtClean="0"/>
              <a:t>find out for investors </a:t>
            </a:r>
            <a:r>
              <a:rPr lang="en-US" sz="2400" dirty="0" smtClean="0"/>
              <a:t>willing to support your idea.</a:t>
            </a:r>
          </a:p>
          <a:p>
            <a:pPr algn="just">
              <a:defRPr/>
            </a:pPr>
            <a:r>
              <a:rPr lang="en-US" sz="2400" dirty="0" smtClean="0"/>
              <a:t>If </a:t>
            </a:r>
            <a:r>
              <a:rPr lang="en-US" sz="2400" dirty="0" smtClean="0"/>
              <a:t>you do not possess the </a:t>
            </a:r>
            <a:r>
              <a:rPr lang="en-US" sz="2400" dirty="0" smtClean="0"/>
              <a:t>technical skills to design a platform, engage a development agency or professional developers</a:t>
            </a:r>
          </a:p>
          <a:p>
            <a:pPr algn="just">
              <a:defRPr/>
            </a:pPr>
            <a:r>
              <a:rPr lang="en-US" sz="2400" dirty="0" smtClean="0"/>
              <a:t>(consider these costs when planning </a:t>
            </a:r>
            <a:r>
              <a:rPr lang="en-US" sz="2400" dirty="0" smtClean="0"/>
              <a:t>the</a:t>
            </a:r>
            <a:r>
              <a:rPr lang="en-US" sz="2400" dirty="0" smtClean="0"/>
              <a:t> </a:t>
            </a:r>
            <a:r>
              <a:rPr lang="en-US" sz="2400" dirty="0" smtClean="0"/>
              <a:t>initial budget)</a:t>
            </a:r>
          </a:p>
        </p:txBody>
      </p:sp>
      <p:sp>
        <p:nvSpPr>
          <p:cNvPr id="2" name="Rettangolo 1"/>
          <p:cNvSpPr/>
          <p:nvPr/>
        </p:nvSpPr>
        <p:spPr>
          <a:xfrm>
            <a:off x="1435100" y="6674703"/>
            <a:ext cx="106807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4. Before the official launch of the product, a</a:t>
            </a:r>
            <a:r>
              <a:rPr lang="en-US" sz="2400" dirty="0" smtClean="0"/>
              <a:t> </a:t>
            </a:r>
            <a:r>
              <a:rPr lang="en-US" sz="2400" b="1" dirty="0"/>
              <a:t>minimum viable product </a:t>
            </a:r>
            <a:r>
              <a:rPr lang="en-US" sz="2400" dirty="0"/>
              <a:t>version of the platform </a:t>
            </a:r>
            <a:r>
              <a:rPr lang="en-US" sz="2400" dirty="0" smtClean="0"/>
              <a:t>should be launched so </a:t>
            </a:r>
            <a:r>
              <a:rPr lang="en-US" sz="2400" dirty="0"/>
              <a:t>to collect </a:t>
            </a:r>
            <a:r>
              <a:rPr lang="en-US" sz="2400" dirty="0" smtClean="0"/>
              <a:t>feedbacks </a:t>
            </a:r>
            <a:r>
              <a:rPr lang="en-US" sz="2400" dirty="0"/>
              <a:t>from the first users.</a:t>
            </a:r>
          </a:p>
        </p:txBody>
      </p:sp>
      <p:sp>
        <p:nvSpPr>
          <p:cNvPr id="5" name="Rettangolo 4"/>
          <p:cNvSpPr/>
          <p:nvPr/>
        </p:nvSpPr>
        <p:spPr>
          <a:xfrm>
            <a:off x="1435100" y="7806035"/>
            <a:ext cx="1592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5. After the fine-tuning based on the inputs received, the business is ready to </a:t>
            </a:r>
            <a:r>
              <a:rPr lang="en-US" sz="2400" dirty="0" smtClean="0"/>
              <a:t>start. </a:t>
            </a:r>
            <a:endParaRPr lang="en-US" sz="2400" dirty="0"/>
          </a:p>
        </p:txBody>
      </p:sp>
      <p:pic>
        <p:nvPicPr>
          <p:cNvPr id="8" name="Imagen 15">
            <a:extLst>
              <a:ext uri="{FF2B5EF4-FFF2-40B4-BE49-F238E27FC236}">
                <a16:creationId xmlns="" xmlns:a16="http://schemas.microsoft.com/office/drawing/2014/main" id="{E42D7F93-F08B-64FD-14F1-8F551D66332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0" y="6068794"/>
            <a:ext cx="4847167" cy="272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90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4474112C-57D7-04D0-A3A4-60A31EDD861B}"/>
              </a:ext>
            </a:extLst>
          </p:cNvPr>
          <p:cNvSpPr txBox="1"/>
          <p:nvPr/>
        </p:nvSpPr>
        <p:spPr>
          <a:xfrm>
            <a:off x="620973" y="571500"/>
            <a:ext cx="13933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2</a:t>
            </a:r>
            <a:r>
              <a:rPr lang="es-ES" sz="3600" b="1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es-ES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How to start a business in sharing economy – </a:t>
            </a:r>
            <a:r>
              <a:rPr lang="es-ES" sz="3600" b="1" i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Supply and Demand</a:t>
            </a:r>
            <a:endParaRPr lang="es-ES" sz="3600" b="1" i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727200" y="5880200"/>
            <a:ext cx="17297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600" b="1" dirty="0" smtClean="0">
                <a:solidFill>
                  <a:prstClr val="black"/>
                </a:solidFill>
              </a:rPr>
              <a:t>How to balance supply and demand in sharing economy?</a:t>
            </a:r>
          </a:p>
          <a:p>
            <a:pPr algn="just">
              <a:defRPr/>
            </a:pPr>
            <a:endParaRPr lang="en-US" sz="2000" dirty="0">
              <a:solidFill>
                <a:prstClr val="black"/>
              </a:solidFill>
            </a:endParaRPr>
          </a:p>
          <a:p>
            <a:pPr algn="just">
              <a:defRPr/>
            </a:pPr>
            <a:r>
              <a:rPr lang="en-US" sz="2600" dirty="0" smtClean="0">
                <a:solidFill>
                  <a:prstClr val="black"/>
                </a:solidFill>
              </a:rPr>
              <a:t>While traditional firms can fire or hire employees, in sharing economy there are alternative strategies:</a:t>
            </a: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606582"/>
              </p:ext>
            </p:extLst>
          </p:nvPr>
        </p:nvGraphicFramePr>
        <p:xfrm>
          <a:off x="457200" y="2807858"/>
          <a:ext cx="7543800" cy="2581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3800"/>
              </a:tblGrid>
              <a:tr h="712041">
                <a:tc>
                  <a:txBody>
                    <a:bodyPr/>
                    <a:lstStyle/>
                    <a:p>
                      <a:pPr algn="ctr"/>
                      <a:r>
                        <a:rPr lang="en-GB" sz="2600" dirty="0" smtClean="0"/>
                        <a:t>TRADITIONAL ECONOMY</a:t>
                      </a:r>
                      <a:endParaRPr lang="en-GB" sz="2600" dirty="0"/>
                    </a:p>
                  </a:txBody>
                  <a:tcPr anchor="ctr">
                    <a:solidFill>
                      <a:srgbClr val="AC7BDC"/>
                    </a:solidFill>
                  </a:tcPr>
                </a:tc>
              </a:tr>
              <a:tr h="1869106">
                <a:tc>
                  <a:txBody>
                    <a:bodyPr/>
                    <a:lstStyle/>
                    <a:p>
                      <a:pPr algn="ctr"/>
                      <a:r>
                        <a:rPr lang="en-GB" sz="2600" b="0" baseline="0" dirty="0" smtClean="0"/>
                        <a:t>Firms recruit customers and create their own supply</a:t>
                      </a:r>
                    </a:p>
                    <a:p>
                      <a:pPr algn="ctr"/>
                      <a:endParaRPr lang="en-GB" sz="2600" b="0" baseline="0" dirty="0" smtClean="0"/>
                    </a:p>
                    <a:p>
                      <a:pPr algn="ctr"/>
                      <a:r>
                        <a:rPr lang="en-GB" sz="2600" b="0" baseline="0" dirty="0" smtClean="0"/>
                        <a:t>Services’ providers are employees of the company</a:t>
                      </a:r>
                      <a:endParaRPr lang="en-GB" sz="2600" b="0" dirty="0"/>
                    </a:p>
                  </a:txBody>
                  <a:tcPr anchor="ctr">
                    <a:lnL w="12700" cap="flat" cmpd="sng" algn="ctr">
                      <a:solidFill>
                        <a:srgbClr val="AC7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7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AC7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783202"/>
              </p:ext>
            </p:extLst>
          </p:nvPr>
        </p:nvGraphicFramePr>
        <p:xfrm>
          <a:off x="9807056" y="2848797"/>
          <a:ext cx="7947544" cy="2540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47544"/>
              </a:tblGrid>
              <a:tr h="700747">
                <a:tc>
                  <a:txBody>
                    <a:bodyPr/>
                    <a:lstStyle/>
                    <a:p>
                      <a:pPr algn="ctr"/>
                      <a:r>
                        <a:rPr lang="en-GB" sz="2600" dirty="0" smtClean="0"/>
                        <a:t>SHARING ECONOMY</a:t>
                      </a:r>
                      <a:endParaRPr lang="en-GB" sz="2600" dirty="0"/>
                    </a:p>
                  </a:txBody>
                  <a:tcPr anchor="ctr">
                    <a:solidFill>
                      <a:srgbClr val="AC7BDC"/>
                    </a:solidFill>
                  </a:tcPr>
                </a:tc>
              </a:tr>
              <a:tr h="1839461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 smtClean="0"/>
                        <a:t>Firms</a:t>
                      </a:r>
                      <a:r>
                        <a:rPr lang="en-GB" sz="2600" b="0" baseline="0" dirty="0" smtClean="0"/>
                        <a:t> recruit both customers and providers</a:t>
                      </a:r>
                    </a:p>
                    <a:p>
                      <a:pPr algn="ctr"/>
                      <a:endParaRPr lang="en-GB" sz="2600" b="0" baseline="0" dirty="0" smtClean="0"/>
                    </a:p>
                    <a:p>
                      <a:pPr algn="ctr"/>
                      <a:r>
                        <a:rPr lang="en-GB" sz="2600" b="0" baseline="0" dirty="0" smtClean="0"/>
                        <a:t>Providers are not employees</a:t>
                      </a:r>
                      <a:endParaRPr lang="en-GB" sz="2600" b="0" dirty="0"/>
                    </a:p>
                  </a:txBody>
                  <a:tcPr anchor="ctr">
                    <a:lnL w="12700" cap="flat" cmpd="sng" algn="ctr">
                      <a:solidFill>
                        <a:srgbClr val="AC7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7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AC7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Rettangolo 17"/>
          <p:cNvSpPr/>
          <p:nvPr/>
        </p:nvSpPr>
        <p:spPr>
          <a:xfrm>
            <a:off x="1727200" y="7257474"/>
            <a:ext cx="16535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prstClr val="black"/>
                </a:solidFill>
              </a:rPr>
              <a:t>Surging </a:t>
            </a:r>
            <a:r>
              <a:rPr lang="en-US" sz="2600" dirty="0">
                <a:solidFill>
                  <a:prstClr val="black"/>
                </a:solidFill>
              </a:rPr>
              <a:t>prices in a particular area when the demand is high through a specific algorithm</a:t>
            </a:r>
            <a:r>
              <a:rPr lang="en-US" sz="2600" dirty="0" smtClean="0">
                <a:solidFill>
                  <a:prstClr val="black"/>
                </a:solidFill>
              </a:rPr>
              <a:t>;</a:t>
            </a:r>
            <a:endParaRPr lang="en-US" sz="260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prstClr val="black"/>
                </a:solidFill>
              </a:rPr>
              <a:t>Reducing customers willing to pay for services and increasing providers willing to </a:t>
            </a:r>
            <a:r>
              <a:rPr lang="en-US" sz="2600" dirty="0" smtClean="0">
                <a:solidFill>
                  <a:prstClr val="black"/>
                </a:solidFill>
              </a:rPr>
              <a:t>serve</a:t>
            </a:r>
            <a:r>
              <a:rPr lang="en-US" sz="2600" dirty="0">
                <a:solidFill>
                  <a:prstClr val="black"/>
                </a:solidFill>
              </a:rPr>
              <a:t>.</a:t>
            </a:r>
            <a:endParaRPr lang="en-US" sz="2600" dirty="0">
              <a:solidFill>
                <a:prstClr val="black"/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490466" y="1811520"/>
            <a:ext cx="1716338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600" dirty="0" smtClean="0">
                <a:solidFill>
                  <a:prstClr val="black"/>
                </a:solidFill>
              </a:rPr>
              <a:t>Sharing </a:t>
            </a:r>
            <a:r>
              <a:rPr lang="en-US" sz="2600" dirty="0">
                <a:solidFill>
                  <a:prstClr val="black"/>
                </a:solidFill>
              </a:rPr>
              <a:t>economy operates through </a:t>
            </a:r>
            <a:r>
              <a:rPr lang="en-US" sz="2600" b="1" dirty="0">
                <a:solidFill>
                  <a:prstClr val="black"/>
                </a:solidFill>
              </a:rPr>
              <a:t>two sided platforms</a:t>
            </a:r>
            <a:r>
              <a:rPr lang="en-US" sz="2600" dirty="0">
                <a:solidFill>
                  <a:prstClr val="black"/>
                </a:solidFill>
              </a:rPr>
              <a:t>, feeding both supply and </a:t>
            </a:r>
            <a:r>
              <a:rPr lang="en-US" sz="2600" dirty="0" smtClean="0">
                <a:solidFill>
                  <a:prstClr val="black"/>
                </a:solidFill>
              </a:rPr>
              <a:t>demand.</a:t>
            </a:r>
            <a:endParaRPr lang="en-US" sz="2600" dirty="0">
              <a:solidFill>
                <a:prstClr val="black"/>
              </a:solidFill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7200" y="2356604"/>
            <a:ext cx="1632614" cy="1632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77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4474112C-57D7-04D0-A3A4-60A31EDD861B}"/>
              </a:ext>
            </a:extLst>
          </p:cNvPr>
          <p:cNvSpPr txBox="1"/>
          <p:nvPr/>
        </p:nvSpPr>
        <p:spPr>
          <a:xfrm>
            <a:off x="620973" y="571500"/>
            <a:ext cx="13933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2</a:t>
            </a:r>
            <a:r>
              <a:rPr lang="es-ES" sz="3600" b="1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es-ES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How to start a business in sharing economy – </a:t>
            </a:r>
            <a:r>
              <a:rPr lang="es-ES" sz="3600" b="1" i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Crowdsource supply</a:t>
            </a:r>
            <a:endParaRPr lang="es-ES" sz="3600" b="1" i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0580428" y="3086100"/>
            <a:ext cx="7352636" cy="5386090"/>
          </a:xfrm>
          <a:prstGeom prst="rect">
            <a:avLst/>
          </a:prstGeom>
          <a:ln w="38100">
            <a:solidFill>
              <a:srgbClr val="AC7BDC"/>
            </a:solidFill>
          </a:ln>
        </p:spPr>
        <p:txBody>
          <a:bodyPr wrap="square">
            <a:spAutoFit/>
          </a:bodyPr>
          <a:lstStyle/>
          <a:p>
            <a:pPr algn="just"/>
            <a:endParaRPr lang="en-US" sz="1600" dirty="0" smtClean="0"/>
          </a:p>
          <a:p>
            <a:r>
              <a:rPr lang="en-US" sz="2600" b="1" dirty="0" smtClean="0"/>
              <a:t>To leverage supply and demand different strategies should be adopted</a:t>
            </a:r>
            <a:r>
              <a:rPr lang="en-US" sz="2600" dirty="0" smtClean="0"/>
              <a:t>.</a:t>
            </a:r>
          </a:p>
          <a:p>
            <a:pPr algn="just"/>
            <a:endParaRPr lang="en-US" sz="2600" dirty="0" smtClean="0"/>
          </a:p>
          <a:p>
            <a:pPr algn="just"/>
            <a:r>
              <a:rPr lang="en-US" sz="2600" u="sng" dirty="0" smtClean="0"/>
              <a:t>Example</a:t>
            </a:r>
          </a:p>
          <a:p>
            <a:pPr algn="just"/>
            <a:r>
              <a:rPr lang="en-US" sz="2600" dirty="0" smtClean="0"/>
              <a:t>A </a:t>
            </a:r>
            <a:r>
              <a:rPr lang="en-US" sz="2600" dirty="0"/>
              <a:t>service that allows cars’ owners parking at the airport to rent out their cars to other </a:t>
            </a:r>
            <a:r>
              <a:rPr lang="en-US" sz="2600" dirty="0" smtClean="0"/>
              <a:t>travelers:</a:t>
            </a:r>
          </a:p>
          <a:p>
            <a:endParaRPr lang="en-US" sz="2600" dirty="0" smtClean="0"/>
          </a:p>
          <a:p>
            <a:pPr marL="457200" indent="-457200">
              <a:buFontTx/>
              <a:buChar char="-"/>
            </a:pPr>
            <a:r>
              <a:rPr lang="en-US" sz="2600" dirty="0" smtClean="0"/>
              <a:t>Secures </a:t>
            </a:r>
            <a:r>
              <a:rPr lang="en-US" sz="2600" dirty="0"/>
              <a:t>renters through paid </a:t>
            </a:r>
            <a:r>
              <a:rPr lang="en-US" sz="2600" dirty="0" smtClean="0"/>
              <a:t>acquisition, such as display advertising or rental </a:t>
            </a:r>
            <a:r>
              <a:rPr lang="en-US" sz="2600" dirty="0"/>
              <a:t>search </a:t>
            </a:r>
            <a:r>
              <a:rPr lang="en-US" sz="2600" dirty="0" smtClean="0"/>
              <a:t>aggregators;</a:t>
            </a:r>
          </a:p>
          <a:p>
            <a:endParaRPr lang="en-US" sz="2600" dirty="0" smtClean="0"/>
          </a:p>
          <a:p>
            <a:pPr marL="457200" indent="-457200">
              <a:buFontTx/>
              <a:buChar char="-"/>
            </a:pPr>
            <a:r>
              <a:rPr lang="en-US" sz="2600" dirty="0"/>
              <a:t>B</a:t>
            </a:r>
            <a:r>
              <a:rPr lang="en-US" sz="2600" dirty="0" smtClean="0"/>
              <a:t>uilds supply </a:t>
            </a:r>
            <a:r>
              <a:rPr lang="en-US" sz="2600" dirty="0"/>
              <a:t>of car owners through public relations, press opportunities or word-of-mouth</a:t>
            </a:r>
            <a:r>
              <a:rPr lang="en-US" sz="2600" dirty="0" smtClean="0"/>
              <a:t>.</a:t>
            </a:r>
          </a:p>
          <a:p>
            <a:pPr algn="just"/>
            <a:endParaRPr lang="en-US" sz="1600" dirty="0" smtClean="0"/>
          </a:p>
        </p:txBody>
      </p:sp>
      <p:sp>
        <p:nvSpPr>
          <p:cNvPr id="2" name="Rettangolo 1"/>
          <p:cNvSpPr/>
          <p:nvPr/>
        </p:nvSpPr>
        <p:spPr>
          <a:xfrm>
            <a:off x="812136" y="1941106"/>
            <a:ext cx="1712092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600" dirty="0" smtClean="0"/>
              <a:t>In sharing economy </a:t>
            </a:r>
            <a:r>
              <a:rPr lang="en-US" sz="2600" b="1" dirty="0" smtClean="0"/>
              <a:t>supply is crowdsourced </a:t>
            </a:r>
            <a:r>
              <a:rPr lang="en-US" sz="2600" dirty="0" smtClean="0"/>
              <a:t>and suppliers are not employees.</a:t>
            </a:r>
          </a:p>
          <a:p>
            <a:pPr>
              <a:defRPr/>
            </a:pPr>
            <a:endParaRPr lang="en-US" sz="2600" b="1" dirty="0"/>
          </a:p>
          <a:p>
            <a:pPr>
              <a:defRPr/>
            </a:pPr>
            <a:r>
              <a:rPr lang="en-US" sz="2600" b="1" dirty="0" smtClean="0"/>
              <a:t>Which are the risks?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sz="2600" b="1" dirty="0"/>
          </a:p>
          <a:p>
            <a:pPr marL="342900" indent="-342900">
              <a:buAutoNum type="arabicPeriod"/>
              <a:defRPr/>
            </a:pPr>
            <a:r>
              <a:rPr lang="en-US" sz="2600" dirty="0"/>
              <a:t>L</a:t>
            </a:r>
            <a:r>
              <a:rPr lang="en-US" sz="2600" dirty="0" smtClean="0"/>
              <a:t>ess </a:t>
            </a:r>
            <a:r>
              <a:rPr lang="en-US" sz="2600" dirty="0"/>
              <a:t>control on the </a:t>
            </a:r>
            <a:r>
              <a:rPr lang="en-US" sz="2600" dirty="0" smtClean="0"/>
              <a:t>suppliers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sz="2600" dirty="0" smtClean="0"/>
          </a:p>
          <a:p>
            <a:pPr marL="342900" indent="-342900">
              <a:buAutoNum type="arabicPeriod"/>
              <a:defRPr/>
            </a:pPr>
            <a:r>
              <a:rPr lang="en-US" sz="2600" dirty="0"/>
              <a:t>R</a:t>
            </a:r>
            <a:r>
              <a:rPr lang="en-US" sz="2600" dirty="0" smtClean="0"/>
              <a:t>isk </a:t>
            </a:r>
            <a:r>
              <a:rPr lang="en-US" sz="2600" dirty="0"/>
              <a:t>of low </a:t>
            </a:r>
            <a:r>
              <a:rPr lang="en-US" sz="2600" dirty="0" smtClean="0"/>
              <a:t>quality services.</a:t>
            </a:r>
          </a:p>
        </p:txBody>
      </p:sp>
      <p:sp>
        <p:nvSpPr>
          <p:cNvPr id="10" name="Rettangolo 9"/>
          <p:cNvSpPr/>
          <p:nvPr/>
        </p:nvSpPr>
        <p:spPr>
          <a:xfrm>
            <a:off x="1409700" y="5295900"/>
            <a:ext cx="1592580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600" b="1" dirty="0"/>
              <a:t>How to mitigate </a:t>
            </a:r>
            <a:r>
              <a:rPr lang="en-US" sz="2600" b="1" dirty="0" smtClean="0"/>
              <a:t>those </a:t>
            </a:r>
            <a:r>
              <a:rPr lang="en-US" sz="2600" b="1" dirty="0" smtClean="0"/>
              <a:t>risks?</a:t>
            </a:r>
            <a:endParaRPr lang="en-US" sz="2600" b="1" dirty="0" smtClean="0"/>
          </a:p>
          <a:p>
            <a:pPr lvl="0">
              <a:defRPr/>
            </a:pPr>
            <a:endParaRPr lang="en-US" sz="2600" b="1" dirty="0"/>
          </a:p>
          <a:p>
            <a:pPr marL="514350" lvl="0" indent="-514350">
              <a:buFont typeface="+mj-lt"/>
              <a:buAutoNum type="arabicPeriod"/>
              <a:defRPr/>
            </a:pPr>
            <a:r>
              <a:rPr lang="en-US" sz="2600" dirty="0" smtClean="0"/>
              <a:t>Careful selection of suppliers (background </a:t>
            </a:r>
            <a:r>
              <a:rPr lang="en-US" sz="2600" dirty="0"/>
              <a:t>checks</a:t>
            </a:r>
            <a:r>
              <a:rPr lang="en-US" sz="2600" dirty="0" smtClean="0"/>
              <a:t>)</a:t>
            </a:r>
          </a:p>
          <a:p>
            <a:pPr marL="514350" lvl="0" indent="-514350">
              <a:buFont typeface="+mj-lt"/>
              <a:buAutoNum type="arabicPeriod"/>
              <a:defRPr/>
            </a:pPr>
            <a:endParaRPr lang="en-US" sz="2600" dirty="0"/>
          </a:p>
          <a:p>
            <a:pPr marL="514350" lvl="0" indent="-514350">
              <a:buFont typeface="+mj-lt"/>
              <a:buAutoNum type="arabicPeriod"/>
              <a:defRPr/>
            </a:pPr>
            <a:r>
              <a:rPr lang="en-US" sz="2600" dirty="0" smtClean="0"/>
              <a:t>Training and exams</a:t>
            </a:r>
          </a:p>
          <a:p>
            <a:pPr marL="514350" lvl="0" indent="-514350">
              <a:buFont typeface="+mj-lt"/>
              <a:buAutoNum type="arabicPeriod"/>
              <a:defRPr/>
            </a:pPr>
            <a:endParaRPr lang="en-US" sz="2600" dirty="0"/>
          </a:p>
          <a:p>
            <a:pPr marL="514350" lvl="0" indent="-514350">
              <a:buFont typeface="+mj-lt"/>
              <a:buAutoNum type="arabicPeriod"/>
              <a:defRPr/>
            </a:pPr>
            <a:r>
              <a:rPr lang="en-US" sz="2600" dirty="0" smtClean="0"/>
              <a:t>Rating system (eliminating </a:t>
            </a:r>
            <a:r>
              <a:rPr lang="en-US" sz="2600" dirty="0"/>
              <a:t>suppliers with lower rates)</a:t>
            </a:r>
          </a:p>
        </p:txBody>
      </p:sp>
      <p:cxnSp>
        <p:nvCxnSpPr>
          <p:cNvPr id="12" name="Connettore 2 11"/>
          <p:cNvCxnSpPr/>
          <p:nvPr/>
        </p:nvCxnSpPr>
        <p:spPr>
          <a:xfrm>
            <a:off x="2895600" y="3983891"/>
            <a:ext cx="0" cy="3976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65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4474112C-57D7-04D0-A3A4-60A31EDD861B}"/>
              </a:ext>
            </a:extLst>
          </p:cNvPr>
          <p:cNvSpPr txBox="1"/>
          <p:nvPr/>
        </p:nvSpPr>
        <p:spPr>
          <a:xfrm>
            <a:off x="620973" y="571500"/>
            <a:ext cx="13933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2</a:t>
            </a:r>
            <a:r>
              <a:rPr lang="es-ES" sz="3600" b="1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es-ES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How to start a business in sharing economy –</a:t>
            </a:r>
            <a:r>
              <a:rPr lang="es-ES" sz="3600" b="1" i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Tips &amp; Tricks</a:t>
            </a:r>
            <a:endParaRPr lang="es-ES" sz="3600" b="1" i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A8B43433-707D-2516-C6AB-AD560BE2B4AD}"/>
              </a:ext>
            </a:extLst>
          </p:cNvPr>
          <p:cNvSpPr txBox="1"/>
          <p:nvPr/>
        </p:nvSpPr>
        <p:spPr>
          <a:xfrm>
            <a:off x="685800" y="1790700"/>
            <a:ext cx="16840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600" b="1" dirty="0" smtClean="0">
                <a:solidFill>
                  <a:prstClr val="black"/>
                </a:solidFill>
              </a:rPr>
              <a:t>1. Foster Trust</a:t>
            </a:r>
            <a:endParaRPr lang="en-US" sz="2600" b="1" dirty="0">
              <a:solidFill>
                <a:prstClr val="black"/>
              </a:solidFill>
            </a:endParaRPr>
          </a:p>
          <a:p>
            <a:pPr>
              <a:defRPr/>
            </a:pPr>
            <a:endParaRPr lang="en-US" dirty="0" smtClean="0">
              <a:solidFill>
                <a:prstClr val="black"/>
              </a:solidFill>
            </a:endParaRPr>
          </a:p>
          <a:p>
            <a:pPr lvl="0" algn="just">
              <a:defRPr/>
            </a:pPr>
            <a:r>
              <a:rPr lang="en-US" sz="2400" dirty="0">
                <a:solidFill>
                  <a:prstClr val="black"/>
                </a:solidFill>
              </a:rPr>
              <a:t>Transparency is an essential part of the peer-to-peer world.</a:t>
            </a:r>
          </a:p>
          <a:p>
            <a:pPr lvl="0" algn="just">
              <a:defRPr/>
            </a:pPr>
            <a:r>
              <a:rPr lang="en-US" sz="2400" dirty="0">
                <a:solidFill>
                  <a:prstClr val="black"/>
                </a:solidFill>
              </a:rPr>
              <a:t>Positive online reviews and ratings are indeed crucial for gaining consumer trust.</a:t>
            </a:r>
          </a:p>
          <a:p>
            <a:pPr>
              <a:defRPr/>
            </a:pPr>
            <a:endParaRPr lang="en-US" dirty="0" smtClean="0">
              <a:solidFill>
                <a:prstClr val="black"/>
              </a:solidFill>
            </a:endParaRPr>
          </a:p>
          <a:p>
            <a:pPr algn="just">
              <a:defRPr/>
            </a:pPr>
            <a:r>
              <a:rPr lang="en-US" sz="2400" u="sng" dirty="0" smtClean="0">
                <a:solidFill>
                  <a:prstClr val="black"/>
                </a:solidFill>
              </a:rPr>
              <a:t>Case in point:</a:t>
            </a:r>
          </a:p>
          <a:p>
            <a:pPr algn="just"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A Platform for pet sitting, connecting </a:t>
            </a:r>
            <a:r>
              <a:rPr lang="en-US" sz="2400" dirty="0">
                <a:solidFill>
                  <a:prstClr val="black"/>
                </a:solidFill>
              </a:rPr>
              <a:t>pet owners </a:t>
            </a:r>
            <a:r>
              <a:rPr lang="en-US" sz="2400" dirty="0" smtClean="0">
                <a:solidFill>
                  <a:prstClr val="black"/>
                </a:solidFill>
              </a:rPr>
              <a:t>in need of </a:t>
            </a:r>
            <a:r>
              <a:rPr lang="en-US" sz="2400" dirty="0">
                <a:solidFill>
                  <a:prstClr val="black"/>
                </a:solidFill>
              </a:rPr>
              <a:t>boarding or sitting </a:t>
            </a:r>
            <a:r>
              <a:rPr lang="en-US" sz="2400" dirty="0" smtClean="0">
                <a:solidFill>
                  <a:prstClr val="black"/>
                </a:solidFill>
              </a:rPr>
              <a:t>services, should foster trust through a 24/7 </a:t>
            </a:r>
            <a:r>
              <a:rPr lang="en-US" sz="2400" dirty="0">
                <a:solidFill>
                  <a:prstClr val="black"/>
                </a:solidFill>
              </a:rPr>
              <a:t>veterinarian </a:t>
            </a:r>
            <a:r>
              <a:rPr lang="en-US" sz="2400" dirty="0" smtClean="0">
                <a:solidFill>
                  <a:prstClr val="black"/>
                </a:solidFill>
              </a:rPr>
              <a:t>consultations, </a:t>
            </a:r>
            <a:r>
              <a:rPr lang="en-US" sz="2400" dirty="0">
                <a:solidFill>
                  <a:prstClr val="black"/>
                </a:solidFill>
              </a:rPr>
              <a:t>premium pet insurance </a:t>
            </a:r>
            <a:r>
              <a:rPr lang="en-US" sz="2400" dirty="0" smtClean="0">
                <a:solidFill>
                  <a:prstClr val="black"/>
                </a:solidFill>
              </a:rPr>
              <a:t>or the sharing of photos and videos </a:t>
            </a:r>
            <a:r>
              <a:rPr lang="en-US" sz="2400" dirty="0">
                <a:solidFill>
                  <a:prstClr val="black"/>
                </a:solidFill>
              </a:rPr>
              <a:t>of sitters interacting with </a:t>
            </a:r>
            <a:r>
              <a:rPr lang="en-US" sz="2400" dirty="0" smtClean="0">
                <a:solidFill>
                  <a:prstClr val="black"/>
                </a:solidFill>
              </a:rPr>
              <a:t>the </a:t>
            </a:r>
            <a:r>
              <a:rPr lang="en-US" sz="2400" dirty="0" smtClean="0">
                <a:solidFill>
                  <a:prstClr val="black"/>
                </a:solidFill>
              </a:rPr>
              <a:t>pets </a:t>
            </a:r>
            <a:r>
              <a:rPr lang="en-US" sz="2400" dirty="0" smtClean="0">
                <a:solidFill>
                  <a:prstClr val="black"/>
                </a:solidFill>
              </a:rPr>
              <a:t>(see </a:t>
            </a:r>
            <a:r>
              <a:rPr lang="en-US" sz="2400" dirty="0" smtClean="0">
                <a:solidFill>
                  <a:prstClr val="black"/>
                </a:solidFill>
                <a:hlinkClick r:id="rId2"/>
              </a:rPr>
              <a:t>Rover</a:t>
            </a:r>
            <a:r>
              <a:rPr lang="en-US" sz="2400" dirty="0" smtClean="0">
                <a:solidFill>
                  <a:prstClr val="black"/>
                </a:solidFill>
              </a:rPr>
              <a:t>).</a:t>
            </a:r>
            <a:endParaRPr lang="en-US" sz="2400" dirty="0" smtClean="0">
              <a:solidFill>
                <a:prstClr val="black"/>
              </a:solidFill>
            </a:endParaRPr>
          </a:p>
          <a:p>
            <a:pPr algn="just">
              <a:defRPr/>
            </a:pP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703997" y="4914900"/>
            <a:ext cx="16905027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600" b="1" dirty="0">
                <a:solidFill>
                  <a:prstClr val="black"/>
                </a:solidFill>
              </a:rPr>
              <a:t>2</a:t>
            </a:r>
            <a:r>
              <a:rPr lang="en-US" sz="2600" b="1" dirty="0" smtClean="0">
                <a:solidFill>
                  <a:prstClr val="black"/>
                </a:solidFill>
              </a:rPr>
              <a:t>. </a:t>
            </a:r>
            <a:r>
              <a:rPr lang="en-US" sz="2600" b="1" dirty="0">
                <a:solidFill>
                  <a:prstClr val="black"/>
                </a:solidFill>
              </a:rPr>
              <a:t>Keep payments simple </a:t>
            </a:r>
            <a:endParaRPr lang="en-US" sz="2600" b="1" dirty="0" smtClean="0">
              <a:solidFill>
                <a:prstClr val="black"/>
              </a:solidFill>
            </a:endParaRPr>
          </a:p>
          <a:p>
            <a:pPr lvl="0">
              <a:defRPr/>
            </a:pPr>
            <a:endParaRPr lang="en-US" b="1" dirty="0">
              <a:solidFill>
                <a:prstClr val="black"/>
              </a:solidFill>
            </a:endParaRPr>
          </a:p>
          <a:p>
            <a:pPr lvl="0" algn="just"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The </a:t>
            </a:r>
            <a:r>
              <a:rPr lang="en-US" sz="2400" dirty="0">
                <a:solidFill>
                  <a:prstClr val="black"/>
                </a:solidFill>
              </a:rPr>
              <a:t>entire process should be paperless and automated. Customers should be able to pay a flat fee through </a:t>
            </a:r>
            <a:r>
              <a:rPr lang="en-US" sz="2400" dirty="0" smtClean="0">
                <a:solidFill>
                  <a:prstClr val="black"/>
                </a:solidFill>
              </a:rPr>
              <a:t>the </a:t>
            </a:r>
            <a:r>
              <a:rPr lang="en-US" sz="2400" dirty="0">
                <a:solidFill>
                  <a:prstClr val="black"/>
                </a:solidFill>
              </a:rPr>
              <a:t>online platform, while services’ providers should </a:t>
            </a:r>
            <a:r>
              <a:rPr lang="en-US" sz="2400" dirty="0" smtClean="0">
                <a:solidFill>
                  <a:prstClr val="black"/>
                </a:solidFill>
              </a:rPr>
              <a:t>receive </a:t>
            </a:r>
            <a:r>
              <a:rPr lang="en-US" sz="2400" dirty="0">
                <a:solidFill>
                  <a:prstClr val="black"/>
                </a:solidFill>
              </a:rPr>
              <a:t>wages via PayPal, credit card or check.</a:t>
            </a:r>
          </a:p>
        </p:txBody>
      </p:sp>
      <p:sp>
        <p:nvSpPr>
          <p:cNvPr id="3" name="Rettangolo 2"/>
          <p:cNvSpPr/>
          <p:nvPr/>
        </p:nvSpPr>
        <p:spPr>
          <a:xfrm>
            <a:off x="1436427" y="6616005"/>
            <a:ext cx="160782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b="1" dirty="0"/>
              <a:t>3</a:t>
            </a:r>
            <a:r>
              <a:rPr lang="en-GB" sz="2600" b="1" dirty="0" smtClean="0"/>
              <a:t>. Brand-building</a:t>
            </a:r>
            <a:r>
              <a:rPr lang="en-GB" sz="2600" b="1" dirty="0"/>
              <a:t>, networking and </a:t>
            </a:r>
            <a:r>
              <a:rPr lang="en-GB" sz="2600" b="1" dirty="0" smtClean="0"/>
              <a:t>communication</a:t>
            </a:r>
          </a:p>
          <a:p>
            <a:endParaRPr lang="en-GB" b="1" dirty="0" smtClean="0"/>
          </a:p>
          <a:p>
            <a:pPr algn="just"/>
            <a:r>
              <a:rPr lang="en-GB" sz="2400" dirty="0" smtClean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sharing economy is about community and </a:t>
            </a:r>
            <a:r>
              <a:rPr lang="en-US" sz="2400" dirty="0" smtClean="0"/>
              <a:t>communication.</a:t>
            </a:r>
          </a:p>
          <a:p>
            <a:pPr algn="just"/>
            <a:r>
              <a:rPr lang="en-US" sz="2400" dirty="0" smtClean="0"/>
              <a:t>Social </a:t>
            </a:r>
            <a:r>
              <a:rPr lang="en-US" sz="2400" dirty="0"/>
              <a:t>media plays an integral </a:t>
            </a:r>
            <a:r>
              <a:rPr lang="en-US" sz="2400" dirty="0" smtClean="0"/>
              <a:t>role in the construction of the branding and the search for new clients or partners. Do not avoid negative feedbacks or criticism, always engage with them.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0558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4474112C-57D7-04D0-A3A4-60A31EDD861B}"/>
              </a:ext>
            </a:extLst>
          </p:cNvPr>
          <p:cNvSpPr txBox="1"/>
          <p:nvPr/>
        </p:nvSpPr>
        <p:spPr>
          <a:xfrm>
            <a:off x="620973" y="571500"/>
            <a:ext cx="13933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2</a:t>
            </a:r>
            <a:r>
              <a:rPr lang="es-ES" sz="3600" b="1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es-ES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How to start a business in sharing economy – </a:t>
            </a:r>
            <a:r>
              <a:rPr lang="es-ES" sz="3600" b="1" i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How to be competitive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A8B43433-707D-2516-C6AB-AD560BE2B4AD}"/>
              </a:ext>
            </a:extLst>
          </p:cNvPr>
          <p:cNvSpPr txBox="1"/>
          <p:nvPr/>
        </p:nvSpPr>
        <p:spPr>
          <a:xfrm>
            <a:off x="685800" y="1790700"/>
            <a:ext cx="16840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Today, there are plenty </a:t>
            </a:r>
            <a:r>
              <a:rPr lang="en-US" sz="2400" dirty="0">
                <a:solidFill>
                  <a:prstClr val="black"/>
                </a:solidFill>
              </a:rPr>
              <a:t>of </a:t>
            </a:r>
            <a:r>
              <a:rPr lang="en-US" sz="2400" dirty="0" smtClean="0">
                <a:solidFill>
                  <a:prstClr val="black"/>
                </a:solidFill>
              </a:rPr>
              <a:t>sharing services </a:t>
            </a:r>
            <a:r>
              <a:rPr lang="en-US" sz="2400" dirty="0">
                <a:solidFill>
                  <a:prstClr val="black"/>
                </a:solidFill>
              </a:rPr>
              <a:t>and platforms </a:t>
            </a:r>
            <a:r>
              <a:rPr lang="en-US" sz="2400" dirty="0" smtClean="0">
                <a:solidFill>
                  <a:prstClr val="black"/>
                </a:solidFill>
              </a:rPr>
              <a:t>available.</a:t>
            </a:r>
          </a:p>
          <a:p>
            <a:pPr lvl="0" algn="just">
              <a:defRPr/>
            </a:pPr>
            <a:endParaRPr lang="en-US" sz="2400" dirty="0">
              <a:solidFill>
                <a:prstClr val="black"/>
              </a:solidFill>
            </a:endParaRPr>
          </a:p>
          <a:p>
            <a:pPr lvl="0" algn="just">
              <a:defRPr/>
            </a:pPr>
            <a:r>
              <a:rPr lang="en-US" sz="2400" dirty="0">
                <a:solidFill>
                  <a:prstClr val="black"/>
                </a:solidFill>
              </a:rPr>
              <a:t>People choose those services mainly because of lower </a:t>
            </a:r>
            <a:r>
              <a:rPr lang="en-US" sz="2400" dirty="0" smtClean="0">
                <a:solidFill>
                  <a:prstClr val="black"/>
                </a:solidFill>
              </a:rPr>
              <a:t>prices; in </a:t>
            </a:r>
            <a:r>
              <a:rPr lang="en-US" sz="2400" dirty="0">
                <a:solidFill>
                  <a:prstClr val="black"/>
                </a:solidFill>
              </a:rPr>
              <a:t>order to keep the offer attractive, it is therefore necessary to be competitive in the price </a:t>
            </a:r>
            <a:r>
              <a:rPr lang="en-US" sz="2400" dirty="0" smtClean="0">
                <a:solidFill>
                  <a:prstClr val="black"/>
                </a:solidFill>
              </a:rPr>
              <a:t>positioning.</a:t>
            </a:r>
          </a:p>
          <a:p>
            <a:pPr lvl="0" algn="just">
              <a:defRPr/>
            </a:pPr>
            <a:endParaRPr lang="en-US" sz="2400" dirty="0">
              <a:solidFill>
                <a:prstClr val="black"/>
              </a:solidFill>
            </a:endParaRPr>
          </a:p>
          <a:p>
            <a:pPr lvl="0" algn="just"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However, if the final goal is to create  innovative solutions, there is much more to be done:</a:t>
            </a:r>
          </a:p>
          <a:p>
            <a:pPr lvl="0" algn="just">
              <a:defRPr/>
            </a:pPr>
            <a:endParaRPr lang="en-US" sz="2400" dirty="0" smtClean="0">
              <a:solidFill>
                <a:prstClr val="black"/>
              </a:solidFill>
            </a:endParaRPr>
          </a:p>
          <a:p>
            <a:pPr lvl="0" algn="just">
              <a:defRPr/>
            </a:pPr>
            <a:r>
              <a:rPr lang="en-US" sz="2400" b="1" dirty="0" smtClean="0">
                <a:solidFill>
                  <a:prstClr val="black"/>
                </a:solidFill>
              </a:rPr>
              <a:t>Lack of regulation </a:t>
            </a:r>
            <a:r>
              <a:rPr lang="en-US" sz="2400" dirty="0" smtClean="0">
                <a:solidFill>
                  <a:prstClr val="black"/>
                </a:solidFill>
              </a:rPr>
              <a:t>in sharing economy often results in the exploitation of the suppliers or negatively affects the traditional economy.</a:t>
            </a:r>
          </a:p>
          <a:p>
            <a:pPr lvl="0" algn="just">
              <a:defRPr/>
            </a:pPr>
            <a:endParaRPr lang="en-US" sz="2400" dirty="0" smtClean="0">
              <a:solidFill>
                <a:prstClr val="black"/>
              </a:solidFill>
            </a:endParaRPr>
          </a:p>
          <a:p>
            <a:pPr lvl="0" algn="just"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There is an </a:t>
            </a:r>
            <a:r>
              <a:rPr lang="en-US" sz="2400" b="1" dirty="0" smtClean="0">
                <a:solidFill>
                  <a:prstClr val="black"/>
                </a:solidFill>
              </a:rPr>
              <a:t>increasing awareness of the “dark sides” of sharing </a:t>
            </a:r>
            <a:r>
              <a:rPr lang="en-US" sz="2400" b="1" dirty="0" smtClean="0">
                <a:solidFill>
                  <a:prstClr val="black"/>
                </a:solidFill>
              </a:rPr>
              <a:t>economy</a:t>
            </a:r>
            <a:r>
              <a:rPr lang="en-US" sz="2400" dirty="0" smtClean="0">
                <a:solidFill>
                  <a:prstClr val="black"/>
                </a:solidFill>
              </a:rPr>
              <a:t>; for this reason,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people are more and more in search for </a:t>
            </a:r>
            <a:r>
              <a:rPr lang="en-US" sz="2400" b="1" dirty="0" smtClean="0">
                <a:solidFill>
                  <a:prstClr val="black"/>
                </a:solidFill>
              </a:rPr>
              <a:t>fairer and sustainable </a:t>
            </a:r>
            <a:r>
              <a:rPr lang="en-US" sz="2400" b="1" dirty="0" smtClean="0">
                <a:solidFill>
                  <a:prstClr val="black"/>
                </a:solidFill>
              </a:rPr>
              <a:t>ways </a:t>
            </a:r>
            <a:r>
              <a:rPr lang="en-US" sz="2400" b="1" dirty="0" smtClean="0">
                <a:solidFill>
                  <a:prstClr val="black"/>
                </a:solidFill>
              </a:rPr>
              <a:t>of consumption.</a:t>
            </a:r>
            <a:endParaRPr lang="en-US" sz="2400" b="1" dirty="0">
              <a:solidFill>
                <a:prstClr val="black"/>
              </a:solidFill>
            </a:endParaRPr>
          </a:p>
        </p:txBody>
      </p:sp>
      <p:cxnSp>
        <p:nvCxnSpPr>
          <p:cNvPr id="8" name="Connettore 2 7"/>
          <p:cNvCxnSpPr/>
          <p:nvPr/>
        </p:nvCxnSpPr>
        <p:spPr>
          <a:xfrm>
            <a:off x="2743200" y="5945684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2743200" y="483870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Rettangolo 11"/>
          <p:cNvSpPr/>
          <p:nvPr/>
        </p:nvSpPr>
        <p:spPr>
          <a:xfrm>
            <a:off x="1524000" y="6486566"/>
            <a:ext cx="15849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New businesses should bring back sharing economy to its original meaning, </a:t>
            </a:r>
            <a:r>
              <a:rPr lang="en-US" sz="2400" dirty="0" smtClean="0">
                <a:solidFill>
                  <a:prstClr val="black"/>
                </a:solidFill>
              </a:rPr>
              <a:t>to the </a:t>
            </a:r>
            <a:r>
              <a:rPr lang="en-US" sz="2400" dirty="0" smtClean="0">
                <a:solidFill>
                  <a:prstClr val="black"/>
                </a:solidFill>
              </a:rPr>
              <a:t>creation </a:t>
            </a:r>
            <a:r>
              <a:rPr lang="en-US" sz="2400" dirty="0" smtClean="0">
                <a:solidFill>
                  <a:prstClr val="black"/>
                </a:solidFill>
              </a:rPr>
              <a:t>and development of</a:t>
            </a:r>
            <a:r>
              <a:rPr lang="en-US" sz="2400" dirty="0" smtClean="0">
                <a:solidFill>
                  <a:prstClr val="black"/>
                </a:solidFill>
              </a:rPr>
              <a:t>:</a:t>
            </a:r>
          </a:p>
          <a:p>
            <a:pPr lvl="0" algn="just">
              <a:defRPr/>
            </a:pPr>
            <a:endParaRPr lang="en-US" sz="2400" dirty="0">
              <a:solidFill>
                <a:prstClr val="black"/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</a:rPr>
              <a:t>S</a:t>
            </a:r>
            <a:r>
              <a:rPr lang="en-US" sz="2400" dirty="0" smtClean="0">
                <a:solidFill>
                  <a:prstClr val="black"/>
                </a:solidFill>
              </a:rPr>
              <a:t>ustainable consumption practices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</a:rPr>
              <a:t>S</a:t>
            </a:r>
            <a:r>
              <a:rPr lang="en-US" sz="2400" dirty="0" smtClean="0">
                <a:solidFill>
                  <a:prstClr val="black"/>
                </a:solidFill>
              </a:rPr>
              <a:t>ense of belonging to a community</a:t>
            </a:r>
            <a:endParaRPr lang="en-US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69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002AAC77-762E-FF82-BCE0-542021BAB6F1}"/>
              </a:ext>
            </a:extLst>
          </p:cNvPr>
          <p:cNvSpPr txBox="1"/>
          <p:nvPr/>
        </p:nvSpPr>
        <p:spPr>
          <a:xfrm>
            <a:off x="1447800" y="1573291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Summing up</a:t>
            </a:r>
            <a:endParaRPr lang="en-GB" sz="4000" b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="" xmlns:a16="http://schemas.microsoft.com/office/drawing/2014/main" id="{5CFD77F6-9B0A-9BC2-101A-6F68F301E7D3}"/>
              </a:ext>
            </a:extLst>
          </p:cNvPr>
          <p:cNvSpPr txBox="1"/>
          <p:nvPr/>
        </p:nvSpPr>
        <p:spPr>
          <a:xfrm>
            <a:off x="2221080" y="2944659"/>
            <a:ext cx="3642749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400" dirty="0" smtClean="0">
                <a:ea typeface="Microsoft Sans Serif" panose="020B0604020202020204" pitchFamily="34" charset="0"/>
                <a:cs typeface="Microsoft Sans Serif" panose="020B0604020202020204" pitchFamily="34" charset="0"/>
              </a:rPr>
              <a:t>Sharing </a:t>
            </a:r>
            <a:r>
              <a:rPr lang="en-US" altLang="ko-KR" sz="24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e</a:t>
            </a:r>
            <a:r>
              <a:rPr lang="en-US" altLang="ko-KR" sz="2400" dirty="0" smtClean="0">
                <a:ea typeface="Microsoft Sans Serif" panose="020B0604020202020204" pitchFamily="34" charset="0"/>
                <a:cs typeface="Microsoft Sans Serif" panose="020B0604020202020204" pitchFamily="34" charset="0"/>
              </a:rPr>
              <a:t>conomy </a:t>
            </a:r>
            <a:r>
              <a:rPr lang="en-US" altLang="ko-KR" sz="2400" dirty="0" smtClean="0">
                <a:ea typeface="Microsoft Sans Serif" panose="020B0604020202020204" pitchFamily="34" charset="0"/>
                <a:cs typeface="Microsoft Sans Serif" panose="020B0604020202020204" pitchFamily="34" charset="0"/>
              </a:rPr>
              <a:t>is a new phenomenon that can bring to several </a:t>
            </a:r>
            <a:r>
              <a:rPr lang="en-US" altLang="ko-KR" sz="2400" dirty="0" smtClean="0">
                <a:ea typeface="Microsoft Sans Serif" panose="020B0604020202020204" pitchFamily="34" charset="0"/>
                <a:cs typeface="Microsoft Sans Serif" panose="020B0604020202020204" pitchFamily="34" charset="0"/>
              </a:rPr>
              <a:t>opportunities.</a:t>
            </a:r>
            <a:endParaRPr lang="ko-KR" altLang="en-US" sz="2400" dirty="0">
              <a:cs typeface="Microsoft Sans Serif" panose="020B0604020202020204" pitchFamily="34" charset="0"/>
            </a:endParaRPr>
          </a:p>
        </p:txBody>
      </p:sp>
      <p:pic>
        <p:nvPicPr>
          <p:cNvPr id="12" name="object 5">
            <a:extLst>
              <a:ext uri="{FF2B5EF4-FFF2-40B4-BE49-F238E27FC236}">
                <a16:creationId xmlns="" xmlns:a16="http://schemas.microsoft.com/office/drawing/2014/main" id="{3C4D9A21-5CF5-0958-90F8-C96F352FB0A0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66543" y="2944659"/>
            <a:ext cx="581024" cy="581024"/>
          </a:xfrm>
          <a:prstGeom prst="rect">
            <a:avLst/>
          </a:prstGeom>
        </p:spPr>
      </p:pic>
      <p:pic>
        <p:nvPicPr>
          <p:cNvPr id="13" name="object 5">
            <a:extLst>
              <a:ext uri="{FF2B5EF4-FFF2-40B4-BE49-F238E27FC236}">
                <a16:creationId xmlns="" xmlns:a16="http://schemas.microsoft.com/office/drawing/2014/main" id="{3AE924DD-2FF9-8063-9000-8EE79949F80D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7800" y="5621977"/>
            <a:ext cx="581024" cy="581024"/>
          </a:xfrm>
          <a:prstGeom prst="rect">
            <a:avLst/>
          </a:prstGeom>
        </p:spPr>
      </p:pic>
      <p:pic>
        <p:nvPicPr>
          <p:cNvPr id="14" name="object 5">
            <a:extLst>
              <a:ext uri="{FF2B5EF4-FFF2-40B4-BE49-F238E27FC236}">
                <a16:creationId xmlns="" xmlns:a16="http://schemas.microsoft.com/office/drawing/2014/main" id="{221CE9C6-11FD-A90A-52AD-868B77C11C2C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049431" y="3004934"/>
            <a:ext cx="581024" cy="581024"/>
          </a:xfrm>
          <a:prstGeom prst="rect">
            <a:avLst/>
          </a:prstGeom>
        </p:spPr>
      </p:pic>
      <p:pic>
        <p:nvPicPr>
          <p:cNvPr id="15" name="object 5">
            <a:extLst>
              <a:ext uri="{FF2B5EF4-FFF2-40B4-BE49-F238E27FC236}">
                <a16:creationId xmlns="" xmlns:a16="http://schemas.microsoft.com/office/drawing/2014/main" id="{8EEC15A1-5572-D5F6-E029-D4DA9E599DC7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049431" y="5912489"/>
            <a:ext cx="581024" cy="581024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="" xmlns:a16="http://schemas.microsoft.com/office/drawing/2014/main" id="{B9450382-7C2E-E6B5-A19E-D3F7075DF91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27" t="5169" r="11887" b="7665"/>
          <a:stretch/>
        </p:blipFill>
        <p:spPr>
          <a:xfrm>
            <a:off x="6618723" y="3072624"/>
            <a:ext cx="4655341" cy="2549353"/>
          </a:xfrm>
          <a:prstGeom prst="rect">
            <a:avLst/>
          </a:prstGeom>
        </p:spPr>
      </p:pic>
      <p:sp>
        <p:nvSpPr>
          <p:cNvPr id="17" name="TextBox 10">
            <a:extLst>
              <a:ext uri="{FF2B5EF4-FFF2-40B4-BE49-F238E27FC236}">
                <a16:creationId xmlns="" xmlns:a16="http://schemas.microsoft.com/office/drawing/2014/main" id="{5CFD77F6-9B0A-9BC2-101A-6F68F301E7D3}"/>
              </a:ext>
            </a:extLst>
          </p:cNvPr>
          <p:cNvSpPr txBox="1"/>
          <p:nvPr/>
        </p:nvSpPr>
        <p:spPr>
          <a:xfrm>
            <a:off x="2249513" y="5661212"/>
            <a:ext cx="3642749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400" dirty="0" smtClean="0">
                <a:ea typeface="Microsoft Sans Serif" panose="020B0604020202020204" pitchFamily="34" charset="0"/>
                <a:cs typeface="Microsoft Sans Serif" panose="020B0604020202020204" pitchFamily="34" charset="0"/>
              </a:rPr>
              <a:t>Sharing </a:t>
            </a:r>
            <a:r>
              <a:rPr lang="en-US" altLang="ko-KR" sz="2400" dirty="0" smtClean="0">
                <a:ea typeface="Microsoft Sans Serif" panose="020B0604020202020204" pitchFamily="34" charset="0"/>
                <a:cs typeface="Microsoft Sans Serif" panose="020B0604020202020204" pitchFamily="34" charset="0"/>
              </a:rPr>
              <a:t>economy </a:t>
            </a:r>
            <a:r>
              <a:rPr lang="en-US" altLang="ko-KR" sz="2400" dirty="0" smtClean="0">
                <a:ea typeface="Microsoft Sans Serif" panose="020B0604020202020204" pitchFamily="34" charset="0"/>
                <a:cs typeface="Microsoft Sans Serif" panose="020B0604020202020204" pitchFamily="34" charset="0"/>
              </a:rPr>
              <a:t>is based on peer-to-peer exchange, the use of digital platforms and </a:t>
            </a:r>
            <a:r>
              <a:rPr lang="en-US" altLang="ko-KR" sz="2400" dirty="0" smtClean="0">
                <a:ea typeface="Microsoft Sans Serif" panose="020B0604020202020204" pitchFamily="34" charset="0"/>
                <a:cs typeface="Microsoft Sans Serif" panose="020B0604020202020204" pitchFamily="34" charset="0"/>
              </a:rPr>
              <a:t>sustainability.</a:t>
            </a:r>
            <a:endParaRPr lang="ko-KR" altLang="en-US" sz="2400" dirty="0">
              <a:cs typeface="Microsoft Sans Serif" panose="020B0604020202020204" pitchFamily="34" charset="0"/>
            </a:endParaRPr>
          </a:p>
        </p:txBody>
      </p:sp>
      <p:sp>
        <p:nvSpPr>
          <p:cNvPr id="18" name="TextBox 10">
            <a:extLst>
              <a:ext uri="{FF2B5EF4-FFF2-40B4-BE49-F238E27FC236}">
                <a16:creationId xmlns="" xmlns:a16="http://schemas.microsoft.com/office/drawing/2014/main" id="{5CFD77F6-9B0A-9BC2-101A-6F68F301E7D3}"/>
              </a:ext>
            </a:extLst>
          </p:cNvPr>
          <p:cNvSpPr txBox="1"/>
          <p:nvPr/>
        </p:nvSpPr>
        <p:spPr>
          <a:xfrm>
            <a:off x="12830177" y="3027112"/>
            <a:ext cx="4876800" cy="23083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altLang="ko-KR" sz="2400" dirty="0" smtClean="0">
                <a:cs typeface="Microsoft Sans Serif" panose="020B0604020202020204" pitchFamily="34" charset="0"/>
              </a:rPr>
              <a:t>In sharing economy not only costumers but also providers must be recruited. The supply </a:t>
            </a:r>
            <a:r>
              <a:rPr lang="en-GB" altLang="ko-KR" sz="2400" dirty="0" smtClean="0">
                <a:cs typeface="Microsoft Sans Serif" panose="020B0604020202020204" pitchFamily="34" charset="0"/>
              </a:rPr>
              <a:t>must</a:t>
            </a:r>
            <a:r>
              <a:rPr lang="en-GB" altLang="ko-KR" sz="2400" dirty="0" smtClean="0">
                <a:cs typeface="Microsoft Sans Serif" panose="020B0604020202020204" pitchFamily="34" charset="0"/>
              </a:rPr>
              <a:t> </a:t>
            </a:r>
            <a:r>
              <a:rPr lang="en-GB" altLang="ko-KR" sz="2400" dirty="0" smtClean="0">
                <a:cs typeface="Microsoft Sans Serif" panose="020B0604020202020204" pitchFamily="34" charset="0"/>
              </a:rPr>
              <a:t>be crowdsourced, while supply and demand match on the digital </a:t>
            </a:r>
            <a:r>
              <a:rPr lang="en-GB" altLang="ko-KR" sz="2400" dirty="0" smtClean="0">
                <a:cs typeface="Microsoft Sans Serif" panose="020B0604020202020204" pitchFamily="34" charset="0"/>
              </a:rPr>
              <a:t>platforms.</a:t>
            </a:r>
            <a:endParaRPr lang="en-GB" altLang="ko-KR" sz="2400" dirty="0">
              <a:cs typeface="Microsoft Sans Serif" panose="020B0604020202020204" pitchFamily="34" charset="0"/>
            </a:endParaRPr>
          </a:p>
        </p:txBody>
      </p:sp>
      <p:sp>
        <p:nvSpPr>
          <p:cNvPr id="19" name="TextBox 10">
            <a:extLst>
              <a:ext uri="{FF2B5EF4-FFF2-40B4-BE49-F238E27FC236}">
                <a16:creationId xmlns="" xmlns:a16="http://schemas.microsoft.com/office/drawing/2014/main" id="{5CFD77F6-9B0A-9BC2-101A-6F68F301E7D3}"/>
              </a:ext>
            </a:extLst>
          </p:cNvPr>
          <p:cNvSpPr txBox="1"/>
          <p:nvPr/>
        </p:nvSpPr>
        <p:spPr>
          <a:xfrm>
            <a:off x="12830177" y="5727823"/>
            <a:ext cx="48768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altLang="ko-KR" sz="2400" dirty="0" smtClean="0">
                <a:cs typeface="Microsoft Sans Serif" panose="020B0604020202020204" pitchFamily="34" charset="0"/>
              </a:rPr>
              <a:t>Crowdsourcing supply can be risky but there are different strategies to mitigate potential </a:t>
            </a:r>
            <a:r>
              <a:rPr lang="en-GB" altLang="ko-KR" sz="2400" dirty="0" smtClean="0">
                <a:cs typeface="Microsoft Sans Serif" panose="020B0604020202020204" pitchFamily="34" charset="0"/>
              </a:rPr>
              <a:t>risks. </a:t>
            </a:r>
            <a:endParaRPr lang="en-GB" altLang="ko-KR" sz="2400" dirty="0">
              <a:cs typeface="Microsoft Sans Serif" panose="020B0604020202020204" pitchFamily="34" charset="0"/>
            </a:endParaRPr>
          </a:p>
        </p:txBody>
      </p:sp>
      <p:pic>
        <p:nvPicPr>
          <p:cNvPr id="20" name="object 5">
            <a:extLst>
              <a:ext uri="{FF2B5EF4-FFF2-40B4-BE49-F238E27FC236}">
                <a16:creationId xmlns="" xmlns:a16="http://schemas.microsoft.com/office/drawing/2014/main" id="{8EEC15A1-5572-D5F6-E029-D4DA9E599DC7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780195" y="6493513"/>
            <a:ext cx="581024" cy="581024"/>
          </a:xfrm>
          <a:prstGeom prst="rect">
            <a:avLst/>
          </a:prstGeom>
        </p:spPr>
      </p:pic>
      <p:sp>
        <p:nvSpPr>
          <p:cNvPr id="21" name="TextBox 10">
            <a:extLst>
              <a:ext uri="{FF2B5EF4-FFF2-40B4-BE49-F238E27FC236}">
                <a16:creationId xmlns="" xmlns:a16="http://schemas.microsoft.com/office/drawing/2014/main" id="{5CFD77F6-9B0A-9BC2-101A-6F68F301E7D3}"/>
              </a:ext>
            </a:extLst>
          </p:cNvPr>
          <p:cNvSpPr txBox="1"/>
          <p:nvPr/>
        </p:nvSpPr>
        <p:spPr>
          <a:xfrm>
            <a:off x="5451207" y="7294369"/>
            <a:ext cx="7239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altLang="ko-KR" sz="2400" dirty="0" smtClean="0">
                <a:cs typeface="Microsoft Sans Serif" panose="020B0604020202020204" pitchFamily="34" charset="0"/>
              </a:rPr>
              <a:t>Today </a:t>
            </a:r>
            <a:r>
              <a:rPr lang="en-GB" altLang="ko-KR" sz="2400" dirty="0" smtClean="0">
                <a:cs typeface="Microsoft Sans Serif" panose="020B0604020202020204" pitchFamily="34" charset="0"/>
              </a:rPr>
              <a:t>there are</a:t>
            </a:r>
            <a:r>
              <a:rPr lang="en-GB" altLang="ko-KR" sz="2400" dirty="0" smtClean="0">
                <a:cs typeface="Microsoft Sans Serif" panose="020B0604020202020204" pitchFamily="34" charset="0"/>
              </a:rPr>
              <a:t> </a:t>
            </a:r>
            <a:r>
              <a:rPr lang="en-GB" altLang="ko-KR" sz="2400" dirty="0" smtClean="0">
                <a:cs typeface="Microsoft Sans Serif" panose="020B0604020202020204" pitchFamily="34" charset="0"/>
              </a:rPr>
              <a:t>plenty of sharing platforms. So how to be innovative? </a:t>
            </a:r>
            <a:r>
              <a:rPr lang="en-GB" altLang="ko-KR" sz="2400" dirty="0">
                <a:cs typeface="Microsoft Sans Serif" panose="020B0604020202020204" pitchFamily="34" charset="0"/>
              </a:rPr>
              <a:t>S</a:t>
            </a:r>
            <a:r>
              <a:rPr lang="en-GB" altLang="ko-KR" sz="2400" dirty="0" smtClean="0">
                <a:cs typeface="Microsoft Sans Serif" panose="020B0604020202020204" pitchFamily="34" charset="0"/>
              </a:rPr>
              <a:t>ustainable consumption practices and the sense of belonging to a community are the </a:t>
            </a:r>
            <a:r>
              <a:rPr lang="en-GB" altLang="ko-KR" sz="2400" dirty="0" smtClean="0">
                <a:cs typeface="Microsoft Sans Serif" panose="020B0604020202020204" pitchFamily="34" charset="0"/>
              </a:rPr>
              <a:t>key.</a:t>
            </a:r>
            <a:endParaRPr lang="en-GB" altLang="ko-KR" sz="2400" dirty="0"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53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6CEB6FBD-A5B4-4090-B420-A3A58C350B90}"/>
              </a:ext>
            </a:extLst>
          </p:cNvPr>
          <p:cNvSpPr txBox="1"/>
          <p:nvPr/>
        </p:nvSpPr>
        <p:spPr>
          <a:xfrm>
            <a:off x="6438900" y="5295900"/>
            <a:ext cx="54102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lang="en-US" sz="8000" b="1" spc="-114" dirty="0">
                <a:solidFill>
                  <a:srgbClr val="FD4FB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Thank you!</a:t>
            </a:r>
            <a:endParaRPr kumimoji="0" lang="en-US" sz="8000" b="1" i="0" u="none" strike="noStrike" kern="1200" cap="none" spc="0" normalizeH="0" baseline="0" dirty="0">
              <a:ln>
                <a:noFill/>
              </a:ln>
              <a:solidFill>
                <a:srgbClr val="FD4FB4"/>
              </a:solidFill>
              <a:effectLst/>
              <a:uLnTx/>
              <a:uFillTx/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B5A34285-6C07-DC1D-80A6-98EE623AEFA4}"/>
              </a:ext>
            </a:extLst>
          </p:cNvPr>
          <p:cNvSpPr txBox="1"/>
          <p:nvPr/>
        </p:nvSpPr>
        <p:spPr>
          <a:xfrm>
            <a:off x="4343400" y="6853084"/>
            <a:ext cx="9166122" cy="1459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4400" b="1" spc="-65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Partner: </a:t>
            </a:r>
            <a:r>
              <a:rPr lang="en-US" sz="4400" spc="-65" dirty="0" smtClean="0">
                <a:ea typeface="Microsoft Sans Serif" panose="020B0604020202020204" pitchFamily="34" charset="0"/>
                <a:cs typeface="Microsoft Sans Serif" panose="020B0604020202020204" pitchFamily="34" charset="0"/>
              </a:rPr>
              <a:t>IDP</a:t>
            </a:r>
            <a:endParaRPr lang="en-US" sz="4400" spc="-65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lang="en-US" sz="4400" b="1" spc="-65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264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D11816CB-AA50-BD0E-12E4-C12F7AA3F7E1}"/>
              </a:ext>
            </a:extLst>
          </p:cNvPr>
          <p:cNvSpPr txBox="1"/>
          <p:nvPr/>
        </p:nvSpPr>
        <p:spPr>
          <a:xfrm>
            <a:off x="914400" y="638886"/>
            <a:ext cx="9462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Objectives &amp; Goals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DAB24A19-41FB-B060-0BAE-CCCC40AE4D04}"/>
              </a:ext>
            </a:extLst>
          </p:cNvPr>
          <p:cNvSpPr txBox="1"/>
          <p:nvPr/>
        </p:nvSpPr>
        <p:spPr>
          <a:xfrm>
            <a:off x="878006" y="1393388"/>
            <a:ext cx="10040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dirty="0">
                <a:effectLst/>
                <a:ea typeface="Microsoft Sans Serif" panose="020B0604020202020204" pitchFamily="34" charset="0"/>
                <a:cs typeface="Microsoft Sans Serif" panose="020B0604020202020204" pitchFamily="34" charset="0"/>
              </a:rPr>
              <a:t>At the end of this module you will be able to:</a:t>
            </a:r>
          </a:p>
        </p:txBody>
      </p:sp>
      <p:sp>
        <p:nvSpPr>
          <p:cNvPr id="6" name="TextBox 8">
            <a:extLst>
              <a:ext uri="{FF2B5EF4-FFF2-40B4-BE49-F238E27FC236}">
                <a16:creationId xmlns="" xmlns:a16="http://schemas.microsoft.com/office/drawing/2014/main" id="{55E089A1-1F8C-461F-FDEB-F6FE8F5419E0}"/>
              </a:ext>
            </a:extLst>
          </p:cNvPr>
          <p:cNvSpPr txBox="1"/>
          <p:nvPr/>
        </p:nvSpPr>
        <p:spPr>
          <a:xfrm>
            <a:off x="1752600" y="2418362"/>
            <a:ext cx="14330367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2800" b="1" dirty="0" smtClean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Understand the values and main features of </a:t>
            </a:r>
            <a:r>
              <a:rPr lang="en-US" altLang="ko-KR" sz="2800" b="1" dirty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s</a:t>
            </a:r>
            <a:r>
              <a:rPr lang="en-US" altLang="ko-KR" sz="2800" b="1" dirty="0" smtClean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haring </a:t>
            </a:r>
            <a:r>
              <a:rPr lang="en-US" altLang="ko-KR" sz="2800" b="1" dirty="0" smtClean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e</a:t>
            </a:r>
            <a:r>
              <a:rPr lang="en-US" altLang="ko-KR" sz="2800" b="1" dirty="0" smtClean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conomy</a:t>
            </a:r>
            <a:endParaRPr lang="ko-KR" altLang="en-US" sz="2800" b="1" dirty="0">
              <a:solidFill>
                <a:srgbClr val="AC7BDC"/>
              </a:solidFill>
              <a:cs typeface="Microsoft Sans Serif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6CAD2012-C327-5815-4FAA-1CACB3D4207F}"/>
              </a:ext>
            </a:extLst>
          </p:cNvPr>
          <p:cNvSpPr txBox="1"/>
          <p:nvPr/>
        </p:nvSpPr>
        <p:spPr>
          <a:xfrm>
            <a:off x="1709382" y="3692195"/>
            <a:ext cx="11092218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2800" b="1" dirty="0" smtClean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Know the differences between </a:t>
            </a:r>
            <a:r>
              <a:rPr lang="en-US" altLang="ko-KR" sz="2800" b="1" dirty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t</a:t>
            </a:r>
            <a:r>
              <a:rPr lang="en-US" altLang="ko-KR" sz="2800" b="1" dirty="0" smtClean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raditional </a:t>
            </a:r>
            <a:r>
              <a:rPr lang="en-US" altLang="ko-KR" sz="2800" b="1" dirty="0" smtClean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and </a:t>
            </a:r>
            <a:r>
              <a:rPr lang="en-US" altLang="ko-KR" sz="2800" b="1" dirty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s</a:t>
            </a:r>
            <a:r>
              <a:rPr lang="en-US" altLang="ko-KR" sz="2800" b="1" dirty="0" smtClean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haring </a:t>
            </a:r>
            <a:r>
              <a:rPr lang="en-US" altLang="ko-KR" sz="2800" b="1" dirty="0" smtClean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e</a:t>
            </a:r>
            <a:r>
              <a:rPr lang="en-US" altLang="ko-KR" sz="2800" b="1" dirty="0" smtClean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conomy</a:t>
            </a:r>
            <a:endParaRPr lang="ko-KR" altLang="en-US" sz="2800" b="1" dirty="0">
              <a:solidFill>
                <a:srgbClr val="AC7BDC"/>
              </a:solidFill>
              <a:cs typeface="Microsoft Sans Serif" panose="020B0604020202020204" pitchFamily="34" charset="0"/>
            </a:endParaRPr>
          </a:p>
        </p:txBody>
      </p:sp>
      <p:pic>
        <p:nvPicPr>
          <p:cNvPr id="13" name="object 5">
            <a:extLst>
              <a:ext uri="{FF2B5EF4-FFF2-40B4-BE49-F238E27FC236}">
                <a16:creationId xmlns="" xmlns:a16="http://schemas.microsoft.com/office/drawing/2014/main" id="{DE27B7A9-8C33-5618-9027-8F353D592D55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2344964"/>
            <a:ext cx="581024" cy="581024"/>
          </a:xfrm>
          <a:prstGeom prst="rect">
            <a:avLst/>
          </a:prstGeom>
        </p:spPr>
      </p:pic>
      <p:pic>
        <p:nvPicPr>
          <p:cNvPr id="14" name="object 5">
            <a:extLst>
              <a:ext uri="{FF2B5EF4-FFF2-40B4-BE49-F238E27FC236}">
                <a16:creationId xmlns="" xmlns:a16="http://schemas.microsoft.com/office/drawing/2014/main" id="{EFE0C309-3940-1EC6-1321-C787CCD04D6A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78006" y="3676206"/>
            <a:ext cx="581024" cy="581024"/>
          </a:xfrm>
          <a:prstGeom prst="rect">
            <a:avLst/>
          </a:prstGeom>
        </p:spPr>
      </p:pic>
      <p:pic>
        <p:nvPicPr>
          <p:cNvPr id="15" name="object 5">
            <a:extLst>
              <a:ext uri="{FF2B5EF4-FFF2-40B4-BE49-F238E27FC236}">
                <a16:creationId xmlns="" xmlns:a16="http://schemas.microsoft.com/office/drawing/2014/main" id="{F6C15DCA-854C-9007-1DEE-22BDDD173121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78006" y="6362700"/>
            <a:ext cx="581024" cy="581024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="" xmlns:a16="http://schemas.microsoft.com/office/drawing/2014/main" id="{CC5A7B45-8421-96FC-6E4F-BAEEAF6550D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434"/>
          <a:stretch/>
        </p:blipFill>
        <p:spPr>
          <a:xfrm>
            <a:off x="12192000" y="5219700"/>
            <a:ext cx="6282261" cy="3578414"/>
          </a:xfrm>
          <a:prstGeom prst="rect">
            <a:avLst/>
          </a:prstGeom>
        </p:spPr>
      </p:pic>
      <p:pic>
        <p:nvPicPr>
          <p:cNvPr id="17" name="object 5">
            <a:extLst>
              <a:ext uri="{FF2B5EF4-FFF2-40B4-BE49-F238E27FC236}">
                <a16:creationId xmlns="" xmlns:a16="http://schemas.microsoft.com/office/drawing/2014/main" id="{EFE0C309-3940-1EC6-1321-C787CCD04D6A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78006" y="5007448"/>
            <a:ext cx="581024" cy="581024"/>
          </a:xfrm>
          <a:prstGeom prst="rect">
            <a:avLst/>
          </a:prstGeom>
        </p:spPr>
      </p:pic>
      <p:sp>
        <p:nvSpPr>
          <p:cNvPr id="18" name="TextBox 8">
            <a:extLst>
              <a:ext uri="{FF2B5EF4-FFF2-40B4-BE49-F238E27FC236}">
                <a16:creationId xmlns="" xmlns:a16="http://schemas.microsoft.com/office/drawing/2014/main" id="{6CAD2012-C327-5815-4FAA-1CACB3D4207F}"/>
              </a:ext>
            </a:extLst>
          </p:cNvPr>
          <p:cNvSpPr txBox="1"/>
          <p:nvPr/>
        </p:nvSpPr>
        <p:spPr>
          <a:xfrm>
            <a:off x="1752600" y="4985931"/>
            <a:ext cx="10025418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2800" b="1" dirty="0" smtClean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Launch a business in </a:t>
            </a:r>
            <a:r>
              <a:rPr lang="en-US" altLang="ko-KR" sz="2800" b="1" dirty="0" smtClean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sharing economy</a:t>
            </a:r>
            <a:endParaRPr lang="ko-KR" altLang="en-US" sz="2800" b="1" dirty="0">
              <a:solidFill>
                <a:srgbClr val="AC7BDC"/>
              </a:solidFill>
              <a:cs typeface="Microsoft Sans Serif" panose="020B0604020202020204" pitchFamily="34" charset="0"/>
            </a:endParaRPr>
          </a:p>
        </p:txBody>
      </p:sp>
      <p:sp>
        <p:nvSpPr>
          <p:cNvPr id="19" name="TextBox 8">
            <a:extLst>
              <a:ext uri="{FF2B5EF4-FFF2-40B4-BE49-F238E27FC236}">
                <a16:creationId xmlns="" xmlns:a16="http://schemas.microsoft.com/office/drawing/2014/main" id="{6CAD2012-C327-5815-4FAA-1CACB3D4207F}"/>
              </a:ext>
            </a:extLst>
          </p:cNvPr>
          <p:cNvSpPr txBox="1"/>
          <p:nvPr/>
        </p:nvSpPr>
        <p:spPr>
          <a:xfrm>
            <a:off x="1752600" y="6362700"/>
            <a:ext cx="10025418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2800" b="1" dirty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E</a:t>
            </a:r>
            <a:r>
              <a:rPr lang="en-US" altLang="ko-KR" sz="2800" b="1" dirty="0" smtClean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nsure and match supply </a:t>
            </a:r>
            <a:r>
              <a:rPr lang="en-US" altLang="ko-KR" sz="2800" b="1" dirty="0" smtClean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and demand </a:t>
            </a:r>
            <a:r>
              <a:rPr lang="en-US" altLang="ko-KR" sz="2800" b="1" dirty="0" smtClean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on</a:t>
            </a:r>
            <a:r>
              <a:rPr lang="en-US" altLang="ko-KR" sz="2800" b="1" dirty="0" smtClean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a sharing </a:t>
            </a:r>
            <a:r>
              <a:rPr lang="en-US" altLang="ko-KR" sz="2800" b="1" dirty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p</a:t>
            </a:r>
            <a:r>
              <a:rPr lang="en-US" altLang="ko-KR" sz="2800" b="1" dirty="0" smtClean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latform</a:t>
            </a:r>
            <a:endParaRPr lang="ko-KR" altLang="en-US" sz="2800" b="1" dirty="0">
              <a:solidFill>
                <a:srgbClr val="AC7BDC"/>
              </a:solidFill>
              <a:cs typeface="Microsoft Sans Serif" panose="020B0604020202020204" pitchFamily="34" charset="0"/>
            </a:endParaRPr>
          </a:p>
        </p:txBody>
      </p:sp>
      <p:pic>
        <p:nvPicPr>
          <p:cNvPr id="20" name="object 5">
            <a:extLst>
              <a:ext uri="{FF2B5EF4-FFF2-40B4-BE49-F238E27FC236}">
                <a16:creationId xmlns="" xmlns:a16="http://schemas.microsoft.com/office/drawing/2014/main" id="{F6C15DCA-854C-9007-1DEE-22BDDD173121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78006" y="7579840"/>
            <a:ext cx="581024" cy="581024"/>
          </a:xfrm>
          <a:prstGeom prst="rect">
            <a:avLst/>
          </a:prstGeom>
        </p:spPr>
      </p:pic>
      <p:sp>
        <p:nvSpPr>
          <p:cNvPr id="21" name="TextBox 8">
            <a:extLst>
              <a:ext uri="{FF2B5EF4-FFF2-40B4-BE49-F238E27FC236}">
                <a16:creationId xmlns="" xmlns:a16="http://schemas.microsoft.com/office/drawing/2014/main" id="{6CAD2012-C327-5815-4FAA-1CACB3D4207F}"/>
              </a:ext>
            </a:extLst>
          </p:cNvPr>
          <p:cNvSpPr txBox="1"/>
          <p:nvPr/>
        </p:nvSpPr>
        <p:spPr>
          <a:xfrm>
            <a:off x="1709382" y="7637644"/>
            <a:ext cx="10025418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2800" b="1" dirty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B</a:t>
            </a:r>
            <a:r>
              <a:rPr lang="en-US" altLang="ko-KR" sz="2800" b="1" dirty="0" smtClean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e competitive and innovative </a:t>
            </a:r>
            <a:r>
              <a:rPr lang="en-US" altLang="ko-KR" sz="2800" b="1" dirty="0" smtClean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in </a:t>
            </a:r>
            <a:r>
              <a:rPr lang="en-US" altLang="ko-KR" sz="2800" b="1" dirty="0" smtClean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the </a:t>
            </a:r>
            <a:r>
              <a:rPr lang="en-US" altLang="ko-KR" sz="2800" b="1" dirty="0" smtClean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s</a:t>
            </a:r>
            <a:r>
              <a:rPr lang="en-US" altLang="ko-KR" sz="2800" b="1" dirty="0" smtClean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haring economy market</a:t>
            </a:r>
            <a:endParaRPr lang="ko-KR" altLang="en-US" sz="2800" b="1" dirty="0">
              <a:solidFill>
                <a:srgbClr val="AC7BDC"/>
              </a:solidFill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29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AF46532C-EF31-45B2-96AF-1DC3F84F508E}"/>
              </a:ext>
            </a:extLst>
          </p:cNvPr>
          <p:cNvSpPr txBox="1"/>
          <p:nvPr/>
        </p:nvSpPr>
        <p:spPr>
          <a:xfrm>
            <a:off x="914400" y="495300"/>
            <a:ext cx="9462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FD4FB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Index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="" xmlns:a16="http://schemas.microsoft.com/office/drawing/2014/main" id="{B457E1F9-B71E-20E0-77A5-08EF52153978}"/>
              </a:ext>
            </a:extLst>
          </p:cNvPr>
          <p:cNvSpPr txBox="1"/>
          <p:nvPr/>
        </p:nvSpPr>
        <p:spPr>
          <a:xfrm>
            <a:off x="2200340" y="1788394"/>
            <a:ext cx="8610599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2800" b="1" dirty="0" smtClean="0">
                <a:solidFill>
                  <a:srgbClr val="AC7BDC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Unit 1 - Introduction to the </a:t>
            </a:r>
            <a:r>
              <a:rPr lang="en-US" altLang="ko-KR" sz="2800" b="1" dirty="0">
                <a:solidFill>
                  <a:srgbClr val="AC7BDC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</a:t>
            </a:r>
            <a:r>
              <a:rPr lang="en-US" altLang="ko-KR" sz="2800" b="1" dirty="0" smtClean="0">
                <a:solidFill>
                  <a:srgbClr val="AC7BDC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haring </a:t>
            </a:r>
            <a:r>
              <a:rPr lang="en-US" altLang="ko-KR" sz="2800" b="1" dirty="0" smtClean="0">
                <a:solidFill>
                  <a:srgbClr val="AC7BDC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economy</a:t>
            </a:r>
            <a:endParaRPr lang="ko-KR" altLang="en-US" sz="2800" b="1" dirty="0">
              <a:solidFill>
                <a:srgbClr val="AC7BDC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4" name="object 5">
            <a:extLst>
              <a:ext uri="{FF2B5EF4-FFF2-40B4-BE49-F238E27FC236}">
                <a16:creationId xmlns="" xmlns:a16="http://schemas.microsoft.com/office/drawing/2014/main" id="{932F596B-40B6-6263-5610-0B274C7763A4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31070" y="1788394"/>
            <a:ext cx="581024" cy="581024"/>
          </a:xfrm>
          <a:prstGeom prst="rect">
            <a:avLst/>
          </a:prstGeom>
        </p:spPr>
      </p:pic>
      <p:pic>
        <p:nvPicPr>
          <p:cNvPr id="15" name="object 5">
            <a:extLst>
              <a:ext uri="{FF2B5EF4-FFF2-40B4-BE49-F238E27FC236}">
                <a16:creationId xmlns="" xmlns:a16="http://schemas.microsoft.com/office/drawing/2014/main" id="{E062DE47-918A-693F-B87E-1921EB05C7E1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0558" y="5448300"/>
            <a:ext cx="581024" cy="581024"/>
          </a:xfrm>
          <a:prstGeom prst="rect">
            <a:avLst/>
          </a:prstGeom>
        </p:spPr>
      </p:pic>
      <p:sp>
        <p:nvSpPr>
          <p:cNvPr id="16" name="TextBox 7">
            <a:extLst>
              <a:ext uri="{FF2B5EF4-FFF2-40B4-BE49-F238E27FC236}">
                <a16:creationId xmlns="" xmlns:a16="http://schemas.microsoft.com/office/drawing/2014/main" id="{238801E5-F271-CED4-7560-4088DC248F5E}"/>
              </a:ext>
            </a:extLst>
          </p:cNvPr>
          <p:cNvSpPr txBox="1"/>
          <p:nvPr/>
        </p:nvSpPr>
        <p:spPr>
          <a:xfrm>
            <a:off x="2200340" y="2557969"/>
            <a:ext cx="111642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Section 1: 	A definition </a:t>
            </a:r>
          </a:p>
          <a:p>
            <a:r>
              <a:rPr lang="en-US" altLang="ko-KR" sz="24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Section 2: 	Main features</a:t>
            </a:r>
          </a:p>
          <a:p>
            <a:r>
              <a:rPr lang="en-US" altLang="ko-KR" sz="24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Section 3: 	History of </a:t>
            </a:r>
            <a:r>
              <a:rPr lang="en-US" altLang="ko-KR" sz="24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sharing </a:t>
            </a:r>
            <a:r>
              <a:rPr lang="en-US" altLang="ko-KR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</a:t>
            </a:r>
            <a:r>
              <a:rPr lang="en-US" altLang="ko-KR" sz="24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conomy</a:t>
            </a:r>
            <a:endParaRPr lang="en-US" altLang="ko-KR" sz="2400" dirty="0" smtClean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en-US" altLang="ko-KR" sz="24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Section </a:t>
            </a:r>
            <a:r>
              <a:rPr lang="en-US" altLang="ko-KR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4: </a:t>
            </a:r>
            <a:r>
              <a:rPr lang="en-US" altLang="ko-KR" sz="24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	Advantages </a:t>
            </a:r>
            <a:r>
              <a:rPr lang="en-US" altLang="ko-KR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and </a:t>
            </a:r>
            <a:r>
              <a:rPr lang="en-US" altLang="ko-KR" sz="24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disadvantages </a:t>
            </a:r>
            <a:r>
              <a:rPr lang="en-US" altLang="ko-KR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for services’ </a:t>
            </a:r>
            <a:r>
              <a:rPr lang="en-US" altLang="ko-KR" sz="24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providers</a:t>
            </a:r>
          </a:p>
          <a:p>
            <a:r>
              <a:rPr lang="en-US" altLang="ko-KR" sz="24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Section 5: 	Types of </a:t>
            </a:r>
            <a:r>
              <a:rPr lang="en-US" altLang="ko-KR" sz="24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platforms</a:t>
            </a:r>
            <a:endParaRPr lang="en-US" altLang="ko-KR" sz="2400" dirty="0" smtClean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en-US" altLang="ko-KR" sz="24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Section 6</a:t>
            </a:r>
            <a:r>
              <a:rPr lang="en-US" altLang="ko-KR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: </a:t>
            </a:r>
            <a:r>
              <a:rPr lang="en-US" altLang="ko-KR" sz="24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	The </a:t>
            </a:r>
            <a:r>
              <a:rPr lang="en-US" altLang="ko-KR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Perren &amp; Kozinest Matrix</a:t>
            </a:r>
          </a:p>
        </p:txBody>
      </p:sp>
      <p:sp>
        <p:nvSpPr>
          <p:cNvPr id="13" name="TextBox 8">
            <a:extLst>
              <a:ext uri="{FF2B5EF4-FFF2-40B4-BE49-F238E27FC236}">
                <a16:creationId xmlns="" xmlns:a16="http://schemas.microsoft.com/office/drawing/2014/main" id="{6F4D7496-8DEE-0BFB-FAF5-3762F71A6D90}"/>
              </a:ext>
            </a:extLst>
          </p:cNvPr>
          <p:cNvSpPr txBox="1"/>
          <p:nvPr/>
        </p:nvSpPr>
        <p:spPr>
          <a:xfrm>
            <a:off x="2177593" y="5524500"/>
            <a:ext cx="9399119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2800" b="1" dirty="0" smtClean="0">
                <a:solidFill>
                  <a:srgbClr val="AC7BDC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Unit 2</a:t>
            </a:r>
            <a:r>
              <a:rPr lang="en-US" altLang="ko-KR" sz="2800" b="1" dirty="0">
                <a:solidFill>
                  <a:srgbClr val="AC7BDC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altLang="ko-KR" sz="2800" b="1" dirty="0" smtClean="0">
                <a:solidFill>
                  <a:srgbClr val="AC7BDC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- How to start a business </a:t>
            </a:r>
            <a:r>
              <a:rPr lang="en-US" altLang="ko-KR" sz="2800" b="1" dirty="0" smtClean="0">
                <a:solidFill>
                  <a:srgbClr val="AC7BDC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in </a:t>
            </a:r>
            <a:r>
              <a:rPr lang="en-US" altLang="ko-KR" sz="2800" b="1" dirty="0" smtClean="0">
                <a:solidFill>
                  <a:srgbClr val="AC7BDC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sharing economy </a:t>
            </a:r>
            <a:endParaRPr lang="ko-KR" altLang="en-US" sz="2800" b="1" dirty="0">
              <a:solidFill>
                <a:srgbClr val="AC7BDC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7" name="TextBox 7">
            <a:extLst>
              <a:ext uri="{FF2B5EF4-FFF2-40B4-BE49-F238E27FC236}">
                <a16:creationId xmlns="" xmlns:a16="http://schemas.microsoft.com/office/drawing/2014/main" id="{238801E5-F271-CED4-7560-4088DC248F5E}"/>
              </a:ext>
            </a:extLst>
          </p:cNvPr>
          <p:cNvSpPr txBox="1"/>
          <p:nvPr/>
        </p:nvSpPr>
        <p:spPr>
          <a:xfrm>
            <a:off x="2204889" y="6264176"/>
            <a:ext cx="111642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Section 1: 	Business Idea</a:t>
            </a:r>
          </a:p>
          <a:p>
            <a:r>
              <a:rPr lang="en-US" altLang="ko-KR" sz="24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Section 2: 	How to start</a:t>
            </a:r>
          </a:p>
          <a:p>
            <a:r>
              <a:rPr lang="en-US" altLang="ko-KR" sz="24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Section </a:t>
            </a:r>
            <a:r>
              <a:rPr lang="en-US" altLang="ko-KR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3</a:t>
            </a:r>
            <a:r>
              <a:rPr lang="en-US" altLang="ko-KR" sz="24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: 	Supply and Demand</a:t>
            </a:r>
          </a:p>
          <a:p>
            <a:r>
              <a:rPr lang="en-US" altLang="ko-KR" sz="24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Section 4: 	Crowdsource supply</a:t>
            </a:r>
          </a:p>
          <a:p>
            <a:r>
              <a:rPr lang="en-US" altLang="ko-KR" sz="24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Section 5: 	Tips &amp; Tricks</a:t>
            </a:r>
          </a:p>
          <a:p>
            <a:r>
              <a:rPr lang="en-US" altLang="ko-KR" sz="24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Section 6:	How to be competitive</a:t>
            </a:r>
            <a:endParaRPr lang="en-US" altLang="ko-KR" sz="2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93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4474112C-57D7-04D0-A3A4-60A31EDD861B}"/>
              </a:ext>
            </a:extLst>
          </p:cNvPr>
          <p:cNvSpPr txBox="1"/>
          <p:nvPr/>
        </p:nvSpPr>
        <p:spPr>
          <a:xfrm>
            <a:off x="620973" y="571500"/>
            <a:ext cx="12714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1</a:t>
            </a:r>
            <a:r>
              <a:rPr lang="es-ES" sz="3600" b="1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es-ES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Sharing economy – </a:t>
            </a:r>
            <a:r>
              <a:rPr lang="es-ES" sz="3600" b="1" i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A definition</a:t>
            </a:r>
            <a:endParaRPr lang="es-ES" sz="3600" b="1" i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A8B43433-707D-2516-C6AB-AD560BE2B4AD}"/>
              </a:ext>
            </a:extLst>
          </p:cNvPr>
          <p:cNvSpPr txBox="1"/>
          <p:nvPr/>
        </p:nvSpPr>
        <p:spPr>
          <a:xfrm>
            <a:off x="685800" y="1790700"/>
            <a:ext cx="13944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2600" dirty="0"/>
              <a:t>S</a:t>
            </a:r>
            <a:r>
              <a:rPr lang="en-US" sz="2600" dirty="0" smtClean="0"/>
              <a:t>haring </a:t>
            </a:r>
            <a:r>
              <a:rPr lang="en-US" sz="2600" dirty="0"/>
              <a:t>economy can be described as </a:t>
            </a:r>
            <a:r>
              <a:rPr lang="en-US" sz="2600" dirty="0" smtClean="0"/>
              <a:t>a </a:t>
            </a:r>
            <a:r>
              <a:rPr lang="en-US" sz="2600" b="1" dirty="0" smtClean="0"/>
              <a:t>new economic </a:t>
            </a:r>
            <a:r>
              <a:rPr lang="en-US" sz="2600" b="1" dirty="0"/>
              <a:t>model </a:t>
            </a:r>
            <a:r>
              <a:rPr lang="en-US" sz="2600" dirty="0"/>
              <a:t>in which </a:t>
            </a:r>
            <a:r>
              <a:rPr lang="en-US" sz="2600" b="1" dirty="0"/>
              <a:t>goods and resources are </a:t>
            </a:r>
            <a:r>
              <a:rPr lang="en-US" sz="2600" b="1" dirty="0" smtClean="0"/>
              <a:t>exchanged or shared</a:t>
            </a:r>
            <a:r>
              <a:rPr lang="en-US" sz="2600" dirty="0" smtClean="0"/>
              <a:t> among individuals </a:t>
            </a:r>
            <a:r>
              <a:rPr lang="en-US" sz="2600" dirty="0"/>
              <a:t>and groups in a collaborative </a:t>
            </a:r>
            <a:r>
              <a:rPr lang="en-US" sz="2600" dirty="0" smtClean="0"/>
              <a:t>way, such that physical </a:t>
            </a:r>
            <a:r>
              <a:rPr lang="en-US" sz="2600" dirty="0"/>
              <a:t>assets </a:t>
            </a:r>
            <a:r>
              <a:rPr lang="en-US" sz="2600" dirty="0" smtClean="0"/>
              <a:t>become services.</a:t>
            </a:r>
          </a:p>
        </p:txBody>
      </p:sp>
      <p:sp>
        <p:nvSpPr>
          <p:cNvPr id="2" name="Rettangolo 1"/>
          <p:cNvSpPr/>
          <p:nvPr/>
        </p:nvSpPr>
        <p:spPr>
          <a:xfrm>
            <a:off x="691486" y="3363843"/>
            <a:ext cx="16910713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/>
              <a:t>Sharing economy is strictly relayed to the </a:t>
            </a:r>
            <a:r>
              <a:rPr lang="en-US" sz="2600" b="1" dirty="0"/>
              <a:t>development of new technologies of information and </a:t>
            </a:r>
            <a:r>
              <a:rPr lang="en-US" sz="2600" b="1" dirty="0" smtClean="0"/>
              <a:t>communication</a:t>
            </a:r>
            <a:r>
              <a:rPr lang="en-US" sz="2600" dirty="0" smtClean="0"/>
              <a:t>, which are combined with everlasting </a:t>
            </a:r>
            <a:r>
              <a:rPr lang="en-US" sz="2600" dirty="0"/>
              <a:t>communal modes of </a:t>
            </a:r>
            <a:r>
              <a:rPr lang="en-US" sz="2600" dirty="0" smtClean="0"/>
              <a:t>operation.</a:t>
            </a:r>
          </a:p>
          <a:p>
            <a:endParaRPr lang="en-US" sz="2600" dirty="0"/>
          </a:p>
          <a:p>
            <a:r>
              <a:rPr lang="en-US" sz="2600" dirty="0" smtClean="0"/>
              <a:t>Here some of the most famous examples:</a:t>
            </a:r>
            <a:endParaRPr lang="en-US" sz="2600" dirty="0"/>
          </a:p>
        </p:txBody>
      </p:sp>
      <p:pic>
        <p:nvPicPr>
          <p:cNvPr id="2050" name="Picture 2" descr="Uber logo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7294" y="5565287"/>
            <a:ext cx="1159927" cy="1159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logoed.co.uk/wp-content/uploads/2014/10/airbnb_horizontal_lockup_web-450x16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5190708"/>
            <a:ext cx="3467865" cy="128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Just Eat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6956660"/>
            <a:ext cx="3078846" cy="1733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eBay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1800" y="6725214"/>
            <a:ext cx="2286966" cy="128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s://fashionbiznes.pl/wp-content/uploads/2020/09/blog_792-300x188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8959" y="5380764"/>
            <a:ext cx="1803921" cy="1130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Archivo:Wallapop.svg - Wikipedia, la enciclopedia libr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0800" y="6956660"/>
            <a:ext cx="3760241" cy="1458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Logo Too Good To G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7561" y="692991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lablacar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590" y="5258278"/>
            <a:ext cx="2381643" cy="1683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585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4474112C-57D7-04D0-A3A4-60A31EDD861B}"/>
              </a:ext>
            </a:extLst>
          </p:cNvPr>
          <p:cNvSpPr txBox="1"/>
          <p:nvPr/>
        </p:nvSpPr>
        <p:spPr>
          <a:xfrm>
            <a:off x="620973" y="571500"/>
            <a:ext cx="11494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1</a:t>
            </a:r>
            <a:r>
              <a:rPr lang="es-ES" sz="3600" b="1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es-ES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Sharing economy – </a:t>
            </a:r>
            <a:r>
              <a:rPr lang="es-ES" sz="3600" b="1" i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Main </a:t>
            </a:r>
            <a:r>
              <a:rPr lang="es-ES" sz="3600" b="1" i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features</a:t>
            </a:r>
            <a:endParaRPr lang="es-ES" sz="3600" b="1" i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A8B43433-707D-2516-C6AB-AD560BE2B4AD}"/>
              </a:ext>
            </a:extLst>
          </p:cNvPr>
          <p:cNvSpPr txBox="1"/>
          <p:nvPr/>
        </p:nvSpPr>
        <p:spPr>
          <a:xfrm>
            <a:off x="685800" y="1790700"/>
            <a:ext cx="16916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  <a:defRPr/>
            </a:pPr>
            <a:r>
              <a:rPr lang="en-US" sz="2600" b="1" dirty="0" smtClean="0">
                <a:solidFill>
                  <a:prstClr val="black"/>
                </a:solidFill>
              </a:rPr>
              <a:t>Collaborative consumption</a:t>
            </a:r>
          </a:p>
          <a:p>
            <a:pPr lvl="0" algn="just">
              <a:defRPr/>
            </a:pPr>
            <a:r>
              <a:rPr lang="en-US" sz="2600" dirty="0" smtClean="0">
                <a:solidFill>
                  <a:prstClr val="black"/>
                </a:solidFill>
              </a:rPr>
              <a:t>(Use </a:t>
            </a:r>
            <a:r>
              <a:rPr lang="en-US" sz="2600" dirty="0">
                <a:solidFill>
                  <a:prstClr val="black"/>
                </a:solidFill>
              </a:rPr>
              <a:t>of goods </a:t>
            </a:r>
            <a:r>
              <a:rPr lang="en-US" sz="2600" dirty="0" smtClean="0">
                <a:solidFill>
                  <a:prstClr val="black"/>
                </a:solidFill>
              </a:rPr>
              <a:t>instead of property - temporary access to goods through borrowing or renting)</a:t>
            </a:r>
          </a:p>
          <a:p>
            <a:pPr lvl="0" algn="just">
              <a:defRPr/>
            </a:pPr>
            <a:endParaRPr lang="en-US" sz="2600" dirty="0">
              <a:solidFill>
                <a:prstClr val="black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en-US" sz="2600" b="1" dirty="0" smtClean="0">
                <a:solidFill>
                  <a:prstClr val="black"/>
                </a:solidFill>
              </a:rPr>
              <a:t>Peer </a:t>
            </a:r>
            <a:r>
              <a:rPr lang="en-US" sz="2600" b="1" dirty="0">
                <a:solidFill>
                  <a:prstClr val="black"/>
                </a:solidFill>
              </a:rPr>
              <a:t>to peer exchange </a:t>
            </a:r>
            <a:r>
              <a:rPr lang="en-US" sz="2600" dirty="0" smtClean="0">
                <a:solidFill>
                  <a:prstClr val="black"/>
                </a:solidFill>
              </a:rPr>
              <a:t>(service providers in direct contact with consumers – </a:t>
            </a:r>
            <a:r>
              <a:rPr lang="en-US" sz="2600" dirty="0">
                <a:solidFill>
                  <a:prstClr val="black"/>
                </a:solidFill>
              </a:rPr>
              <a:t>Human relationships amongst </a:t>
            </a:r>
            <a:r>
              <a:rPr lang="en-US" sz="2600" dirty="0" smtClean="0">
                <a:solidFill>
                  <a:prstClr val="black"/>
                </a:solidFill>
              </a:rPr>
              <a:t>equals)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  <a:defRPr/>
            </a:pPr>
            <a:endParaRPr lang="en-US" sz="2600" dirty="0">
              <a:solidFill>
                <a:prstClr val="black"/>
              </a:solidFill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  <a:defRPr/>
            </a:pPr>
            <a:r>
              <a:rPr lang="en-US" sz="2600" dirty="0" smtClean="0">
                <a:solidFill>
                  <a:prstClr val="black"/>
                </a:solidFill>
              </a:rPr>
              <a:t>Supply and demand matched on </a:t>
            </a:r>
            <a:r>
              <a:rPr lang="en-US" sz="2600" b="1" dirty="0" smtClean="0">
                <a:solidFill>
                  <a:prstClr val="black"/>
                </a:solidFill>
              </a:rPr>
              <a:t>digital platforms</a:t>
            </a:r>
          </a:p>
          <a:p>
            <a:pPr lvl="0" algn="just">
              <a:defRPr/>
            </a:pPr>
            <a:r>
              <a:rPr lang="en-US" sz="2600" dirty="0" smtClean="0">
                <a:solidFill>
                  <a:prstClr val="black"/>
                </a:solidFill>
              </a:rPr>
              <a:t>(two-sided platforms)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  <a:defRPr/>
            </a:pPr>
            <a:endParaRPr lang="en-US" sz="2600" dirty="0">
              <a:solidFill>
                <a:prstClr val="black"/>
              </a:solidFill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  <a:defRPr/>
            </a:pPr>
            <a:r>
              <a:rPr lang="en-US" sz="2600" dirty="0" smtClean="0">
                <a:solidFill>
                  <a:prstClr val="black"/>
                </a:solidFill>
              </a:rPr>
              <a:t>Exploitation/better utilization of </a:t>
            </a:r>
            <a:r>
              <a:rPr lang="en-US" sz="2600" b="1" dirty="0" smtClean="0">
                <a:solidFill>
                  <a:prstClr val="black"/>
                </a:solidFill>
              </a:rPr>
              <a:t>less used assets</a:t>
            </a:r>
          </a:p>
        </p:txBody>
      </p:sp>
      <p:sp>
        <p:nvSpPr>
          <p:cNvPr id="3" name="Rettangolo 2"/>
          <p:cNvSpPr/>
          <p:nvPr/>
        </p:nvSpPr>
        <p:spPr>
          <a:xfrm>
            <a:off x="1516039" y="5910203"/>
            <a:ext cx="160782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600" dirty="0"/>
              <a:t>Reduced environmental </a:t>
            </a:r>
            <a:r>
              <a:rPr lang="en-US" sz="2600" dirty="0" smtClean="0"/>
              <a:t>impact, </a:t>
            </a:r>
            <a:r>
              <a:rPr lang="en-US" sz="2600" b="1" dirty="0"/>
              <a:t>s</a:t>
            </a:r>
            <a:r>
              <a:rPr lang="en-US" sz="2600" b="1" dirty="0" smtClean="0"/>
              <a:t>ustainability</a:t>
            </a:r>
            <a:endParaRPr lang="en-US" sz="2600" b="1" dirty="0"/>
          </a:p>
          <a:p>
            <a:pPr algn="just"/>
            <a:r>
              <a:rPr lang="en-US" sz="2600" dirty="0" smtClean="0"/>
              <a:t>(against </a:t>
            </a:r>
            <a:r>
              <a:rPr lang="en-US" sz="2600" dirty="0"/>
              <a:t>waste and excessive </a:t>
            </a:r>
            <a:r>
              <a:rPr lang="en-US" sz="2600" dirty="0" smtClean="0"/>
              <a:t>consumption)</a:t>
            </a:r>
            <a:endParaRPr lang="en-US" sz="26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1201400" y="4854893"/>
            <a:ext cx="6392839" cy="3754874"/>
          </a:xfrm>
          <a:prstGeom prst="rect">
            <a:avLst/>
          </a:prstGeom>
          <a:noFill/>
          <a:ln w="19050"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900" dirty="0" smtClean="0"/>
          </a:p>
          <a:p>
            <a:pPr algn="ctr"/>
            <a:r>
              <a:rPr lang="en-US" sz="2000" b="1" dirty="0" smtClean="0"/>
              <a:t>Exchange </a:t>
            </a:r>
            <a:r>
              <a:rPr lang="en-US" sz="2000" b="1" dirty="0"/>
              <a:t>goods between </a:t>
            </a:r>
            <a:r>
              <a:rPr lang="en-US" sz="2000" b="1" dirty="0" smtClean="0"/>
              <a:t>consumers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B</a:t>
            </a:r>
            <a:r>
              <a:rPr lang="en-US" sz="2000" b="1" dirty="0" smtClean="0"/>
              <a:t>uy less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L</a:t>
            </a:r>
            <a:r>
              <a:rPr lang="en-US" sz="2000" b="1" dirty="0" smtClean="0"/>
              <a:t>ess </a:t>
            </a:r>
            <a:r>
              <a:rPr lang="en-US" sz="2000" b="1" dirty="0"/>
              <a:t>need to manufacture new </a:t>
            </a:r>
            <a:r>
              <a:rPr lang="en-US" sz="2000" b="1" dirty="0" smtClean="0"/>
              <a:t>products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L</a:t>
            </a:r>
            <a:r>
              <a:rPr lang="en-US" sz="2000" b="1" dirty="0" smtClean="0"/>
              <a:t>ess </a:t>
            </a:r>
            <a:r>
              <a:rPr lang="en-US" sz="2000" b="1" dirty="0"/>
              <a:t>pressure on natural </a:t>
            </a:r>
            <a:r>
              <a:rPr lang="en-US" sz="2000" b="1" dirty="0" smtClean="0"/>
              <a:t>resources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C</a:t>
            </a:r>
            <a:r>
              <a:rPr lang="en-US" sz="2000" b="1" dirty="0" smtClean="0"/>
              <a:t>utting </a:t>
            </a:r>
            <a:r>
              <a:rPr lang="en-US" sz="2000" b="1" dirty="0"/>
              <a:t>pollution and </a:t>
            </a:r>
            <a:r>
              <a:rPr lang="en-US" sz="2000" b="1" dirty="0" smtClean="0"/>
              <a:t>waste across </a:t>
            </a:r>
            <a:r>
              <a:rPr lang="en-US" sz="2000" b="1" dirty="0"/>
              <a:t>the whole supply </a:t>
            </a:r>
            <a:r>
              <a:rPr lang="en-US" sz="2000" b="1" dirty="0" smtClean="0"/>
              <a:t>chain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P</a:t>
            </a:r>
            <a:r>
              <a:rPr lang="en-US" sz="2000" b="1" dirty="0" smtClean="0"/>
              <a:t>rotect </a:t>
            </a:r>
            <a:r>
              <a:rPr lang="en-US" sz="2000" b="1" dirty="0"/>
              <a:t>the </a:t>
            </a:r>
            <a:r>
              <a:rPr lang="en-US" sz="2000" b="1" dirty="0" smtClean="0"/>
              <a:t>environment</a:t>
            </a:r>
          </a:p>
          <a:p>
            <a:pPr algn="ctr"/>
            <a:endParaRPr lang="en-US" sz="900" b="1" dirty="0"/>
          </a:p>
        </p:txBody>
      </p:sp>
      <p:cxnSp>
        <p:nvCxnSpPr>
          <p:cNvPr id="11" name="Connettore 2 10"/>
          <p:cNvCxnSpPr/>
          <p:nvPr/>
        </p:nvCxnSpPr>
        <p:spPr>
          <a:xfrm>
            <a:off x="14325600" y="537210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14325600" y="598170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>
            <a:off x="14325600" y="659130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14325600" y="7228939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>
            <a:off x="14321619" y="781050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2" name="Immagin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4493" y="4305300"/>
            <a:ext cx="1380307" cy="1261144"/>
          </a:xfrm>
          <a:prstGeom prst="rect">
            <a:avLst/>
          </a:prstGeom>
        </p:spPr>
      </p:pic>
      <p:cxnSp>
        <p:nvCxnSpPr>
          <p:cNvPr id="18" name="Connettore 2 17"/>
          <p:cNvCxnSpPr/>
          <p:nvPr/>
        </p:nvCxnSpPr>
        <p:spPr>
          <a:xfrm>
            <a:off x="7512051" y="6430867"/>
            <a:ext cx="4079056" cy="51724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323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4474112C-57D7-04D0-A3A4-60A31EDD861B}"/>
              </a:ext>
            </a:extLst>
          </p:cNvPr>
          <p:cNvSpPr txBox="1"/>
          <p:nvPr/>
        </p:nvSpPr>
        <p:spPr>
          <a:xfrm>
            <a:off x="620973" y="571500"/>
            <a:ext cx="10199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1</a:t>
            </a:r>
            <a:r>
              <a:rPr lang="es-ES" sz="3600" b="1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es-ES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Sharing economy – </a:t>
            </a:r>
            <a:r>
              <a:rPr lang="es-ES" sz="3600" b="1" i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History of </a:t>
            </a:r>
            <a:r>
              <a:rPr lang="es-ES" sz="3600" b="1" i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sharing </a:t>
            </a:r>
            <a:r>
              <a:rPr lang="es-ES" sz="3600" b="1" i="1" spc="-85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e</a:t>
            </a:r>
            <a:r>
              <a:rPr lang="es-ES" sz="3600" b="1" i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conomy</a:t>
            </a:r>
            <a:endParaRPr lang="es-ES" sz="3600" b="1" i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A8B43433-707D-2516-C6AB-AD560BE2B4AD}"/>
              </a:ext>
            </a:extLst>
          </p:cNvPr>
          <p:cNvSpPr txBox="1"/>
          <p:nvPr/>
        </p:nvSpPr>
        <p:spPr>
          <a:xfrm>
            <a:off x="714232" y="1687321"/>
            <a:ext cx="14401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500" dirty="0" smtClean="0"/>
              <a:t>Sharing </a:t>
            </a:r>
            <a:r>
              <a:rPr lang="en-US" sz="2500" dirty="0"/>
              <a:t>E</a:t>
            </a:r>
            <a:r>
              <a:rPr lang="en-US" sz="2500" dirty="0" smtClean="0"/>
              <a:t>conomy </a:t>
            </a:r>
            <a:r>
              <a:rPr lang="en-US" sz="2500" dirty="0"/>
              <a:t>has developed in the United </a:t>
            </a:r>
            <a:r>
              <a:rPr lang="en-US" sz="2500" dirty="0" smtClean="0"/>
              <a:t>States, starting from 2008 as a </a:t>
            </a:r>
            <a:r>
              <a:rPr lang="en-US" sz="2500" dirty="0" smtClean="0"/>
              <a:t>reaction to </a:t>
            </a:r>
            <a:r>
              <a:rPr lang="en-US" sz="2500" dirty="0" smtClean="0"/>
              <a:t>the </a:t>
            </a:r>
            <a:r>
              <a:rPr lang="en-US" sz="2500" dirty="0"/>
              <a:t>financial crisis</a:t>
            </a:r>
            <a:r>
              <a:rPr lang="en-US" sz="2500" dirty="0" smtClean="0"/>
              <a:t>.</a:t>
            </a:r>
          </a:p>
        </p:txBody>
      </p:sp>
      <p:sp>
        <p:nvSpPr>
          <p:cNvPr id="4" name="Rettangolo 3"/>
          <p:cNvSpPr/>
          <p:nvPr/>
        </p:nvSpPr>
        <p:spPr>
          <a:xfrm>
            <a:off x="714232" y="3503691"/>
            <a:ext cx="1704036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/>
              <a:t>Sharing Economy has been one </a:t>
            </a:r>
            <a:r>
              <a:rPr lang="en-US" sz="2500" dirty="0"/>
              <a:t>of the most rapidly growing market </a:t>
            </a:r>
            <a:r>
              <a:rPr lang="en-US" sz="2500" dirty="0" smtClean="0"/>
              <a:t>in history.</a:t>
            </a:r>
          </a:p>
          <a:p>
            <a:endParaRPr lang="en-US" sz="2500" dirty="0"/>
          </a:p>
          <a:p>
            <a:r>
              <a:rPr lang="en-US" sz="2500" dirty="0" smtClean="0"/>
              <a:t>Since </a:t>
            </a:r>
            <a:r>
              <a:rPr lang="en-US" sz="2500" dirty="0"/>
              <a:t>2010, investors have contributed over $23 billion </a:t>
            </a:r>
            <a:r>
              <a:rPr lang="en-US" sz="2500" dirty="0" smtClean="0"/>
              <a:t>in venture capital funding </a:t>
            </a:r>
            <a:r>
              <a:rPr lang="en-US" sz="2500" dirty="0"/>
              <a:t>to start-ups </a:t>
            </a:r>
            <a:r>
              <a:rPr lang="en-US" sz="2500" dirty="0" smtClean="0"/>
              <a:t>using </a:t>
            </a:r>
            <a:r>
              <a:rPr lang="en-US" sz="2500" dirty="0"/>
              <a:t>a share-based business model. </a:t>
            </a:r>
            <a:endParaRPr lang="en-US" sz="2500" dirty="0" smtClean="0"/>
          </a:p>
          <a:p>
            <a:pPr algn="just"/>
            <a:endParaRPr lang="en-US" sz="2500" dirty="0"/>
          </a:p>
          <a:p>
            <a:pPr algn="just"/>
            <a:r>
              <a:rPr lang="en-US" sz="2500" dirty="0" smtClean="0">
                <a:solidFill>
                  <a:prstClr val="black"/>
                </a:solidFill>
              </a:rPr>
              <a:t>This phenomena </a:t>
            </a:r>
            <a:r>
              <a:rPr lang="en-US" sz="2500" dirty="0" smtClean="0"/>
              <a:t>gained great popularity through </a:t>
            </a:r>
            <a:r>
              <a:rPr lang="en-US" sz="2500" dirty="0"/>
              <a:t>two start-up enterprises from San Francisco: Airbnb and Uber</a:t>
            </a:r>
            <a:r>
              <a:rPr lang="en-US" sz="2500" dirty="0" smtClean="0"/>
              <a:t>. </a:t>
            </a:r>
            <a:r>
              <a:rPr lang="en-GB" sz="2500" dirty="0"/>
              <a:t>The latter became the largest taxi company in the world in 10 years. It has revolutionised transport services by putting self-employed drivers directly in contact with other people through a digital platform.</a:t>
            </a:r>
          </a:p>
          <a:p>
            <a:endParaRPr lang="en-US" sz="25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1912599" y="6473735"/>
            <a:ext cx="2514600" cy="400110"/>
          </a:xfrm>
          <a:prstGeom prst="rect">
            <a:avLst/>
          </a:prstGeom>
          <a:solidFill>
            <a:srgbClr val="AC7BDC"/>
          </a:solidFill>
          <a:ln>
            <a:solidFill>
              <a:srgbClr val="AC7BDC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Did you know that…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045198" y="6873845"/>
            <a:ext cx="8382001" cy="2046714"/>
          </a:xfrm>
          <a:prstGeom prst="rect">
            <a:avLst/>
          </a:prstGeom>
          <a:noFill/>
          <a:ln>
            <a:solidFill>
              <a:srgbClr val="AC7BDC"/>
            </a:solidFill>
          </a:ln>
        </p:spPr>
        <p:txBody>
          <a:bodyPr wrap="square" rtlCol="0">
            <a:spAutoFit/>
          </a:bodyPr>
          <a:lstStyle/>
          <a:p>
            <a:pPr algn="just"/>
            <a:endParaRPr lang="en-GB" sz="500" dirty="0" smtClean="0"/>
          </a:p>
          <a:p>
            <a:pPr algn="just"/>
            <a:r>
              <a:rPr lang="en-GB" sz="2200" dirty="0"/>
              <a:t>T</a:t>
            </a:r>
            <a:r>
              <a:rPr lang="en-GB" sz="2200" dirty="0" smtClean="0"/>
              <a:t>he term </a:t>
            </a:r>
            <a:r>
              <a:rPr lang="en-GB" sz="2200" b="1" i="1" dirty="0" smtClean="0"/>
              <a:t>Uberisation</a:t>
            </a:r>
            <a:r>
              <a:rPr lang="en-GB" sz="2200" dirty="0" smtClean="0"/>
              <a:t> is used to indicate the economic phenomenon of:</a:t>
            </a:r>
          </a:p>
          <a:p>
            <a:pPr algn="just"/>
            <a:endParaRPr lang="en-GB" sz="2200" dirty="0" smtClean="0"/>
          </a:p>
          <a:p>
            <a:pPr algn="just"/>
            <a:r>
              <a:rPr lang="en-GB" sz="2200" dirty="0" smtClean="0"/>
              <a:t>- Eliminating the intermediary</a:t>
            </a:r>
          </a:p>
          <a:p>
            <a:pPr algn="just"/>
            <a:r>
              <a:rPr lang="en-GB" sz="2200" dirty="0" smtClean="0"/>
              <a:t>- Digitalising services</a:t>
            </a:r>
          </a:p>
          <a:p>
            <a:pPr algn="just"/>
            <a:r>
              <a:rPr lang="en-GB" sz="2200" dirty="0" smtClean="0"/>
              <a:t>- Administrative ease</a:t>
            </a:r>
          </a:p>
          <a:p>
            <a:pPr algn="just"/>
            <a:endParaRPr lang="en-GB" sz="1200" dirty="0"/>
          </a:p>
        </p:txBody>
      </p:sp>
      <p:sp>
        <p:nvSpPr>
          <p:cNvPr id="10" name="Rettangolo 9"/>
          <p:cNvSpPr/>
          <p:nvPr/>
        </p:nvSpPr>
        <p:spPr>
          <a:xfrm>
            <a:off x="714232" y="2376788"/>
            <a:ext cx="1704036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/>
              <a:t>However, its basic idea is relatively old; the innovative feature is how network technology makes sharing possible on a global scale. </a:t>
            </a:r>
          </a:p>
          <a:p>
            <a:pPr algn="just"/>
            <a:r>
              <a:rPr lang="en-US" sz="2500" dirty="0" smtClean="0"/>
              <a:t>Such model proves how digital technologies deeply affect the social structure and social interactions.</a:t>
            </a:r>
            <a:endParaRPr lang="en-US" sz="2500" dirty="0"/>
          </a:p>
        </p:txBody>
      </p:sp>
      <p:pic>
        <p:nvPicPr>
          <p:cNvPr id="3074" name="Picture 2" descr="Silhouette of a question mar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20284">
            <a:off x="14021677" y="7344029"/>
            <a:ext cx="1106346" cy="1106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743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4474112C-57D7-04D0-A3A4-60A31EDD861B}"/>
              </a:ext>
            </a:extLst>
          </p:cNvPr>
          <p:cNvSpPr txBox="1"/>
          <p:nvPr/>
        </p:nvSpPr>
        <p:spPr>
          <a:xfrm>
            <a:off x="620973" y="571500"/>
            <a:ext cx="14161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1</a:t>
            </a:r>
            <a:r>
              <a:rPr lang="es-ES" sz="3600" b="1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es-ES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Sharing Economy – </a:t>
            </a:r>
            <a:r>
              <a:rPr lang="es-ES" sz="3600" b="1" i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Advantages and </a:t>
            </a:r>
            <a:r>
              <a:rPr lang="es-ES" sz="3600" b="1" i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disadvantages </a:t>
            </a:r>
            <a:r>
              <a:rPr lang="es-ES" sz="3600" b="1" i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for services’ providers</a:t>
            </a:r>
            <a:endParaRPr lang="es-ES" sz="3600" b="1" i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978211" y="2247900"/>
            <a:ext cx="6477000" cy="3970318"/>
          </a:xfrm>
          <a:prstGeom prst="rect">
            <a:avLst/>
          </a:prstGeom>
          <a:noFill/>
          <a:ln w="38100">
            <a:solidFill>
              <a:srgbClr val="AC7BDC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New areas of employment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Flexible working hours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Possibility of carrying out more jobs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Free and attractive remuneration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1437162"/>
            <a:ext cx="1696678" cy="1841238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7901860" y="5295900"/>
            <a:ext cx="8744204" cy="3108543"/>
          </a:xfrm>
          <a:prstGeom prst="rect">
            <a:avLst/>
          </a:prstGeom>
          <a:noFill/>
          <a:ln w="38100">
            <a:solidFill>
              <a:srgbClr val="AC7BDC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Reliance on technology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Limited security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Lack of legislative regulation and unfair competition</a:t>
            </a:r>
          </a:p>
          <a:p>
            <a:endParaRPr lang="en-GB" sz="2800" dirty="0" smtClean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68600" y="4614037"/>
            <a:ext cx="1486408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85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4474112C-57D7-04D0-A3A4-60A31EDD861B}"/>
              </a:ext>
            </a:extLst>
          </p:cNvPr>
          <p:cNvSpPr txBox="1"/>
          <p:nvPr/>
        </p:nvSpPr>
        <p:spPr>
          <a:xfrm>
            <a:off x="620973" y="571500"/>
            <a:ext cx="139332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1.</a:t>
            </a:r>
            <a:r>
              <a:rPr lang="es-ES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Sharing economy – </a:t>
            </a:r>
            <a:r>
              <a:rPr lang="es-ES" sz="3600" b="1" i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Types of </a:t>
            </a:r>
            <a:r>
              <a:rPr lang="es-ES" sz="3600" b="1" i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platforms</a:t>
            </a:r>
            <a:endParaRPr lang="es-ES" sz="3600" b="1" i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es-ES" sz="3600" b="1" i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endParaRPr lang="es-ES" sz="3600" b="1" i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A8B43433-707D-2516-C6AB-AD560BE2B4AD}"/>
              </a:ext>
            </a:extLst>
          </p:cNvPr>
          <p:cNvSpPr txBox="1"/>
          <p:nvPr/>
        </p:nvSpPr>
        <p:spPr>
          <a:xfrm>
            <a:off x="685800" y="1790700"/>
            <a:ext cx="168402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2600" dirty="0" smtClean="0">
                <a:solidFill>
                  <a:prstClr val="black"/>
                </a:solidFill>
              </a:rPr>
              <a:t>Perren and Kozinest in their research paper Lateral Exchange markets (2018) provided a tool</a:t>
            </a:r>
          </a:p>
          <a:p>
            <a:pPr algn="just">
              <a:defRPr/>
            </a:pPr>
            <a:r>
              <a:rPr lang="en-US" sz="2600" dirty="0" smtClean="0">
                <a:solidFill>
                  <a:prstClr val="black"/>
                </a:solidFill>
              </a:rPr>
              <a:t>for better understand the different types of businesses operating in sharing economy.</a:t>
            </a:r>
          </a:p>
          <a:p>
            <a:pPr algn="just">
              <a:defRPr/>
            </a:pPr>
            <a:endParaRPr lang="en-US" sz="2600" dirty="0">
              <a:solidFill>
                <a:prstClr val="black"/>
              </a:solidFill>
            </a:endParaRPr>
          </a:p>
          <a:p>
            <a:pPr algn="just">
              <a:defRPr/>
            </a:pPr>
            <a:r>
              <a:rPr lang="en-US" sz="2600" dirty="0">
                <a:solidFill>
                  <a:prstClr val="black"/>
                </a:solidFill>
              </a:rPr>
              <a:t>T</a:t>
            </a:r>
            <a:r>
              <a:rPr lang="en-US" sz="2600" dirty="0" smtClean="0">
                <a:solidFill>
                  <a:prstClr val="black"/>
                </a:solidFill>
              </a:rPr>
              <a:t>he tool takes the form of a matrix including </a:t>
            </a:r>
            <a:r>
              <a:rPr lang="en-US" sz="2600" b="1" u="sng" dirty="0" smtClean="0">
                <a:solidFill>
                  <a:prstClr val="black"/>
                </a:solidFill>
              </a:rPr>
              <a:t>two dimensions </a:t>
            </a:r>
            <a:r>
              <a:rPr lang="en-US" sz="2600" dirty="0" smtClean="0">
                <a:solidFill>
                  <a:prstClr val="black"/>
                </a:solidFill>
              </a:rPr>
              <a:t>on </a:t>
            </a:r>
            <a:r>
              <a:rPr lang="en-US" sz="2600" dirty="0">
                <a:solidFill>
                  <a:prstClr val="black"/>
                </a:solidFill>
              </a:rPr>
              <a:t>w</a:t>
            </a:r>
            <a:r>
              <a:rPr lang="en-US" sz="2600" dirty="0" smtClean="0">
                <a:solidFill>
                  <a:prstClr val="black"/>
                </a:solidFill>
              </a:rPr>
              <a:t>hich are based </a:t>
            </a:r>
            <a:r>
              <a:rPr lang="en-US" sz="2600" b="1" u="sng" dirty="0" smtClean="0">
                <a:solidFill>
                  <a:prstClr val="black"/>
                </a:solidFill>
              </a:rPr>
              <a:t>four types of sharing economy platforms</a:t>
            </a:r>
          </a:p>
          <a:p>
            <a:pPr>
              <a:defRPr/>
            </a:pPr>
            <a:endParaRPr lang="en-US" sz="2600" b="1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en-US" sz="2600" b="1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en-US" sz="2600" b="1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2200" dirty="0" smtClean="0">
              <a:solidFill>
                <a:prstClr val="black"/>
              </a:solidFill>
            </a:endParaRPr>
          </a:p>
        </p:txBody>
      </p:sp>
      <p:cxnSp>
        <p:nvCxnSpPr>
          <p:cNvPr id="5" name="Connettore 2 4"/>
          <p:cNvCxnSpPr/>
          <p:nvPr/>
        </p:nvCxnSpPr>
        <p:spPr>
          <a:xfrm>
            <a:off x="7391400" y="3406527"/>
            <a:ext cx="0" cy="8994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Rettangolo 1"/>
          <p:cNvSpPr/>
          <p:nvPr/>
        </p:nvSpPr>
        <p:spPr>
          <a:xfrm>
            <a:off x="2059092" y="4101604"/>
            <a:ext cx="6172200" cy="2893100"/>
          </a:xfrm>
          <a:prstGeom prst="rect">
            <a:avLst/>
          </a:prstGeom>
          <a:ln w="28575">
            <a:solidFill>
              <a:srgbClr val="AC7BDC"/>
            </a:solidFill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600" b="1" dirty="0" smtClean="0">
                <a:solidFill>
                  <a:prstClr val="black"/>
                </a:solidFill>
              </a:rPr>
              <a:t>1. Consociality</a:t>
            </a:r>
          </a:p>
          <a:p>
            <a:pPr algn="just">
              <a:defRPr/>
            </a:pPr>
            <a:r>
              <a:rPr lang="en-US" sz="2600" dirty="0">
                <a:solidFill>
                  <a:prstClr val="black"/>
                </a:solidFill>
              </a:rPr>
              <a:t>T</a:t>
            </a:r>
            <a:r>
              <a:rPr lang="en-US" sz="2600" dirty="0" smtClean="0">
                <a:solidFill>
                  <a:prstClr val="black"/>
                </a:solidFill>
              </a:rPr>
              <a:t>he </a:t>
            </a:r>
            <a:r>
              <a:rPr lang="en-US" sz="2600" dirty="0">
                <a:solidFill>
                  <a:prstClr val="black"/>
                </a:solidFill>
              </a:rPr>
              <a:t>degree in which the </a:t>
            </a:r>
            <a:r>
              <a:rPr lang="en-US" sz="2600" dirty="0" smtClean="0">
                <a:solidFill>
                  <a:prstClr val="black"/>
                </a:solidFill>
              </a:rPr>
              <a:t>platforms’ members engage </a:t>
            </a:r>
            <a:r>
              <a:rPr lang="en-US" sz="2600" dirty="0">
                <a:solidFill>
                  <a:prstClr val="black"/>
                </a:solidFill>
              </a:rPr>
              <a:t>in a social </a:t>
            </a:r>
            <a:r>
              <a:rPr lang="en-US" sz="2600" dirty="0" smtClean="0">
                <a:solidFill>
                  <a:prstClr val="black"/>
                </a:solidFill>
              </a:rPr>
              <a:t>interaction</a:t>
            </a:r>
          </a:p>
          <a:p>
            <a:pPr algn="just">
              <a:defRPr/>
            </a:pPr>
            <a:endParaRPr lang="en-US" sz="2600" b="1" dirty="0">
              <a:solidFill>
                <a:prstClr val="black"/>
              </a:solidFill>
            </a:endParaRPr>
          </a:p>
          <a:p>
            <a:pPr algn="just">
              <a:defRPr/>
            </a:pPr>
            <a:r>
              <a:rPr lang="en-US" sz="2600" b="1" dirty="0" smtClean="0">
                <a:solidFill>
                  <a:prstClr val="black"/>
                </a:solidFill>
              </a:rPr>
              <a:t>2. Platform intermediation</a:t>
            </a:r>
          </a:p>
          <a:p>
            <a:pPr algn="just">
              <a:defRPr/>
            </a:pPr>
            <a:r>
              <a:rPr lang="en-US" sz="2600" dirty="0" smtClean="0">
                <a:solidFill>
                  <a:prstClr val="black"/>
                </a:solidFill>
              </a:rPr>
              <a:t>The degree </a:t>
            </a:r>
            <a:r>
              <a:rPr lang="en-US" sz="2600" dirty="0">
                <a:solidFill>
                  <a:prstClr val="black"/>
                </a:solidFill>
              </a:rPr>
              <a:t>in which transactions flow to a platform </a:t>
            </a:r>
            <a:r>
              <a:rPr lang="en-US" sz="2600" dirty="0" smtClean="0">
                <a:solidFill>
                  <a:prstClr val="black"/>
                </a:solidFill>
              </a:rPr>
              <a:t>provider</a:t>
            </a:r>
            <a:endParaRPr lang="en-US" sz="2600" dirty="0">
              <a:solidFill>
                <a:prstClr val="black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8839200" y="4305945"/>
            <a:ext cx="2463800" cy="2893100"/>
          </a:xfrm>
          <a:prstGeom prst="rect">
            <a:avLst/>
          </a:prstGeom>
          <a:ln w="28575">
            <a:solidFill>
              <a:srgbClr val="AC7BDC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dirty="0" smtClean="0">
                <a:solidFill>
                  <a:prstClr val="black"/>
                </a:solidFill>
              </a:rPr>
              <a:t>1. Enablers</a:t>
            </a:r>
          </a:p>
          <a:p>
            <a:pPr algn="ctr">
              <a:defRPr/>
            </a:pPr>
            <a:endParaRPr lang="en-US" sz="2600" b="1" dirty="0" smtClean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US" sz="2600" b="1" dirty="0" smtClean="0">
                <a:solidFill>
                  <a:prstClr val="black"/>
                </a:solidFill>
              </a:rPr>
              <a:t>2. Forums</a:t>
            </a:r>
          </a:p>
          <a:p>
            <a:pPr algn="ctr">
              <a:defRPr/>
            </a:pPr>
            <a:endParaRPr lang="en-US" sz="2600" b="1" dirty="0" smtClean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US" sz="2600" b="1" dirty="0" smtClean="0">
                <a:solidFill>
                  <a:prstClr val="black"/>
                </a:solidFill>
              </a:rPr>
              <a:t>3. Matchmakers</a:t>
            </a:r>
          </a:p>
          <a:p>
            <a:pPr algn="ctr">
              <a:defRPr/>
            </a:pPr>
            <a:endParaRPr lang="en-US" sz="2600" b="1" dirty="0" smtClean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US" sz="2600" b="1" dirty="0" smtClean="0">
                <a:solidFill>
                  <a:prstClr val="black"/>
                </a:solidFill>
              </a:rPr>
              <a:t>4. Hubs</a:t>
            </a:r>
            <a:endParaRPr lang="en-US" sz="2600" b="1" dirty="0">
              <a:solidFill>
                <a:prstClr val="black"/>
              </a:solidFill>
            </a:endParaRPr>
          </a:p>
        </p:txBody>
      </p:sp>
      <p:cxnSp>
        <p:nvCxnSpPr>
          <p:cNvPr id="10" name="Connettore 2 9"/>
          <p:cNvCxnSpPr/>
          <p:nvPr/>
        </p:nvCxnSpPr>
        <p:spPr>
          <a:xfrm flipH="1">
            <a:off x="11201400" y="3466108"/>
            <a:ext cx="2590800" cy="122019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1" name="Imagen 11">
            <a:extLst>
              <a:ext uri="{FF2B5EF4-FFF2-40B4-BE49-F238E27FC236}">
                <a16:creationId xmlns="" xmlns:a16="http://schemas.microsoft.com/office/drawing/2014/main" id="{BE4FB0A3-4984-32C5-6BB7-33815D472E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0908" y="5211863"/>
            <a:ext cx="6338991" cy="356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83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4474112C-57D7-04D0-A3A4-60A31EDD861B}"/>
              </a:ext>
            </a:extLst>
          </p:cNvPr>
          <p:cNvSpPr txBox="1"/>
          <p:nvPr/>
        </p:nvSpPr>
        <p:spPr>
          <a:xfrm>
            <a:off x="620973" y="571500"/>
            <a:ext cx="13933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1. Sharing economy – </a:t>
            </a:r>
            <a:r>
              <a:rPr lang="es-ES" sz="3600" b="1" i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The Perren &amp; Kozinest Matrix</a:t>
            </a:r>
            <a:endParaRPr lang="es-ES" sz="3600" b="1" i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A8B43433-707D-2516-C6AB-AD560BE2B4AD}"/>
              </a:ext>
            </a:extLst>
          </p:cNvPr>
          <p:cNvSpPr txBox="1"/>
          <p:nvPr/>
        </p:nvSpPr>
        <p:spPr>
          <a:xfrm>
            <a:off x="762000" y="1601932"/>
            <a:ext cx="1684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prstClr val="black"/>
                </a:solidFill>
              </a:rPr>
              <a:t>Sharing Economy Typologies - Perren and Kozinest (2018)</a:t>
            </a:r>
            <a:endParaRPr lang="en-US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80808"/>
              </p:ext>
            </p:extLst>
          </p:nvPr>
        </p:nvGraphicFramePr>
        <p:xfrm>
          <a:off x="5105400" y="2400300"/>
          <a:ext cx="849830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900"/>
                <a:gridCol w="4345400"/>
              </a:tblGrid>
              <a:tr h="2590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T="2160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2160000" marR="2160000" marT="216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T="2160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T="216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3" name="Freccia bidirezionale verticale 2"/>
          <p:cNvSpPr/>
          <p:nvPr/>
        </p:nvSpPr>
        <p:spPr>
          <a:xfrm>
            <a:off x="4229122" y="3080696"/>
            <a:ext cx="379000" cy="3810000"/>
          </a:xfrm>
          <a:prstGeom prst="upDownArrow">
            <a:avLst/>
          </a:prstGeom>
          <a:solidFill>
            <a:srgbClr val="AC7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ccia bidirezionale orizzontale 8"/>
          <p:cNvSpPr/>
          <p:nvPr/>
        </p:nvSpPr>
        <p:spPr>
          <a:xfrm>
            <a:off x="6096000" y="7880701"/>
            <a:ext cx="6570387" cy="371946"/>
          </a:xfrm>
          <a:prstGeom prst="leftRightArrow">
            <a:avLst/>
          </a:prstGeom>
          <a:solidFill>
            <a:srgbClr val="AC7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asellaDiTesto 9"/>
          <p:cNvSpPr txBox="1"/>
          <p:nvPr/>
        </p:nvSpPr>
        <p:spPr>
          <a:xfrm>
            <a:off x="2262633" y="4423623"/>
            <a:ext cx="171785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Consociality</a:t>
            </a:r>
            <a:endParaRPr lang="en-GB" sz="24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6878050" y="823589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Platform Intermediation</a:t>
            </a:r>
            <a:endParaRPr lang="en-GB" sz="24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4037622" y="2467882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High</a:t>
            </a:r>
            <a:endParaRPr lang="en-GB" sz="24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4037622" y="7008211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Low</a:t>
            </a:r>
            <a:endParaRPr lang="en-GB" sz="2400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13448437" y="7808802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High</a:t>
            </a:r>
            <a:endParaRPr lang="en-GB" sz="24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4828675" y="7810336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Low</a:t>
            </a:r>
            <a:endParaRPr lang="en-GB" sz="2400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6289031" y="2313995"/>
            <a:ext cx="228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Forums</a:t>
            </a:r>
          </a:p>
          <a:p>
            <a:pPr algn="ctr"/>
            <a:r>
              <a:rPr lang="en-GB" sz="2200" i="1" dirty="0" smtClean="0"/>
              <a:t>Connect actors</a:t>
            </a:r>
            <a:endParaRPr lang="en-GB" sz="2200" i="1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6289031" y="5087632"/>
            <a:ext cx="228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Enablers</a:t>
            </a:r>
          </a:p>
          <a:p>
            <a:pPr algn="ctr"/>
            <a:r>
              <a:rPr lang="en-GB" sz="2200" i="1" dirty="0" smtClean="0"/>
              <a:t>Equip actors</a:t>
            </a:r>
            <a:endParaRPr lang="en-GB" sz="2200" i="1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10380387" y="2345144"/>
            <a:ext cx="228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Matchmakers</a:t>
            </a:r>
          </a:p>
          <a:p>
            <a:pPr algn="ctr"/>
            <a:r>
              <a:rPr lang="en-GB" sz="2200" i="1" dirty="0" smtClean="0"/>
              <a:t>Pair actors</a:t>
            </a:r>
            <a:endParaRPr lang="en-GB" sz="2200" i="1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10017437" y="5078818"/>
            <a:ext cx="3011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Hubs</a:t>
            </a:r>
          </a:p>
          <a:p>
            <a:pPr algn="ctr"/>
            <a:r>
              <a:rPr lang="en-GB" sz="2200" i="1" dirty="0" smtClean="0"/>
              <a:t>Centralise exchange</a:t>
            </a:r>
            <a:endParaRPr lang="en-GB" sz="2200" i="1" dirty="0"/>
          </a:p>
        </p:txBody>
      </p:sp>
      <p:pic>
        <p:nvPicPr>
          <p:cNvPr id="3074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2875" y="6975573"/>
            <a:ext cx="1211850" cy="492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Visualizza immagine di orig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0300" y="6312550"/>
            <a:ext cx="1647100" cy="926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2" descr="eBay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1650" y="6807899"/>
            <a:ext cx="861571" cy="484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Immagin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5050" y="3889684"/>
            <a:ext cx="1480550" cy="762539"/>
          </a:xfrm>
          <a:prstGeom prst="rect">
            <a:avLst/>
          </a:prstGeom>
        </p:spPr>
      </p:pic>
      <p:pic>
        <p:nvPicPr>
          <p:cNvPr id="26" name="Picture 6" descr="http://www.logoed.co.uk/wp-content/uploads/2014/10/airbnb_horizontal_lockup_web-450x167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00" y="3915084"/>
            <a:ext cx="1600200" cy="593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Immagine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61400" y="6291504"/>
            <a:ext cx="1323975" cy="616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32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3752</TotalTime>
  <Words>1642</Words>
  <Application>Microsoft Office PowerPoint</Application>
  <PresentationFormat>Personalizzato</PresentationFormat>
  <Paragraphs>234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17</vt:i4>
      </vt:variant>
    </vt:vector>
  </HeadingPairs>
  <TitlesOfParts>
    <vt:vector size="25" baseType="lpstr">
      <vt:lpstr>맑은 고딕</vt:lpstr>
      <vt:lpstr>Arial</vt:lpstr>
      <vt:lpstr>Calibri</vt:lpstr>
      <vt:lpstr>Calibri Light</vt:lpstr>
      <vt:lpstr>Microsoft Sans Serif</vt:lpstr>
      <vt:lpstr>Office Theme</vt:lpstr>
      <vt:lpstr>1_Office Theme</vt:lpstr>
      <vt:lpstr>Diseño personalizado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wide - ppt template</dc:title>
  <dc:creator>Monia Coppola</dc:creator>
  <cp:keywords>DAE5RJB_4P8,BAEXurJiHZU</cp:keywords>
  <cp:lastModifiedBy>User</cp:lastModifiedBy>
  <cp:revision>201</cp:revision>
  <dcterms:created xsi:type="dcterms:W3CDTF">2022-02-24T12:49:48Z</dcterms:created>
  <dcterms:modified xsi:type="dcterms:W3CDTF">2022-11-20T19:51:52Z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2022-02-24T00:00:00Z</vt:filetime>
  </property>
  <property fmtid="{D5CDD505-2E9C-101B-9397-08002B2CF9AE}" pid="3" name="Creator">
    <vt:lpwstr>Canva</vt:lpwstr>
  </property>
  <property fmtid="{D5CDD505-2E9C-101B-9397-08002B2CF9AE}" pid="4" name="LastSaved">
    <vt:filetime>2022-02-24T00:00:00Z</vt:filetime>
  </property>
</Properties>
</file>