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68" r:id="rId3"/>
  </p:sldMasterIdLst>
  <p:sldIdLst>
    <p:sldId id="256" r:id="rId4"/>
    <p:sldId id="265" r:id="rId5"/>
    <p:sldId id="266" r:id="rId6"/>
    <p:sldId id="278" r:id="rId7"/>
    <p:sldId id="259" r:id="rId8"/>
    <p:sldId id="268" r:id="rId9"/>
    <p:sldId id="270" r:id="rId10"/>
    <p:sldId id="269" r:id="rId11"/>
    <p:sldId id="271" r:id="rId12"/>
    <p:sldId id="272" r:id="rId13"/>
    <p:sldId id="260" r:id="rId14"/>
    <p:sldId id="273" r:id="rId15"/>
    <p:sldId id="274" r:id="rId16"/>
    <p:sldId id="275" r:id="rId17"/>
    <p:sldId id="276" r:id="rId18"/>
    <p:sldId id="277" r:id="rId19"/>
    <p:sldId id="267" r:id="rId20"/>
    <p:sldId id="261" r:id="rId2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4FB4"/>
    <a:srgbClr val="AC7BDC"/>
    <a:srgbClr val="FEDAF9"/>
    <a:srgbClr val="FFCA28"/>
    <a:srgbClr val="FC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p:cViewPr varScale="1">
        <p:scale>
          <a:sx n="61" d="100"/>
          <a:sy n="61" d="100"/>
        </p:scale>
        <p:origin x="307"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B1949C-4F46-5D90-5ABE-AF4C510DA959}"/>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218EEB9-F332-D4E8-B5C3-A2AFBA06764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2FFA9C8-F09D-A28F-9C27-39DE96B060F7}"/>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2A34ED-F807-69A6-B809-290556F51D07}"/>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6" name="Marcador de pie de página 5">
            <a:extLst>
              <a:ext uri="{FF2B5EF4-FFF2-40B4-BE49-F238E27FC236}">
                <a16:creationId xmlns:a16="http://schemas.microsoft.com/office/drawing/2014/main" id="{391311A9-C716-6E77-38A6-6B4607B4992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74311710-0BA5-43ED-E520-140C43934BD2}"/>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245627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98DEF-8D49-64FE-AD97-F9DAB8861AFF}"/>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B583FD55-70C7-37CE-A9EE-C00BA6BECE79}"/>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A179A84-AF48-9AB3-BE3D-C61D52B85E9C}"/>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37E4B88-F373-6772-58DC-B90ECC706878}"/>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6" name="Marcador de pie de página 5">
            <a:extLst>
              <a:ext uri="{FF2B5EF4-FFF2-40B4-BE49-F238E27FC236}">
                <a16:creationId xmlns:a16="http://schemas.microsoft.com/office/drawing/2014/main" id="{7723332D-2B61-AFD0-82F4-3C5DF7F488D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A561B29-4152-6C4C-BF3C-129026AD6C71}"/>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4051568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75ADE-D4FB-22CC-5459-277BE01445C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AFF21D0-2A18-E3EB-0A76-B65187D1317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DFD11E8-3766-2680-D123-5E992720973A}"/>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5" name="Marcador de pie de página 4">
            <a:extLst>
              <a:ext uri="{FF2B5EF4-FFF2-40B4-BE49-F238E27FC236}">
                <a16:creationId xmlns:a16="http://schemas.microsoft.com/office/drawing/2014/main" id="{02FD317B-C31E-C7A9-1B51-1616E411DAB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CD9C48F9-66A3-7A81-50B4-A080DBC5D7FA}"/>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122062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D14731-BB8D-76EA-A465-54138A92CB2B}"/>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0D7D4A6-775F-7462-C60D-FC5E22CF0C90}"/>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7B7DA30-2844-58DF-D43A-2AFD89C33012}"/>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5" name="Marcador de pie de página 4">
            <a:extLst>
              <a:ext uri="{FF2B5EF4-FFF2-40B4-BE49-F238E27FC236}">
                <a16:creationId xmlns:a16="http://schemas.microsoft.com/office/drawing/2014/main" id="{8A210C38-1017-0F07-E4A5-8013C7F6800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44EC7C5-35E1-F85E-7C9D-EAF37F615D18}"/>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2092509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447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68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AF5AE-94F6-0A8E-1098-BBE2B5750F7D}"/>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A3BAF39-B422-6C6D-F3BC-341E345A5BBD}"/>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0667AE6-C409-A4E0-701B-9529BABD6336}"/>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5" name="Marcador de pie de página 4">
            <a:extLst>
              <a:ext uri="{FF2B5EF4-FFF2-40B4-BE49-F238E27FC236}">
                <a16:creationId xmlns:a16="http://schemas.microsoft.com/office/drawing/2014/main" id="{4BF42CCA-8053-EAE2-F185-A5C98BA3C7A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76488673-3D20-0B87-59E4-CD7699EB4832}"/>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80983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A1D46E-814A-CA9B-E75E-03D1D75421E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50388A1-EDB0-6F1D-3CDE-3CC7E9A2F5BC}"/>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A0CE9B0-787E-E01B-3784-78FDB2FB0BBF}"/>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5" name="Marcador de pie de página 4">
            <a:extLst>
              <a:ext uri="{FF2B5EF4-FFF2-40B4-BE49-F238E27FC236}">
                <a16:creationId xmlns:a16="http://schemas.microsoft.com/office/drawing/2014/main" id="{7764D22E-0DE5-C184-4C77-934A7420FF0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5748FD6-54BB-BAC3-7587-631E2501FEB9}"/>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27524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C35497-B649-C263-4548-F3BD3307E0E1}"/>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C5FB067-4AF0-0E66-338A-19502E772450}"/>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BBC3FEF-8000-B4D5-8415-0AF23E5ACF1F}"/>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5" name="Marcador de pie de página 4">
            <a:extLst>
              <a:ext uri="{FF2B5EF4-FFF2-40B4-BE49-F238E27FC236}">
                <a16:creationId xmlns:a16="http://schemas.microsoft.com/office/drawing/2014/main" id="{64B13E0C-F115-B738-BDC7-AA8D17CA76D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5AA749-E46E-E7C2-92D7-5DF988B94B04}"/>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73596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73C34A-3133-B72E-3BEA-4ACE8BADF94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9EA8966-14BB-564B-B172-19629B42951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A941C84-988F-F505-FFF8-A9679465E60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5B2A31E-E2C7-CE8F-8AE3-04F668EA965A}"/>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6" name="Marcador de pie de página 5">
            <a:extLst>
              <a:ext uri="{FF2B5EF4-FFF2-40B4-BE49-F238E27FC236}">
                <a16:creationId xmlns:a16="http://schemas.microsoft.com/office/drawing/2014/main" id="{FD8A95A6-C1AA-3800-89AF-8542FBFA4D5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2A32347-9F9C-E4D7-FBB4-DCC460B60275}"/>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014700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7DE2DA-118B-C085-C220-8E8DA98550FA}"/>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446A4FF-1812-787E-E163-77CFE2C483B0}"/>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B0F8D66-709F-0F95-2CCA-B371879484A2}"/>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6BAF0B3-FF54-5AF5-C61B-7A2918A315BE}"/>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FA7BEEF-1CB2-E9F0-295C-F199CC162F7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9FB6C01-62E4-8DAF-8FA3-62A37AEF4812}"/>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8" name="Marcador de pie de página 7">
            <a:extLst>
              <a:ext uri="{FF2B5EF4-FFF2-40B4-BE49-F238E27FC236}">
                <a16:creationId xmlns:a16="http://schemas.microsoft.com/office/drawing/2014/main" id="{B61C532F-995D-F4D8-C216-E9DDD89074F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DC6183D0-87E6-5F2E-BBE5-23D0E3E2C64F}"/>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130922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27361-5590-A868-A5D4-0EDC0867C084}"/>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F945BD4-8740-2B04-08BA-031623F5FAB7}"/>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4" name="Marcador de pie de página 3">
            <a:extLst>
              <a:ext uri="{FF2B5EF4-FFF2-40B4-BE49-F238E27FC236}">
                <a16:creationId xmlns:a16="http://schemas.microsoft.com/office/drawing/2014/main" id="{9574857B-70CC-9BE6-C8CA-0F8DFDCB568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F4A2AF0D-DAC3-A557-0AB9-32B33D0D8652}"/>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46436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EA0526-4E13-E717-DCAE-122FFFBC2827}"/>
              </a:ext>
            </a:extLst>
          </p:cNvPr>
          <p:cNvSpPr>
            <a:spLocks noGrp="1"/>
          </p:cNvSpPr>
          <p:nvPr>
            <p:ph type="dt" sz="half" idx="10"/>
          </p:nvPr>
        </p:nvSpPr>
        <p:spPr>
          <a:xfrm>
            <a:off x="1257300" y="9534525"/>
            <a:ext cx="4114800" cy="547688"/>
          </a:xfrm>
          <a:prstGeom prst="rect">
            <a:avLst/>
          </a:prstGeom>
        </p:spPr>
        <p:txBody>
          <a:bodyPr/>
          <a:lstStyle/>
          <a:p>
            <a:fld id="{7F842825-A9C2-4EA9-BF47-82B8CF6EE03D}" type="datetimeFigureOut">
              <a:rPr lang="es-ES" smtClean="0"/>
              <a:t>24/11/2022</a:t>
            </a:fld>
            <a:endParaRPr lang="es-ES"/>
          </a:p>
        </p:txBody>
      </p:sp>
      <p:sp>
        <p:nvSpPr>
          <p:cNvPr id="3" name="Marcador de pie de página 2">
            <a:extLst>
              <a:ext uri="{FF2B5EF4-FFF2-40B4-BE49-F238E27FC236}">
                <a16:creationId xmlns:a16="http://schemas.microsoft.com/office/drawing/2014/main" id="{86AF9DE4-D424-AF6F-B89E-52FA4D70FA7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D613C906-1CB1-B2F0-A160-B16313F8A172}"/>
              </a:ext>
            </a:extLst>
          </p:cNvPr>
          <p:cNvSpPr>
            <a:spLocks noGrp="1"/>
          </p:cNvSpPr>
          <p:nvPr>
            <p:ph type="sldNum" sz="quarter" idx="12"/>
          </p:nvPr>
        </p:nvSpPr>
        <p:spPr>
          <a:xfrm>
            <a:off x="12915900" y="9534525"/>
            <a:ext cx="4114800" cy="547688"/>
          </a:xfrm>
          <a:prstGeom prst="rect">
            <a:avLst/>
          </a:prstGeom>
        </p:spPr>
        <p:txBody>
          <a:bodyPr/>
          <a:lstStyle/>
          <a:p>
            <a:fld id="{41F86F67-0930-4A35-BF78-359D40B97398}" type="slidenum">
              <a:rPr lang="es-ES" smtClean="0"/>
              <a:t>‹Nº›</a:t>
            </a:fld>
            <a:endParaRPr lang="es-ES"/>
          </a:p>
        </p:txBody>
      </p:sp>
    </p:spTree>
    <p:extLst>
      <p:ext uri="{BB962C8B-B14F-4D97-AF65-F5344CB8AC3E}">
        <p14:creationId xmlns:p14="http://schemas.microsoft.com/office/powerpoint/2010/main" val="30112231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4.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AB79DB"/>
          </a:solidFill>
        </p:spPr>
        <p:txBody>
          <a:bodyPr wrap="square" lIns="0" tIns="0" rIns="0" bIns="0" rtlCol="0"/>
          <a:lstStyle/>
          <a:p>
            <a:endParaRPr/>
          </a:p>
        </p:txBody>
      </p:sp>
      <p:pic>
        <p:nvPicPr>
          <p:cNvPr id="17" name="bg object 17"/>
          <p:cNvPicPr/>
          <p:nvPr/>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15" name="object 2">
            <a:extLst>
              <a:ext uri="{FF2B5EF4-FFF2-40B4-BE49-F238E27FC236}">
                <a16:creationId xmlns:a16="http://schemas.microsoft.com/office/drawing/2014/main" id="{013A6DBC-26EC-46F6-B6F0-0DDFF7CDE3A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4876800" y="723900"/>
            <a:ext cx="8039099" cy="4524374"/>
          </a:xfrm>
          <a:prstGeom prst="rect">
            <a:avLst/>
          </a:prstGeom>
        </p:spPr>
      </p:pic>
      <p:pic>
        <p:nvPicPr>
          <p:cNvPr id="18" name="object 3">
            <a:extLst>
              <a:ext uri="{FF2B5EF4-FFF2-40B4-BE49-F238E27FC236}">
                <a16:creationId xmlns:a16="http://schemas.microsoft.com/office/drawing/2014/main" id="{ECB9054D-8537-4245-AB54-935090E7570B}"/>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8007589"/>
            <a:ext cx="581024" cy="581024"/>
          </a:xfrm>
          <a:prstGeom prst="rect">
            <a:avLst/>
          </a:prstGeom>
        </p:spPr>
      </p:pic>
      <p:pic>
        <p:nvPicPr>
          <p:cNvPr id="19" name="object 4">
            <a:extLst>
              <a:ext uri="{FF2B5EF4-FFF2-40B4-BE49-F238E27FC236}">
                <a16:creationId xmlns:a16="http://schemas.microsoft.com/office/drawing/2014/main" id="{10B51AD7-F401-4125-9CCA-E919AE06C74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7355968"/>
            <a:ext cx="581024" cy="581024"/>
          </a:xfrm>
          <a:prstGeom prst="rect">
            <a:avLst/>
          </a:prstGeom>
        </p:spPr>
      </p:pic>
      <p:pic>
        <p:nvPicPr>
          <p:cNvPr id="20" name="object 5">
            <a:extLst>
              <a:ext uri="{FF2B5EF4-FFF2-40B4-BE49-F238E27FC236}">
                <a16:creationId xmlns:a16="http://schemas.microsoft.com/office/drawing/2014/main" id="{12F486B3-0611-400E-BD65-463E6BED1CE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6710436"/>
            <a:ext cx="581024" cy="581024"/>
          </a:xfrm>
          <a:prstGeom prst="rect">
            <a:avLst/>
          </a:prstGeom>
        </p:spPr>
      </p:pic>
      <p:sp>
        <p:nvSpPr>
          <p:cNvPr id="21" name="object 6">
            <a:extLst>
              <a:ext uri="{FF2B5EF4-FFF2-40B4-BE49-F238E27FC236}">
                <a16:creationId xmlns:a16="http://schemas.microsoft.com/office/drawing/2014/main" id="{A1D8B407-8154-4207-9D76-D7D32F343DBD}"/>
              </a:ext>
            </a:extLst>
          </p:cNvPr>
          <p:cNvSpPr txBox="1"/>
          <p:nvPr userDrawn="1"/>
        </p:nvSpPr>
        <p:spPr>
          <a:xfrm>
            <a:off x="8881981" y="4530662"/>
            <a:ext cx="2093595" cy="410209"/>
          </a:xfrm>
          <a:prstGeom prst="rect">
            <a:avLst/>
          </a:prstGeom>
        </p:spPr>
        <p:txBody>
          <a:bodyPr vert="horz" wrap="square" lIns="0" tIns="15875" rIns="0" bIns="0" rtlCol="0">
            <a:spAutoFit/>
          </a:bodyPr>
          <a:lstStyle/>
          <a:p>
            <a:pPr marL="12700">
              <a:lnSpc>
                <a:spcPct val="100000"/>
              </a:lnSpc>
              <a:spcBef>
                <a:spcPts val="125"/>
              </a:spcBef>
            </a:pPr>
            <a:r>
              <a:rPr sz="2500" dirty="0">
                <a:solidFill>
                  <a:schemeClr val="tx1"/>
                </a:solidFill>
                <a:latin typeface="Microsoft Sans Serif"/>
                <a:cs typeface="Microsoft Sans Serif"/>
              </a:rPr>
              <a:t>wideproject.eu</a:t>
            </a:r>
          </a:p>
        </p:txBody>
      </p:sp>
      <p:sp>
        <p:nvSpPr>
          <p:cNvPr id="23" name="CuadroTexto 22">
            <a:extLst>
              <a:ext uri="{FF2B5EF4-FFF2-40B4-BE49-F238E27FC236}">
                <a16:creationId xmlns:a16="http://schemas.microsoft.com/office/drawing/2014/main" id="{96A80E2F-D880-4F44-863E-0C734D2131D9}"/>
              </a:ext>
            </a:extLst>
          </p:cNvPr>
          <p:cNvSpPr txBox="1"/>
          <p:nvPr userDrawn="1"/>
        </p:nvSpPr>
        <p:spPr>
          <a:xfrm>
            <a:off x="4343400" y="9334500"/>
            <a:ext cx="12801600" cy="505523"/>
          </a:xfrm>
          <a:prstGeom prst="rect">
            <a:avLst/>
          </a:prstGeom>
          <a:noFill/>
        </p:spPr>
        <p:txBody>
          <a:bodyPr wrap="square">
            <a:spAutoFit/>
          </a:bodyPr>
          <a:lstStyle/>
          <a:p>
            <a:pPr marL="12700" algn="just">
              <a:lnSpc>
                <a:spcPts val="1614"/>
              </a:lnSpc>
            </a:pPr>
            <a:r>
              <a:rPr lang="en-US" sz="1600" spc="10" dirty="0">
                <a:latin typeface="+mj-lt"/>
              </a:rPr>
              <a:t>"The</a:t>
            </a:r>
            <a:r>
              <a:rPr lang="en-US" sz="1600" spc="105" dirty="0">
                <a:latin typeface="+mj-lt"/>
              </a:rPr>
              <a:t> </a:t>
            </a:r>
            <a:r>
              <a:rPr lang="en-US" sz="1600" spc="10" dirty="0">
                <a:latin typeface="+mj-lt"/>
              </a:rPr>
              <a:t>European</a:t>
            </a:r>
            <a:r>
              <a:rPr lang="en-US" sz="1600" spc="110" dirty="0">
                <a:latin typeface="+mj-lt"/>
              </a:rPr>
              <a:t> </a:t>
            </a:r>
            <a:r>
              <a:rPr lang="en-US" sz="1600" spc="10" dirty="0">
                <a:latin typeface="+mj-lt"/>
              </a:rPr>
              <a:t>Commission</a:t>
            </a:r>
            <a:r>
              <a:rPr lang="en-US" sz="1600" spc="105" dirty="0">
                <a:latin typeface="+mj-lt"/>
              </a:rPr>
              <a:t> </a:t>
            </a:r>
            <a:r>
              <a:rPr lang="en-US" sz="1600" spc="10" dirty="0">
                <a:latin typeface="+mj-lt"/>
              </a:rPr>
              <a:t>support</a:t>
            </a:r>
            <a:r>
              <a:rPr lang="en-US" sz="1600" spc="110" dirty="0">
                <a:latin typeface="+mj-lt"/>
              </a:rPr>
              <a:t> </a:t>
            </a:r>
            <a:r>
              <a:rPr lang="en-US" sz="1600" spc="5" dirty="0">
                <a:latin typeface="+mj-lt"/>
              </a:rPr>
              <a:t>for</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production</a:t>
            </a:r>
            <a:r>
              <a:rPr lang="en-US" sz="1600" spc="105" dirty="0">
                <a:latin typeface="+mj-lt"/>
              </a:rPr>
              <a:t> </a:t>
            </a:r>
            <a:r>
              <a:rPr lang="en-US" sz="1600" spc="5" dirty="0">
                <a:latin typeface="+mj-lt"/>
              </a:rPr>
              <a:t>of</a:t>
            </a:r>
            <a:r>
              <a:rPr lang="en-US" sz="1600" spc="110" dirty="0">
                <a:latin typeface="+mj-lt"/>
              </a:rPr>
              <a:t> </a:t>
            </a:r>
            <a:r>
              <a:rPr lang="en-US" sz="1600" spc="5" dirty="0">
                <a:latin typeface="+mj-lt"/>
              </a:rPr>
              <a:t>this</a:t>
            </a:r>
            <a:r>
              <a:rPr lang="en-US" sz="1600" spc="105" dirty="0">
                <a:latin typeface="+mj-lt"/>
              </a:rPr>
              <a:t> </a:t>
            </a:r>
            <a:r>
              <a:rPr lang="en-US" sz="1600" spc="10" dirty="0">
                <a:latin typeface="+mj-lt"/>
              </a:rPr>
              <a:t>publication</a:t>
            </a:r>
            <a:r>
              <a:rPr lang="en-US" sz="1600" spc="110" dirty="0">
                <a:latin typeface="+mj-lt"/>
              </a:rPr>
              <a:t> </a:t>
            </a:r>
            <a:r>
              <a:rPr lang="en-US" sz="1600" spc="10" dirty="0">
                <a:latin typeface="+mj-lt"/>
              </a:rPr>
              <a:t>does</a:t>
            </a:r>
            <a:r>
              <a:rPr lang="en-US" sz="1600" spc="105" dirty="0">
                <a:latin typeface="+mj-lt"/>
              </a:rPr>
              <a:t> </a:t>
            </a:r>
            <a:r>
              <a:rPr lang="en-US" sz="1600" spc="10" dirty="0">
                <a:latin typeface="+mj-lt"/>
              </a:rPr>
              <a:t>not</a:t>
            </a:r>
            <a:r>
              <a:rPr lang="en-US" sz="1600" spc="110" dirty="0">
                <a:latin typeface="+mj-lt"/>
              </a:rPr>
              <a:t> </a:t>
            </a:r>
            <a:r>
              <a:rPr lang="en-US" sz="1600" spc="10" dirty="0">
                <a:latin typeface="+mj-lt"/>
              </a:rPr>
              <a:t>constitute</a:t>
            </a:r>
            <a:r>
              <a:rPr lang="en-US" sz="1600" spc="105" dirty="0">
                <a:latin typeface="+mj-lt"/>
              </a:rPr>
              <a:t> </a:t>
            </a:r>
            <a:r>
              <a:rPr lang="en-US" sz="1600" spc="10" dirty="0">
                <a:latin typeface="+mj-lt"/>
              </a:rPr>
              <a:t>endorsement</a:t>
            </a:r>
            <a:r>
              <a:rPr lang="en-US" sz="1600" spc="110" dirty="0">
                <a:latin typeface="+mj-lt"/>
              </a:rPr>
              <a:t> </a:t>
            </a:r>
            <a:r>
              <a:rPr lang="en-US" sz="1600" spc="5" dirty="0">
                <a:latin typeface="+mj-lt"/>
              </a:rPr>
              <a:t>of</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contents</a:t>
            </a:r>
            <a:r>
              <a:rPr lang="en-US" sz="1600" spc="105" dirty="0">
                <a:latin typeface="+mj-lt"/>
              </a:rPr>
              <a:t> </a:t>
            </a:r>
            <a:r>
              <a:rPr lang="en-US" sz="1600" spc="10" dirty="0">
                <a:latin typeface="+mj-lt"/>
              </a:rPr>
              <a:t>which</a:t>
            </a:r>
            <a:r>
              <a:rPr lang="en-US" sz="1600" spc="110" dirty="0">
                <a:latin typeface="+mj-lt"/>
              </a:rPr>
              <a:t> </a:t>
            </a:r>
            <a:r>
              <a:rPr lang="en-US" sz="1600" spc="5" dirty="0">
                <a:latin typeface="+mj-lt"/>
              </a:rPr>
              <a:t>reflects</a:t>
            </a:r>
            <a:r>
              <a:rPr lang="en-US" sz="1600" spc="105" dirty="0">
                <a:latin typeface="+mj-lt"/>
              </a:rPr>
              <a:t> </a:t>
            </a:r>
            <a:r>
              <a:rPr lang="en-US" sz="1600" spc="10" dirty="0">
                <a:latin typeface="+mj-lt"/>
              </a:rPr>
              <a:t>the views</a:t>
            </a:r>
            <a:r>
              <a:rPr lang="en-US" sz="1600" spc="204" dirty="0">
                <a:latin typeface="+mj-lt"/>
              </a:rPr>
              <a:t> </a:t>
            </a:r>
            <a:r>
              <a:rPr lang="en-US" sz="1600" spc="10" dirty="0">
                <a:latin typeface="+mj-lt"/>
              </a:rPr>
              <a:t>only</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authors,</a:t>
            </a:r>
            <a:r>
              <a:rPr lang="en-US" sz="1600" spc="204" dirty="0">
                <a:latin typeface="+mj-lt"/>
              </a:rPr>
              <a:t> </a:t>
            </a:r>
            <a:r>
              <a:rPr lang="en-US" sz="1600" spc="10" dirty="0">
                <a:latin typeface="+mj-lt"/>
              </a:rPr>
              <a:t>and</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Commission</a:t>
            </a:r>
            <a:r>
              <a:rPr lang="en-US" sz="1600" spc="204" dirty="0">
                <a:latin typeface="+mj-lt"/>
              </a:rPr>
              <a:t> </a:t>
            </a:r>
            <a:r>
              <a:rPr lang="en-US" sz="1600" spc="10" dirty="0">
                <a:latin typeface="+mj-lt"/>
              </a:rPr>
              <a:t>cannot</a:t>
            </a:r>
            <a:r>
              <a:rPr lang="en-US" sz="1600" spc="210" dirty="0">
                <a:latin typeface="+mj-lt"/>
              </a:rPr>
              <a:t> </a:t>
            </a:r>
            <a:r>
              <a:rPr lang="en-US" sz="1600" spc="10" dirty="0">
                <a:latin typeface="+mj-lt"/>
              </a:rPr>
              <a:t>be</a:t>
            </a:r>
            <a:r>
              <a:rPr lang="en-US" sz="1600" spc="204" dirty="0">
                <a:latin typeface="+mj-lt"/>
              </a:rPr>
              <a:t> </a:t>
            </a:r>
            <a:r>
              <a:rPr lang="en-US" sz="1600" spc="10" dirty="0">
                <a:latin typeface="+mj-lt"/>
              </a:rPr>
              <a:t>held</a:t>
            </a:r>
            <a:r>
              <a:rPr lang="en-US" sz="1600" spc="204" dirty="0">
                <a:latin typeface="+mj-lt"/>
              </a:rPr>
              <a:t> </a:t>
            </a:r>
            <a:r>
              <a:rPr lang="en-US" sz="1600" spc="10" dirty="0">
                <a:latin typeface="+mj-lt"/>
              </a:rPr>
              <a:t>responsible</a:t>
            </a:r>
            <a:r>
              <a:rPr lang="en-US" sz="1600" spc="204" dirty="0">
                <a:latin typeface="+mj-lt"/>
              </a:rPr>
              <a:t> </a:t>
            </a:r>
            <a:r>
              <a:rPr lang="en-US" sz="1600" spc="5" dirty="0">
                <a:latin typeface="+mj-lt"/>
              </a:rPr>
              <a:t>for</a:t>
            </a:r>
            <a:r>
              <a:rPr lang="en-US" sz="1600" spc="204" dirty="0">
                <a:latin typeface="+mj-lt"/>
              </a:rPr>
              <a:t> </a:t>
            </a:r>
            <a:r>
              <a:rPr lang="en-US" sz="1600" spc="10" dirty="0">
                <a:latin typeface="+mj-lt"/>
              </a:rPr>
              <a:t>any</a:t>
            </a:r>
            <a:r>
              <a:rPr lang="en-US" sz="1600" spc="204" dirty="0">
                <a:latin typeface="+mj-lt"/>
              </a:rPr>
              <a:t> </a:t>
            </a:r>
            <a:r>
              <a:rPr lang="en-US" sz="1600" spc="10" dirty="0">
                <a:latin typeface="+mj-lt"/>
              </a:rPr>
              <a:t>use</a:t>
            </a:r>
            <a:r>
              <a:rPr lang="en-US" sz="1600" spc="204" dirty="0">
                <a:latin typeface="+mj-lt"/>
              </a:rPr>
              <a:t> </a:t>
            </a:r>
            <a:r>
              <a:rPr lang="en-US" sz="1600" spc="10" dirty="0">
                <a:latin typeface="+mj-lt"/>
              </a:rPr>
              <a:t>which</a:t>
            </a:r>
            <a:r>
              <a:rPr lang="en-US" sz="1600" spc="204" dirty="0">
                <a:latin typeface="+mj-lt"/>
              </a:rPr>
              <a:t> </a:t>
            </a:r>
            <a:r>
              <a:rPr lang="en-US" sz="1600" spc="10" dirty="0">
                <a:latin typeface="+mj-lt"/>
              </a:rPr>
              <a:t>may</a:t>
            </a:r>
            <a:r>
              <a:rPr lang="en-US" sz="1600" spc="204" dirty="0">
                <a:latin typeface="+mj-lt"/>
              </a:rPr>
              <a:t> </a:t>
            </a:r>
            <a:r>
              <a:rPr lang="en-US" sz="1600" spc="10" dirty="0">
                <a:latin typeface="+mj-lt"/>
              </a:rPr>
              <a:t>be</a:t>
            </a:r>
            <a:r>
              <a:rPr lang="en-US" sz="1600" spc="210" dirty="0">
                <a:latin typeface="+mj-lt"/>
              </a:rPr>
              <a:t> </a:t>
            </a:r>
            <a:r>
              <a:rPr lang="en-US" sz="1600" spc="10" dirty="0">
                <a:latin typeface="+mj-lt"/>
              </a:rPr>
              <a:t>made</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information</a:t>
            </a:r>
            <a:r>
              <a:rPr lang="en-US" sz="1600" spc="204" dirty="0">
                <a:latin typeface="+mj-lt"/>
              </a:rPr>
              <a:t> </a:t>
            </a:r>
            <a:r>
              <a:rPr lang="en-US" sz="1600" spc="10" dirty="0">
                <a:latin typeface="+mj-lt"/>
              </a:rPr>
              <a:t>contained </a:t>
            </a:r>
            <a:r>
              <a:rPr lang="en-US" sz="1600" spc="-360" dirty="0">
                <a:latin typeface="+mj-lt"/>
              </a:rPr>
              <a:t> </a:t>
            </a:r>
            <a:r>
              <a:rPr lang="en-US" sz="16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AB79DB"/>
          </a:solidFill>
        </p:spPr>
        <p:txBody>
          <a:bodyPr wrap="square" lIns="0" tIns="0" rIns="0" bIns="0" rtlCol="0"/>
          <a:lstStyle/>
          <a:p>
            <a:endParaRPr/>
          </a:p>
        </p:txBody>
      </p:sp>
      <p:pic>
        <p:nvPicPr>
          <p:cNvPr id="17" name="bg object 17"/>
          <p:cNvPicPr/>
          <p:nvPr/>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15" name="object 2">
            <a:extLst>
              <a:ext uri="{FF2B5EF4-FFF2-40B4-BE49-F238E27FC236}">
                <a16:creationId xmlns:a16="http://schemas.microsoft.com/office/drawing/2014/main" id="{013A6DBC-26EC-46F6-B6F0-0DDFF7CDE3A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325600" y="190500"/>
            <a:ext cx="3789133" cy="2194867"/>
          </a:xfrm>
          <a:prstGeom prst="rect">
            <a:avLst/>
          </a:prstGeom>
        </p:spPr>
      </p:pic>
      <p:pic>
        <p:nvPicPr>
          <p:cNvPr id="18" name="object 3">
            <a:extLst>
              <a:ext uri="{FF2B5EF4-FFF2-40B4-BE49-F238E27FC236}">
                <a16:creationId xmlns:a16="http://schemas.microsoft.com/office/drawing/2014/main" id="{ECB9054D-8537-4245-AB54-935090E7570B}"/>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8007589"/>
            <a:ext cx="581024" cy="581024"/>
          </a:xfrm>
          <a:prstGeom prst="rect">
            <a:avLst/>
          </a:prstGeom>
        </p:spPr>
      </p:pic>
      <p:pic>
        <p:nvPicPr>
          <p:cNvPr id="19" name="object 4">
            <a:extLst>
              <a:ext uri="{FF2B5EF4-FFF2-40B4-BE49-F238E27FC236}">
                <a16:creationId xmlns:a16="http://schemas.microsoft.com/office/drawing/2014/main" id="{10B51AD7-F401-4125-9CCA-E919AE06C74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7355968"/>
            <a:ext cx="581024" cy="581024"/>
          </a:xfrm>
          <a:prstGeom prst="rect">
            <a:avLst/>
          </a:prstGeom>
        </p:spPr>
      </p:pic>
      <p:pic>
        <p:nvPicPr>
          <p:cNvPr id="20" name="object 5">
            <a:extLst>
              <a:ext uri="{FF2B5EF4-FFF2-40B4-BE49-F238E27FC236}">
                <a16:creationId xmlns:a16="http://schemas.microsoft.com/office/drawing/2014/main" id="{12F486B3-0611-400E-BD65-463E6BED1CE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451137" y="6710436"/>
            <a:ext cx="581024" cy="581024"/>
          </a:xfrm>
          <a:prstGeom prst="rect">
            <a:avLst/>
          </a:prstGeom>
        </p:spPr>
      </p:pic>
      <p:sp>
        <p:nvSpPr>
          <p:cNvPr id="10" name="CuadroTexto 9">
            <a:extLst>
              <a:ext uri="{FF2B5EF4-FFF2-40B4-BE49-F238E27FC236}">
                <a16:creationId xmlns:a16="http://schemas.microsoft.com/office/drawing/2014/main" id="{6C4D5EDC-7551-4A38-9D41-D9849097276F}"/>
              </a:ext>
            </a:extLst>
          </p:cNvPr>
          <p:cNvSpPr txBox="1"/>
          <p:nvPr userDrawn="1"/>
        </p:nvSpPr>
        <p:spPr>
          <a:xfrm>
            <a:off x="4343400" y="9334500"/>
            <a:ext cx="12801600" cy="505523"/>
          </a:xfrm>
          <a:prstGeom prst="rect">
            <a:avLst/>
          </a:prstGeom>
          <a:noFill/>
        </p:spPr>
        <p:txBody>
          <a:bodyPr wrap="square">
            <a:spAutoFit/>
          </a:bodyPr>
          <a:lstStyle/>
          <a:p>
            <a:pPr marL="12700" algn="just">
              <a:lnSpc>
                <a:spcPts val="1614"/>
              </a:lnSpc>
            </a:pPr>
            <a:r>
              <a:rPr lang="en-US" sz="1600" spc="10" dirty="0">
                <a:latin typeface="+mj-lt"/>
              </a:rPr>
              <a:t>"The</a:t>
            </a:r>
            <a:r>
              <a:rPr lang="en-US" sz="1600" spc="105" dirty="0">
                <a:latin typeface="+mj-lt"/>
              </a:rPr>
              <a:t> </a:t>
            </a:r>
            <a:r>
              <a:rPr lang="en-US" sz="1600" spc="10" dirty="0">
                <a:latin typeface="+mj-lt"/>
              </a:rPr>
              <a:t>European</a:t>
            </a:r>
            <a:r>
              <a:rPr lang="en-US" sz="1600" spc="110" dirty="0">
                <a:latin typeface="+mj-lt"/>
              </a:rPr>
              <a:t> </a:t>
            </a:r>
            <a:r>
              <a:rPr lang="en-US" sz="1600" spc="10" dirty="0">
                <a:latin typeface="+mj-lt"/>
              </a:rPr>
              <a:t>Commission</a:t>
            </a:r>
            <a:r>
              <a:rPr lang="en-US" sz="1600" spc="105" dirty="0">
                <a:latin typeface="+mj-lt"/>
              </a:rPr>
              <a:t> </a:t>
            </a:r>
            <a:r>
              <a:rPr lang="en-US" sz="1600" spc="10" dirty="0">
                <a:latin typeface="+mj-lt"/>
              </a:rPr>
              <a:t>support</a:t>
            </a:r>
            <a:r>
              <a:rPr lang="en-US" sz="1600" spc="110" dirty="0">
                <a:latin typeface="+mj-lt"/>
              </a:rPr>
              <a:t> </a:t>
            </a:r>
            <a:r>
              <a:rPr lang="en-US" sz="1600" spc="5" dirty="0">
                <a:latin typeface="+mj-lt"/>
              </a:rPr>
              <a:t>for</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production</a:t>
            </a:r>
            <a:r>
              <a:rPr lang="en-US" sz="1600" spc="105" dirty="0">
                <a:latin typeface="+mj-lt"/>
              </a:rPr>
              <a:t> </a:t>
            </a:r>
            <a:r>
              <a:rPr lang="en-US" sz="1600" spc="5" dirty="0">
                <a:latin typeface="+mj-lt"/>
              </a:rPr>
              <a:t>of</a:t>
            </a:r>
            <a:r>
              <a:rPr lang="en-US" sz="1600" spc="110" dirty="0">
                <a:latin typeface="+mj-lt"/>
              </a:rPr>
              <a:t> </a:t>
            </a:r>
            <a:r>
              <a:rPr lang="en-US" sz="1600" spc="5" dirty="0">
                <a:latin typeface="+mj-lt"/>
              </a:rPr>
              <a:t>this</a:t>
            </a:r>
            <a:r>
              <a:rPr lang="en-US" sz="1600" spc="105" dirty="0">
                <a:latin typeface="+mj-lt"/>
              </a:rPr>
              <a:t> </a:t>
            </a:r>
            <a:r>
              <a:rPr lang="en-US" sz="1600" spc="10" dirty="0">
                <a:latin typeface="+mj-lt"/>
              </a:rPr>
              <a:t>publication</a:t>
            </a:r>
            <a:r>
              <a:rPr lang="en-US" sz="1600" spc="110" dirty="0">
                <a:latin typeface="+mj-lt"/>
              </a:rPr>
              <a:t> </a:t>
            </a:r>
            <a:r>
              <a:rPr lang="en-US" sz="1600" spc="10" dirty="0">
                <a:latin typeface="+mj-lt"/>
              </a:rPr>
              <a:t>does</a:t>
            </a:r>
            <a:r>
              <a:rPr lang="en-US" sz="1600" spc="105" dirty="0">
                <a:latin typeface="+mj-lt"/>
              </a:rPr>
              <a:t> </a:t>
            </a:r>
            <a:r>
              <a:rPr lang="en-US" sz="1600" spc="10" dirty="0">
                <a:latin typeface="+mj-lt"/>
              </a:rPr>
              <a:t>not</a:t>
            </a:r>
            <a:r>
              <a:rPr lang="en-US" sz="1600" spc="110" dirty="0">
                <a:latin typeface="+mj-lt"/>
              </a:rPr>
              <a:t> </a:t>
            </a:r>
            <a:r>
              <a:rPr lang="en-US" sz="1600" spc="10" dirty="0">
                <a:latin typeface="+mj-lt"/>
              </a:rPr>
              <a:t>constitute</a:t>
            </a:r>
            <a:r>
              <a:rPr lang="en-US" sz="1600" spc="105" dirty="0">
                <a:latin typeface="+mj-lt"/>
              </a:rPr>
              <a:t> </a:t>
            </a:r>
            <a:r>
              <a:rPr lang="en-US" sz="1600" spc="10" dirty="0">
                <a:latin typeface="+mj-lt"/>
              </a:rPr>
              <a:t>endorsement</a:t>
            </a:r>
            <a:r>
              <a:rPr lang="en-US" sz="1600" spc="110" dirty="0">
                <a:latin typeface="+mj-lt"/>
              </a:rPr>
              <a:t> </a:t>
            </a:r>
            <a:r>
              <a:rPr lang="en-US" sz="1600" spc="5" dirty="0">
                <a:latin typeface="+mj-lt"/>
              </a:rPr>
              <a:t>of</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contents</a:t>
            </a:r>
            <a:r>
              <a:rPr lang="en-US" sz="1600" spc="105" dirty="0">
                <a:latin typeface="+mj-lt"/>
              </a:rPr>
              <a:t> </a:t>
            </a:r>
            <a:r>
              <a:rPr lang="en-US" sz="1600" spc="10" dirty="0">
                <a:latin typeface="+mj-lt"/>
              </a:rPr>
              <a:t>which</a:t>
            </a:r>
            <a:r>
              <a:rPr lang="en-US" sz="1600" spc="110" dirty="0">
                <a:latin typeface="+mj-lt"/>
              </a:rPr>
              <a:t> </a:t>
            </a:r>
            <a:r>
              <a:rPr lang="en-US" sz="1600" spc="5" dirty="0">
                <a:latin typeface="+mj-lt"/>
              </a:rPr>
              <a:t>reflects</a:t>
            </a:r>
            <a:r>
              <a:rPr lang="en-US" sz="1600" spc="105" dirty="0">
                <a:latin typeface="+mj-lt"/>
              </a:rPr>
              <a:t> </a:t>
            </a:r>
            <a:r>
              <a:rPr lang="en-US" sz="1600" spc="10" dirty="0">
                <a:latin typeface="+mj-lt"/>
              </a:rPr>
              <a:t>the views</a:t>
            </a:r>
            <a:r>
              <a:rPr lang="en-US" sz="1600" spc="204" dirty="0">
                <a:latin typeface="+mj-lt"/>
              </a:rPr>
              <a:t> </a:t>
            </a:r>
            <a:r>
              <a:rPr lang="en-US" sz="1600" spc="10" dirty="0">
                <a:latin typeface="+mj-lt"/>
              </a:rPr>
              <a:t>only</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authors,</a:t>
            </a:r>
            <a:r>
              <a:rPr lang="en-US" sz="1600" spc="204" dirty="0">
                <a:latin typeface="+mj-lt"/>
              </a:rPr>
              <a:t> </a:t>
            </a:r>
            <a:r>
              <a:rPr lang="en-US" sz="1600" spc="10" dirty="0">
                <a:latin typeface="+mj-lt"/>
              </a:rPr>
              <a:t>and</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Commission</a:t>
            </a:r>
            <a:r>
              <a:rPr lang="en-US" sz="1600" spc="204" dirty="0">
                <a:latin typeface="+mj-lt"/>
              </a:rPr>
              <a:t> </a:t>
            </a:r>
            <a:r>
              <a:rPr lang="en-US" sz="1600" spc="10" dirty="0">
                <a:latin typeface="+mj-lt"/>
              </a:rPr>
              <a:t>cannot</a:t>
            </a:r>
            <a:r>
              <a:rPr lang="en-US" sz="1600" spc="210" dirty="0">
                <a:latin typeface="+mj-lt"/>
              </a:rPr>
              <a:t> </a:t>
            </a:r>
            <a:r>
              <a:rPr lang="en-US" sz="1600" spc="10" dirty="0">
                <a:latin typeface="+mj-lt"/>
              </a:rPr>
              <a:t>be</a:t>
            </a:r>
            <a:r>
              <a:rPr lang="en-US" sz="1600" spc="204" dirty="0">
                <a:latin typeface="+mj-lt"/>
              </a:rPr>
              <a:t> </a:t>
            </a:r>
            <a:r>
              <a:rPr lang="en-US" sz="1600" spc="10" dirty="0">
                <a:latin typeface="+mj-lt"/>
              </a:rPr>
              <a:t>held</a:t>
            </a:r>
            <a:r>
              <a:rPr lang="en-US" sz="1600" spc="204" dirty="0">
                <a:latin typeface="+mj-lt"/>
              </a:rPr>
              <a:t> </a:t>
            </a:r>
            <a:r>
              <a:rPr lang="en-US" sz="1600" spc="10" dirty="0">
                <a:latin typeface="+mj-lt"/>
              </a:rPr>
              <a:t>responsible</a:t>
            </a:r>
            <a:r>
              <a:rPr lang="en-US" sz="1600" spc="204" dirty="0">
                <a:latin typeface="+mj-lt"/>
              </a:rPr>
              <a:t> </a:t>
            </a:r>
            <a:r>
              <a:rPr lang="en-US" sz="1600" spc="5" dirty="0">
                <a:latin typeface="+mj-lt"/>
              </a:rPr>
              <a:t>for</a:t>
            </a:r>
            <a:r>
              <a:rPr lang="en-US" sz="1600" spc="204" dirty="0">
                <a:latin typeface="+mj-lt"/>
              </a:rPr>
              <a:t> </a:t>
            </a:r>
            <a:r>
              <a:rPr lang="en-US" sz="1600" spc="10" dirty="0">
                <a:latin typeface="+mj-lt"/>
              </a:rPr>
              <a:t>any</a:t>
            </a:r>
            <a:r>
              <a:rPr lang="en-US" sz="1600" spc="204" dirty="0">
                <a:latin typeface="+mj-lt"/>
              </a:rPr>
              <a:t> </a:t>
            </a:r>
            <a:r>
              <a:rPr lang="en-US" sz="1600" spc="10" dirty="0">
                <a:latin typeface="+mj-lt"/>
              </a:rPr>
              <a:t>use</a:t>
            </a:r>
            <a:r>
              <a:rPr lang="en-US" sz="1600" spc="204" dirty="0">
                <a:latin typeface="+mj-lt"/>
              </a:rPr>
              <a:t> </a:t>
            </a:r>
            <a:r>
              <a:rPr lang="en-US" sz="1600" spc="10" dirty="0">
                <a:latin typeface="+mj-lt"/>
              </a:rPr>
              <a:t>which</a:t>
            </a:r>
            <a:r>
              <a:rPr lang="en-US" sz="1600" spc="204" dirty="0">
                <a:latin typeface="+mj-lt"/>
              </a:rPr>
              <a:t> </a:t>
            </a:r>
            <a:r>
              <a:rPr lang="en-US" sz="1600" spc="10" dirty="0">
                <a:latin typeface="+mj-lt"/>
              </a:rPr>
              <a:t>may</a:t>
            </a:r>
            <a:r>
              <a:rPr lang="en-US" sz="1600" spc="204" dirty="0">
                <a:latin typeface="+mj-lt"/>
              </a:rPr>
              <a:t> </a:t>
            </a:r>
            <a:r>
              <a:rPr lang="en-US" sz="1600" spc="10" dirty="0">
                <a:latin typeface="+mj-lt"/>
              </a:rPr>
              <a:t>be</a:t>
            </a:r>
            <a:r>
              <a:rPr lang="en-US" sz="1600" spc="210" dirty="0">
                <a:latin typeface="+mj-lt"/>
              </a:rPr>
              <a:t> </a:t>
            </a:r>
            <a:r>
              <a:rPr lang="en-US" sz="1600" spc="10" dirty="0">
                <a:latin typeface="+mj-lt"/>
              </a:rPr>
              <a:t>made</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information</a:t>
            </a:r>
            <a:r>
              <a:rPr lang="en-US" sz="1600" spc="204" dirty="0">
                <a:latin typeface="+mj-lt"/>
              </a:rPr>
              <a:t> </a:t>
            </a:r>
            <a:r>
              <a:rPr lang="en-US" sz="1600" spc="10" dirty="0">
                <a:latin typeface="+mj-lt"/>
              </a:rPr>
              <a:t>contained </a:t>
            </a:r>
            <a:r>
              <a:rPr lang="en-US" sz="1600" spc="-360" dirty="0">
                <a:latin typeface="+mj-lt"/>
              </a:rPr>
              <a:t> </a:t>
            </a:r>
            <a:r>
              <a:rPr lang="en-US" sz="1600" spc="5" dirty="0">
                <a:latin typeface="+mj-lt"/>
              </a:rPr>
              <a:t>therein."</a:t>
            </a:r>
          </a:p>
        </p:txBody>
      </p:sp>
    </p:spTree>
    <p:extLst>
      <p:ext uri="{BB962C8B-B14F-4D97-AF65-F5344CB8AC3E}">
        <p14:creationId xmlns:p14="http://schemas.microsoft.com/office/powerpoint/2010/main" val="1955685416"/>
      </p:ext>
    </p:extLst>
  </p:cSld>
  <p:clrMap bg1="lt1" tx1="dk1" bg2="lt2" tx2="dk2" accent1="accent1" accent2="accent2" accent3="accent3" accent4="accent4" accent5="accent5" accent6="accent6" hlink="hlink" folHlink="folHlink"/>
  <p:sldLayoutIdLst>
    <p:sldLayoutId id="2147483667"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bg object 16">
            <a:extLst>
              <a:ext uri="{FF2B5EF4-FFF2-40B4-BE49-F238E27FC236}">
                <a16:creationId xmlns:a16="http://schemas.microsoft.com/office/drawing/2014/main" id="{25FA1104-3B81-4779-1C54-FECA8BEF2325}"/>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AB79DB"/>
          </a:solidFill>
        </p:spPr>
        <p:txBody>
          <a:bodyPr wrap="square" lIns="0" tIns="0" rIns="0" bIns="0" rtlCol="0"/>
          <a:lstStyle/>
          <a:p>
            <a:endParaRPr/>
          </a:p>
        </p:txBody>
      </p:sp>
      <p:pic>
        <p:nvPicPr>
          <p:cNvPr id="7" name="bg object 17">
            <a:extLst>
              <a:ext uri="{FF2B5EF4-FFF2-40B4-BE49-F238E27FC236}">
                <a16:creationId xmlns:a16="http://schemas.microsoft.com/office/drawing/2014/main" id="{F5BB24D3-8CC1-1D71-245A-6C6AB9BC5D4D}"/>
              </a:ext>
            </a:extLst>
          </p:cNvPr>
          <p:cNvPicPr/>
          <p:nvPr userDrawn="1"/>
        </p:nvPicPr>
        <p:blipFill>
          <a:blip r:embed="rId1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8" name="object 2">
            <a:extLst>
              <a:ext uri="{FF2B5EF4-FFF2-40B4-BE49-F238E27FC236}">
                <a16:creationId xmlns:a16="http://schemas.microsoft.com/office/drawing/2014/main" id="{FF140756-2FE5-8981-78F7-8392FC0935A5}"/>
              </a:ext>
            </a:extLst>
          </p:cNvPr>
          <p:cNvPicPr/>
          <p:nvPr userDrawn="1"/>
        </p:nvPicPr>
        <p:blipFill>
          <a:blip r:embed="rId15" cstate="email">
            <a:extLst>
              <a:ext uri="{28A0092B-C50C-407E-A947-70E740481C1C}">
                <a14:useLocalDpi xmlns:a14="http://schemas.microsoft.com/office/drawing/2010/main"/>
              </a:ext>
            </a:extLst>
          </a:blip>
          <a:stretch>
            <a:fillRect/>
          </a:stretch>
        </p:blipFill>
        <p:spPr>
          <a:xfrm>
            <a:off x="14325600" y="190500"/>
            <a:ext cx="3789133" cy="2194867"/>
          </a:xfrm>
          <a:prstGeom prst="rect">
            <a:avLst/>
          </a:prstGeom>
        </p:spPr>
      </p:pic>
      <p:sp>
        <p:nvSpPr>
          <p:cNvPr id="12" name="CuadroTexto 11">
            <a:extLst>
              <a:ext uri="{FF2B5EF4-FFF2-40B4-BE49-F238E27FC236}">
                <a16:creationId xmlns:a16="http://schemas.microsoft.com/office/drawing/2014/main" id="{FF3F6D73-3880-2C77-1E58-189C9CD0B96D}"/>
              </a:ext>
            </a:extLst>
          </p:cNvPr>
          <p:cNvSpPr txBox="1"/>
          <p:nvPr userDrawn="1"/>
        </p:nvSpPr>
        <p:spPr>
          <a:xfrm>
            <a:off x="4343400" y="9334500"/>
            <a:ext cx="12801600" cy="505523"/>
          </a:xfrm>
          <a:prstGeom prst="rect">
            <a:avLst/>
          </a:prstGeom>
          <a:noFill/>
        </p:spPr>
        <p:txBody>
          <a:bodyPr wrap="square">
            <a:spAutoFit/>
          </a:bodyPr>
          <a:lstStyle/>
          <a:p>
            <a:pPr marL="12700" algn="just">
              <a:lnSpc>
                <a:spcPts val="1614"/>
              </a:lnSpc>
            </a:pPr>
            <a:r>
              <a:rPr lang="en-US" sz="1600" spc="10" dirty="0">
                <a:latin typeface="+mj-lt"/>
              </a:rPr>
              <a:t>"The</a:t>
            </a:r>
            <a:r>
              <a:rPr lang="en-US" sz="1600" spc="105" dirty="0">
                <a:latin typeface="+mj-lt"/>
              </a:rPr>
              <a:t> </a:t>
            </a:r>
            <a:r>
              <a:rPr lang="en-US" sz="1600" spc="10" dirty="0">
                <a:latin typeface="+mj-lt"/>
              </a:rPr>
              <a:t>European</a:t>
            </a:r>
            <a:r>
              <a:rPr lang="en-US" sz="1600" spc="110" dirty="0">
                <a:latin typeface="+mj-lt"/>
              </a:rPr>
              <a:t> </a:t>
            </a:r>
            <a:r>
              <a:rPr lang="en-US" sz="1600" spc="10" dirty="0">
                <a:latin typeface="+mj-lt"/>
              </a:rPr>
              <a:t>Commission</a:t>
            </a:r>
            <a:r>
              <a:rPr lang="en-US" sz="1600" spc="105" dirty="0">
                <a:latin typeface="+mj-lt"/>
              </a:rPr>
              <a:t> </a:t>
            </a:r>
            <a:r>
              <a:rPr lang="en-US" sz="1600" spc="10" dirty="0">
                <a:latin typeface="+mj-lt"/>
              </a:rPr>
              <a:t>support</a:t>
            </a:r>
            <a:r>
              <a:rPr lang="en-US" sz="1600" spc="110" dirty="0">
                <a:latin typeface="+mj-lt"/>
              </a:rPr>
              <a:t> </a:t>
            </a:r>
            <a:r>
              <a:rPr lang="en-US" sz="1600" spc="5" dirty="0">
                <a:latin typeface="+mj-lt"/>
              </a:rPr>
              <a:t>for</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production</a:t>
            </a:r>
            <a:r>
              <a:rPr lang="en-US" sz="1600" spc="105" dirty="0">
                <a:latin typeface="+mj-lt"/>
              </a:rPr>
              <a:t> </a:t>
            </a:r>
            <a:r>
              <a:rPr lang="en-US" sz="1600" spc="5" dirty="0">
                <a:latin typeface="+mj-lt"/>
              </a:rPr>
              <a:t>of</a:t>
            </a:r>
            <a:r>
              <a:rPr lang="en-US" sz="1600" spc="110" dirty="0">
                <a:latin typeface="+mj-lt"/>
              </a:rPr>
              <a:t> </a:t>
            </a:r>
            <a:r>
              <a:rPr lang="en-US" sz="1600" spc="5" dirty="0">
                <a:latin typeface="+mj-lt"/>
              </a:rPr>
              <a:t>this</a:t>
            </a:r>
            <a:r>
              <a:rPr lang="en-US" sz="1600" spc="105" dirty="0">
                <a:latin typeface="+mj-lt"/>
              </a:rPr>
              <a:t> </a:t>
            </a:r>
            <a:r>
              <a:rPr lang="en-US" sz="1600" spc="10" dirty="0">
                <a:latin typeface="+mj-lt"/>
              </a:rPr>
              <a:t>publication</a:t>
            </a:r>
            <a:r>
              <a:rPr lang="en-US" sz="1600" spc="110" dirty="0">
                <a:latin typeface="+mj-lt"/>
              </a:rPr>
              <a:t> </a:t>
            </a:r>
            <a:r>
              <a:rPr lang="en-US" sz="1600" spc="10" dirty="0">
                <a:latin typeface="+mj-lt"/>
              </a:rPr>
              <a:t>does</a:t>
            </a:r>
            <a:r>
              <a:rPr lang="en-US" sz="1600" spc="105" dirty="0">
                <a:latin typeface="+mj-lt"/>
              </a:rPr>
              <a:t> </a:t>
            </a:r>
            <a:r>
              <a:rPr lang="en-US" sz="1600" spc="10" dirty="0">
                <a:latin typeface="+mj-lt"/>
              </a:rPr>
              <a:t>not</a:t>
            </a:r>
            <a:r>
              <a:rPr lang="en-US" sz="1600" spc="110" dirty="0">
                <a:latin typeface="+mj-lt"/>
              </a:rPr>
              <a:t> </a:t>
            </a:r>
            <a:r>
              <a:rPr lang="en-US" sz="1600" spc="10" dirty="0">
                <a:latin typeface="+mj-lt"/>
              </a:rPr>
              <a:t>constitute</a:t>
            </a:r>
            <a:r>
              <a:rPr lang="en-US" sz="1600" spc="105" dirty="0">
                <a:latin typeface="+mj-lt"/>
              </a:rPr>
              <a:t> </a:t>
            </a:r>
            <a:r>
              <a:rPr lang="en-US" sz="1600" spc="10" dirty="0">
                <a:latin typeface="+mj-lt"/>
              </a:rPr>
              <a:t>endorsement</a:t>
            </a:r>
            <a:r>
              <a:rPr lang="en-US" sz="1600" spc="110" dirty="0">
                <a:latin typeface="+mj-lt"/>
              </a:rPr>
              <a:t> </a:t>
            </a:r>
            <a:r>
              <a:rPr lang="en-US" sz="1600" spc="5" dirty="0">
                <a:latin typeface="+mj-lt"/>
              </a:rPr>
              <a:t>of</a:t>
            </a:r>
            <a:r>
              <a:rPr lang="en-US" sz="1600" spc="105" dirty="0">
                <a:latin typeface="+mj-lt"/>
              </a:rPr>
              <a:t> </a:t>
            </a:r>
            <a:r>
              <a:rPr lang="en-US" sz="1600" spc="10" dirty="0">
                <a:latin typeface="+mj-lt"/>
              </a:rPr>
              <a:t>the</a:t>
            </a:r>
            <a:r>
              <a:rPr lang="en-US" sz="1600" spc="110" dirty="0">
                <a:latin typeface="+mj-lt"/>
              </a:rPr>
              <a:t> </a:t>
            </a:r>
            <a:r>
              <a:rPr lang="en-US" sz="1600" spc="10" dirty="0">
                <a:latin typeface="+mj-lt"/>
              </a:rPr>
              <a:t>contents</a:t>
            </a:r>
            <a:r>
              <a:rPr lang="en-US" sz="1600" spc="105" dirty="0">
                <a:latin typeface="+mj-lt"/>
              </a:rPr>
              <a:t> </a:t>
            </a:r>
            <a:r>
              <a:rPr lang="en-US" sz="1600" spc="10" dirty="0">
                <a:latin typeface="+mj-lt"/>
              </a:rPr>
              <a:t>which</a:t>
            </a:r>
            <a:r>
              <a:rPr lang="en-US" sz="1600" spc="110" dirty="0">
                <a:latin typeface="+mj-lt"/>
              </a:rPr>
              <a:t> </a:t>
            </a:r>
            <a:r>
              <a:rPr lang="en-US" sz="1600" spc="5" dirty="0">
                <a:latin typeface="+mj-lt"/>
              </a:rPr>
              <a:t>reflects</a:t>
            </a:r>
            <a:r>
              <a:rPr lang="en-US" sz="1600" spc="105" dirty="0">
                <a:latin typeface="+mj-lt"/>
              </a:rPr>
              <a:t> </a:t>
            </a:r>
            <a:r>
              <a:rPr lang="en-US" sz="1600" spc="10" dirty="0">
                <a:latin typeface="+mj-lt"/>
              </a:rPr>
              <a:t>the views</a:t>
            </a:r>
            <a:r>
              <a:rPr lang="en-US" sz="1600" spc="204" dirty="0">
                <a:latin typeface="+mj-lt"/>
              </a:rPr>
              <a:t> </a:t>
            </a:r>
            <a:r>
              <a:rPr lang="en-US" sz="1600" spc="10" dirty="0">
                <a:latin typeface="+mj-lt"/>
              </a:rPr>
              <a:t>only</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authors,</a:t>
            </a:r>
            <a:r>
              <a:rPr lang="en-US" sz="1600" spc="204" dirty="0">
                <a:latin typeface="+mj-lt"/>
              </a:rPr>
              <a:t> </a:t>
            </a:r>
            <a:r>
              <a:rPr lang="en-US" sz="1600" spc="10" dirty="0">
                <a:latin typeface="+mj-lt"/>
              </a:rPr>
              <a:t>and</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Commission</a:t>
            </a:r>
            <a:r>
              <a:rPr lang="en-US" sz="1600" spc="204" dirty="0">
                <a:latin typeface="+mj-lt"/>
              </a:rPr>
              <a:t> </a:t>
            </a:r>
            <a:r>
              <a:rPr lang="en-US" sz="1600" spc="10" dirty="0">
                <a:latin typeface="+mj-lt"/>
              </a:rPr>
              <a:t>cannot</a:t>
            </a:r>
            <a:r>
              <a:rPr lang="en-US" sz="1600" spc="210" dirty="0">
                <a:latin typeface="+mj-lt"/>
              </a:rPr>
              <a:t> </a:t>
            </a:r>
            <a:r>
              <a:rPr lang="en-US" sz="1600" spc="10" dirty="0">
                <a:latin typeface="+mj-lt"/>
              </a:rPr>
              <a:t>be</a:t>
            </a:r>
            <a:r>
              <a:rPr lang="en-US" sz="1600" spc="204" dirty="0">
                <a:latin typeface="+mj-lt"/>
              </a:rPr>
              <a:t> </a:t>
            </a:r>
            <a:r>
              <a:rPr lang="en-US" sz="1600" spc="10" dirty="0">
                <a:latin typeface="+mj-lt"/>
              </a:rPr>
              <a:t>held</a:t>
            </a:r>
            <a:r>
              <a:rPr lang="en-US" sz="1600" spc="204" dirty="0">
                <a:latin typeface="+mj-lt"/>
              </a:rPr>
              <a:t> </a:t>
            </a:r>
            <a:r>
              <a:rPr lang="en-US" sz="1600" spc="10" dirty="0">
                <a:latin typeface="+mj-lt"/>
              </a:rPr>
              <a:t>responsible</a:t>
            </a:r>
            <a:r>
              <a:rPr lang="en-US" sz="1600" spc="204" dirty="0">
                <a:latin typeface="+mj-lt"/>
              </a:rPr>
              <a:t> </a:t>
            </a:r>
            <a:r>
              <a:rPr lang="en-US" sz="1600" spc="5" dirty="0">
                <a:latin typeface="+mj-lt"/>
              </a:rPr>
              <a:t>for</a:t>
            </a:r>
            <a:r>
              <a:rPr lang="en-US" sz="1600" spc="204" dirty="0">
                <a:latin typeface="+mj-lt"/>
              </a:rPr>
              <a:t> </a:t>
            </a:r>
            <a:r>
              <a:rPr lang="en-US" sz="1600" spc="10" dirty="0">
                <a:latin typeface="+mj-lt"/>
              </a:rPr>
              <a:t>any</a:t>
            </a:r>
            <a:r>
              <a:rPr lang="en-US" sz="1600" spc="204" dirty="0">
                <a:latin typeface="+mj-lt"/>
              </a:rPr>
              <a:t> </a:t>
            </a:r>
            <a:r>
              <a:rPr lang="en-US" sz="1600" spc="10" dirty="0">
                <a:latin typeface="+mj-lt"/>
              </a:rPr>
              <a:t>use</a:t>
            </a:r>
            <a:r>
              <a:rPr lang="en-US" sz="1600" spc="204" dirty="0">
                <a:latin typeface="+mj-lt"/>
              </a:rPr>
              <a:t> </a:t>
            </a:r>
            <a:r>
              <a:rPr lang="en-US" sz="1600" spc="10" dirty="0">
                <a:latin typeface="+mj-lt"/>
              </a:rPr>
              <a:t>which</a:t>
            </a:r>
            <a:r>
              <a:rPr lang="en-US" sz="1600" spc="204" dirty="0">
                <a:latin typeface="+mj-lt"/>
              </a:rPr>
              <a:t> </a:t>
            </a:r>
            <a:r>
              <a:rPr lang="en-US" sz="1600" spc="10" dirty="0">
                <a:latin typeface="+mj-lt"/>
              </a:rPr>
              <a:t>may</a:t>
            </a:r>
            <a:r>
              <a:rPr lang="en-US" sz="1600" spc="204" dirty="0">
                <a:latin typeface="+mj-lt"/>
              </a:rPr>
              <a:t> </a:t>
            </a:r>
            <a:r>
              <a:rPr lang="en-US" sz="1600" spc="10" dirty="0">
                <a:latin typeface="+mj-lt"/>
              </a:rPr>
              <a:t>be</a:t>
            </a:r>
            <a:r>
              <a:rPr lang="en-US" sz="1600" spc="210" dirty="0">
                <a:latin typeface="+mj-lt"/>
              </a:rPr>
              <a:t> </a:t>
            </a:r>
            <a:r>
              <a:rPr lang="en-US" sz="1600" spc="10" dirty="0">
                <a:latin typeface="+mj-lt"/>
              </a:rPr>
              <a:t>made</a:t>
            </a:r>
            <a:r>
              <a:rPr lang="en-US" sz="1600" spc="204" dirty="0">
                <a:latin typeface="+mj-lt"/>
              </a:rPr>
              <a:t> </a:t>
            </a:r>
            <a:r>
              <a:rPr lang="en-US" sz="1600" spc="5" dirty="0">
                <a:latin typeface="+mj-lt"/>
              </a:rPr>
              <a:t>of</a:t>
            </a:r>
            <a:r>
              <a:rPr lang="en-US" sz="1600" spc="204" dirty="0">
                <a:latin typeface="+mj-lt"/>
              </a:rPr>
              <a:t> </a:t>
            </a:r>
            <a:r>
              <a:rPr lang="en-US" sz="1600" spc="10" dirty="0">
                <a:latin typeface="+mj-lt"/>
              </a:rPr>
              <a:t>the</a:t>
            </a:r>
            <a:r>
              <a:rPr lang="en-US" sz="1600" spc="204" dirty="0">
                <a:latin typeface="+mj-lt"/>
              </a:rPr>
              <a:t> </a:t>
            </a:r>
            <a:r>
              <a:rPr lang="en-US" sz="1600" spc="10" dirty="0">
                <a:latin typeface="+mj-lt"/>
              </a:rPr>
              <a:t>information</a:t>
            </a:r>
            <a:r>
              <a:rPr lang="en-US" sz="1600" spc="204" dirty="0">
                <a:latin typeface="+mj-lt"/>
              </a:rPr>
              <a:t> </a:t>
            </a:r>
            <a:r>
              <a:rPr lang="en-US" sz="1600" spc="10" dirty="0">
                <a:latin typeface="+mj-lt"/>
              </a:rPr>
              <a:t>contained </a:t>
            </a:r>
            <a:r>
              <a:rPr lang="en-US" sz="1600" spc="-360" dirty="0">
                <a:latin typeface="+mj-lt"/>
              </a:rPr>
              <a:t> </a:t>
            </a:r>
            <a:r>
              <a:rPr lang="en-US" sz="1600" spc="5" dirty="0">
                <a:latin typeface="+mj-lt"/>
              </a:rPr>
              <a:t>therein."</a:t>
            </a:r>
          </a:p>
        </p:txBody>
      </p:sp>
    </p:spTree>
    <p:extLst>
      <p:ext uri="{BB962C8B-B14F-4D97-AF65-F5344CB8AC3E}">
        <p14:creationId xmlns:p14="http://schemas.microsoft.com/office/powerpoint/2010/main" val="198173530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email">
            <a:extLst>
              <a:ext uri="{28A0092B-C50C-407E-A947-70E740481C1C}">
                <a14:useLocalDpi xmlns:a14="http://schemas.microsoft.com/office/drawing/2010/main"/>
              </a:ext>
            </a:extLst>
          </a:blip>
          <a:stretch>
            <a:fillRect/>
          </a:stretch>
        </p:blipFill>
        <p:spPr>
          <a:xfrm>
            <a:off x="451137" y="8007589"/>
            <a:ext cx="581024" cy="581024"/>
          </a:xfrm>
          <a:prstGeom prst="rect">
            <a:avLst/>
          </a:prstGeom>
        </p:spPr>
      </p:pic>
      <p:pic>
        <p:nvPicPr>
          <p:cNvPr id="4" name="object 4"/>
          <p:cNvPicPr/>
          <p:nvPr/>
        </p:nvPicPr>
        <p:blipFill>
          <a:blip r:embed="rId2" cstate="email">
            <a:extLst>
              <a:ext uri="{28A0092B-C50C-407E-A947-70E740481C1C}">
                <a14:useLocalDpi xmlns:a14="http://schemas.microsoft.com/office/drawing/2010/main"/>
              </a:ext>
            </a:extLst>
          </a:blip>
          <a:stretch>
            <a:fillRect/>
          </a:stretch>
        </p:blipFill>
        <p:spPr>
          <a:xfrm>
            <a:off x="451137" y="7355968"/>
            <a:ext cx="581024" cy="581024"/>
          </a:xfrm>
          <a:prstGeom prst="rect">
            <a:avLst/>
          </a:prstGeom>
        </p:spPr>
      </p:pic>
      <p:pic>
        <p:nvPicPr>
          <p:cNvPr id="5" name="object 5"/>
          <p:cNvPicPr/>
          <p:nvPr/>
        </p:nvPicPr>
        <p:blipFill>
          <a:blip r:embed="rId2" cstate="email">
            <a:extLst>
              <a:ext uri="{28A0092B-C50C-407E-A947-70E740481C1C}">
                <a14:useLocalDpi xmlns:a14="http://schemas.microsoft.com/office/drawing/2010/main"/>
              </a:ext>
            </a:extLst>
          </a:blip>
          <a:stretch>
            <a:fillRect/>
          </a:stretch>
        </p:blipFill>
        <p:spPr>
          <a:xfrm>
            <a:off x="451137" y="6710436"/>
            <a:ext cx="581024" cy="581024"/>
          </a:xfrm>
          <a:prstGeom prst="rect">
            <a:avLst/>
          </a:prstGeom>
        </p:spPr>
      </p:pic>
      <p:sp>
        <p:nvSpPr>
          <p:cNvPr id="6" name="CuadroTexto 5">
            <a:extLst>
              <a:ext uri="{FF2B5EF4-FFF2-40B4-BE49-F238E27FC236}">
                <a16:creationId xmlns:a16="http://schemas.microsoft.com/office/drawing/2014/main" id="{4C075C3B-C5C3-7B12-DC87-D33D34E6DCA7}"/>
              </a:ext>
            </a:extLst>
          </p:cNvPr>
          <p:cNvSpPr txBox="1"/>
          <p:nvPr/>
        </p:nvSpPr>
        <p:spPr>
          <a:xfrm>
            <a:off x="3238500" y="5448300"/>
            <a:ext cx="14135100" cy="2580194"/>
          </a:xfrm>
          <a:prstGeom prst="rect">
            <a:avLst/>
          </a:prstGeom>
          <a:noFill/>
        </p:spPr>
        <p:txBody>
          <a:bodyPr wrap="square">
            <a:spAutoFit/>
          </a:bodyPr>
          <a:lstStyle/>
          <a:p>
            <a:pPr algn="ctr"/>
            <a:r>
              <a:rPr lang="en-US" sz="4400" b="1" kern="1200" dirty="0">
                <a:solidFill>
                  <a:srgbClr val="7030A0"/>
                </a:solidFill>
                <a:effectLst/>
                <a:latin typeface="+mn-lt"/>
                <a:ea typeface="+mn-ea"/>
                <a:cs typeface="+mn-cs"/>
              </a:rPr>
              <a:t>Female Entrepreneurship</a:t>
            </a:r>
            <a:endParaRPr lang="en-GB" sz="4400" dirty="0">
              <a:solidFill>
                <a:srgbClr val="7030A0"/>
              </a:solidFill>
            </a:endParaRPr>
          </a:p>
          <a:p>
            <a:pPr marL="12700" algn="ctr">
              <a:lnSpc>
                <a:spcPct val="100000"/>
              </a:lnSpc>
              <a:spcBef>
                <a:spcPts val="100"/>
              </a:spcBef>
            </a:pPr>
            <a:endParaRPr lang="en-US" sz="4400" b="1" spc="-65" dirty="0">
              <a:latin typeface="+mj-lt"/>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3600" spc="-65" dirty="0">
                <a:solidFill>
                  <a:srgbClr val="FD4FB4"/>
                </a:solidFill>
                <a:ea typeface="Microsoft Sans Serif" panose="020B0604020202020204" pitchFamily="34" charset="0"/>
                <a:cs typeface="Microsoft Sans Serif" panose="020B0604020202020204" pitchFamily="34" charset="0"/>
              </a:rPr>
              <a:t>Regional agency for economic development of </a:t>
            </a:r>
            <a:r>
              <a:rPr lang="sr-Latn-RS" sz="3600" spc="-65" dirty="0">
                <a:solidFill>
                  <a:srgbClr val="FD4FB4"/>
                </a:solidFill>
                <a:ea typeface="Microsoft Sans Serif" panose="020B0604020202020204" pitchFamily="34" charset="0"/>
                <a:cs typeface="Microsoft Sans Serif" panose="020B0604020202020204" pitchFamily="34" charset="0"/>
              </a:rPr>
              <a:t>Šumadija and Pomoravlje </a:t>
            </a:r>
            <a:r>
              <a:rPr lang="sr-Latn-RS" sz="3600" b="1" spc="-65" dirty="0">
                <a:solidFill>
                  <a:srgbClr val="FD4FB4"/>
                </a:solidFill>
                <a:ea typeface="Microsoft Sans Serif" panose="020B0604020202020204" pitchFamily="34" charset="0"/>
                <a:cs typeface="Microsoft Sans Serif" panose="020B0604020202020204" pitchFamily="34" charset="0"/>
              </a:rPr>
              <a:t>REDASP</a:t>
            </a:r>
            <a:endParaRPr lang="en-US" sz="3600" b="1" spc="-65" dirty="0">
              <a:solidFill>
                <a:srgbClr val="FD4FB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1A353F-660D-64AA-5A2E-C1073221078E}"/>
              </a:ext>
            </a:extLst>
          </p:cNvPr>
          <p:cNvSpPr txBox="1"/>
          <p:nvPr/>
        </p:nvSpPr>
        <p:spPr>
          <a:xfrm>
            <a:off x="1295400" y="1562100"/>
            <a:ext cx="14020800" cy="707886"/>
          </a:xfrm>
          <a:prstGeom prst="rect">
            <a:avLst/>
          </a:prstGeom>
          <a:noFill/>
        </p:spPr>
        <p:txBody>
          <a:bodyPr wrap="square">
            <a:spAutoFit/>
          </a:bodyPr>
          <a:lstStyle/>
          <a:p>
            <a:pPr marL="228600" fontAlgn="base"/>
            <a:r>
              <a:rPr lang="en-GB" sz="4000" dirty="0">
                <a:solidFill>
                  <a:srgbClr val="FD4FB4"/>
                </a:solidFill>
                <a:effectLst/>
                <a:latin typeface="Calibri" panose="020F0502020204030204" pitchFamily="34" charset="0"/>
                <a:ea typeface="Times New Roman" panose="02020603050405020304" pitchFamily="18" charset="0"/>
              </a:rPr>
              <a:t>1.1.2: </a:t>
            </a:r>
            <a:r>
              <a:rPr lang="en-US" sz="4000" b="1" dirty="0">
                <a:solidFill>
                  <a:srgbClr val="FD4FB4"/>
                </a:solidFill>
                <a:effectLst/>
                <a:latin typeface="Calibri" panose="020F0502020204030204" pitchFamily="34" charset="0"/>
                <a:ea typeface="Times New Roman" panose="02020603050405020304" pitchFamily="18" charset="0"/>
              </a:rPr>
              <a:t>Personality traits that an entrepreneur should have</a:t>
            </a:r>
            <a:endParaRPr lang="sr-Latn-RS" sz="4000" b="1" dirty="0">
              <a:solidFill>
                <a:srgbClr val="FD4FB4"/>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9E16F070-89C4-1F79-1B37-9EE2CE2B13CD}"/>
              </a:ext>
            </a:extLst>
          </p:cNvPr>
          <p:cNvSpPr txBox="1"/>
          <p:nvPr/>
        </p:nvSpPr>
        <p:spPr>
          <a:xfrm>
            <a:off x="1600200" y="3162300"/>
            <a:ext cx="15773400" cy="2554545"/>
          </a:xfrm>
          <a:prstGeom prst="rect">
            <a:avLst/>
          </a:prstGeom>
          <a:noFill/>
        </p:spPr>
        <p:txBody>
          <a:bodyPr wrap="square">
            <a:spAutoFit/>
          </a:bodyPr>
          <a:lstStyle/>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The personality of a successful entrepreneur reflects the true measure of innate skills, along with the permanent acquisition of the necessary knowledge and experience, along with an abundance of new business ideas, optimism and motivation.</a:t>
            </a:r>
            <a:endParaRPr lang="sr-Latn-RS" sz="4000" dirty="0">
              <a:solidFill>
                <a:srgbClr val="7030A0"/>
              </a:solidFill>
              <a:effectLst/>
              <a:latin typeface="Times New Roman" panose="02020603050405020304" pitchFamily="18" charset="0"/>
              <a:ea typeface="Times New Roman" panose="02020603050405020304" pitchFamily="18" charset="0"/>
            </a:endParaRPr>
          </a:p>
        </p:txBody>
      </p:sp>
      <p:pic>
        <p:nvPicPr>
          <p:cNvPr id="3074" name="Picture 2" descr="The Characteristics of an Entrepreneurial Spirit">
            <a:extLst>
              <a:ext uri="{FF2B5EF4-FFF2-40B4-BE49-F238E27FC236}">
                <a16:creationId xmlns:a16="http://schemas.microsoft.com/office/drawing/2014/main" id="{702FEE7B-BCE7-0411-92D8-7DAB3386463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91200" y="6057900"/>
            <a:ext cx="7010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857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4474112C-57D7-04D0-A3A4-60A31EDD861B}"/>
              </a:ext>
            </a:extLst>
          </p:cNvPr>
          <p:cNvSpPr txBox="1"/>
          <p:nvPr/>
        </p:nvSpPr>
        <p:spPr>
          <a:xfrm>
            <a:off x="1459149" y="764981"/>
            <a:ext cx="13182600" cy="769441"/>
          </a:xfrm>
          <a:prstGeom prst="rect">
            <a:avLst/>
          </a:prstGeom>
          <a:noFill/>
        </p:spPr>
        <p:txBody>
          <a:bodyPr wrap="square" rtlCol="0">
            <a:spAutoFit/>
          </a:bodyPr>
          <a:lstStyle/>
          <a:p>
            <a:r>
              <a:rPr lang="en-GB" sz="4400" b="1" dirty="0">
                <a:solidFill>
                  <a:srgbClr val="AC7BDC"/>
                </a:solidFill>
                <a:effectLst/>
                <a:ea typeface="Times New Roman" panose="02020603050405020304" pitchFamily="18" charset="0"/>
              </a:rPr>
              <a:t>Unit 2: </a:t>
            </a:r>
            <a:r>
              <a:rPr lang="en-US" sz="4400" b="1" dirty="0">
                <a:solidFill>
                  <a:srgbClr val="AC7BDC"/>
                </a:solidFill>
                <a:effectLst/>
                <a:ea typeface="Times New Roman" panose="02020603050405020304" pitchFamily="18" charset="0"/>
              </a:rPr>
              <a:t>From the idea to the market</a:t>
            </a:r>
            <a:endParaRPr lang="es-ES" sz="4400" b="1" dirty="0">
              <a:solidFill>
                <a:srgbClr val="AC7BDC"/>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8B43433-707D-2516-C6AB-AD560BE2B4AD}"/>
              </a:ext>
            </a:extLst>
          </p:cNvPr>
          <p:cNvSpPr txBox="1"/>
          <p:nvPr/>
        </p:nvSpPr>
        <p:spPr>
          <a:xfrm>
            <a:off x="1468877" y="2171700"/>
            <a:ext cx="15838251" cy="2123658"/>
          </a:xfrm>
          <a:prstGeom prst="rect">
            <a:avLst/>
          </a:prstGeom>
          <a:noFill/>
        </p:spPr>
        <p:txBody>
          <a:bodyPr wrap="square" rtlCol="0">
            <a:spAutoFit/>
          </a:bodyPr>
          <a:lstStyle/>
          <a:p>
            <a:pPr>
              <a:defRPr/>
            </a:pPr>
            <a:r>
              <a:rPr lang="en-US" sz="4400" dirty="0">
                <a:solidFill>
                  <a:srgbClr val="7030A0"/>
                </a:solidFill>
                <a:effectLst/>
                <a:latin typeface="Calibri" panose="020F0502020204030204" pitchFamily="34" charset="0"/>
                <a:ea typeface="Times New Roman" panose="02020603050405020304" pitchFamily="18" charset="0"/>
              </a:rPr>
              <a:t>The first phase of the entrepreneurial journey involves a conceptual search for a suitable business idea that the entrepreneur will implement in practice. </a:t>
            </a:r>
            <a:endParaRPr lang="es-ES" sz="4400" b="1" dirty="0">
              <a:solidFill>
                <a:srgbClr val="7030A0"/>
              </a:solidFill>
              <a:ea typeface="Microsoft Sans Serif" panose="020B0604020202020204" pitchFamily="34" charset="0"/>
              <a:cs typeface="Microsoft Sans Serif" panose="020B0604020202020204" pitchFamily="34" charset="0"/>
            </a:endParaRPr>
          </a:p>
        </p:txBody>
      </p:sp>
      <p:pic>
        <p:nvPicPr>
          <p:cNvPr id="2" name="Imagen 13">
            <a:extLst>
              <a:ext uri="{FF2B5EF4-FFF2-40B4-BE49-F238E27FC236}">
                <a16:creationId xmlns:a16="http://schemas.microsoft.com/office/drawing/2014/main" id="{6BA5B3E5-0B9C-9B32-E28D-02A9269936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14202" y="4276713"/>
            <a:ext cx="5659595" cy="4244696"/>
          </a:xfrm>
          <a:prstGeom prst="rect">
            <a:avLst/>
          </a:prstGeom>
        </p:spPr>
      </p:pic>
    </p:spTree>
    <p:extLst>
      <p:ext uri="{BB962C8B-B14F-4D97-AF65-F5344CB8AC3E}">
        <p14:creationId xmlns:p14="http://schemas.microsoft.com/office/powerpoint/2010/main" val="2895850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4474112C-57D7-04D0-A3A4-60A31EDD861B}"/>
              </a:ext>
            </a:extLst>
          </p:cNvPr>
          <p:cNvSpPr txBox="1"/>
          <p:nvPr/>
        </p:nvSpPr>
        <p:spPr>
          <a:xfrm>
            <a:off x="1459149" y="764981"/>
            <a:ext cx="13182600" cy="1323439"/>
          </a:xfrm>
          <a:prstGeom prst="rect">
            <a:avLst/>
          </a:prstGeom>
          <a:noFill/>
        </p:spPr>
        <p:txBody>
          <a:bodyPr wrap="square" rtlCol="0">
            <a:spAutoFit/>
          </a:bodyPr>
          <a:lstStyle/>
          <a:p>
            <a:r>
              <a:rPr lang="en-US" sz="4000" dirty="0">
                <a:solidFill>
                  <a:srgbClr val="FD4FB4"/>
                </a:solidFill>
                <a:effectLst/>
                <a:latin typeface="Calibri" panose="020F0502020204030204" pitchFamily="34" charset="0"/>
                <a:ea typeface="Times New Roman" panose="02020603050405020304" pitchFamily="18" charset="0"/>
              </a:rPr>
              <a:t>Section 2.1: </a:t>
            </a:r>
            <a:r>
              <a:rPr lang="en-GB" sz="4000" b="1" dirty="0">
                <a:solidFill>
                  <a:srgbClr val="FD4FB4"/>
                </a:solidFill>
                <a:effectLst/>
                <a:latin typeface="Calibri" panose="020F0502020204030204" pitchFamily="34" charset="0"/>
                <a:ea typeface="Times New Roman" panose="02020603050405020304" pitchFamily="18" charset="0"/>
              </a:rPr>
              <a:t>Identification of problems on the market and selection of ideas</a:t>
            </a:r>
            <a:endParaRPr lang="es-ES" sz="4000" b="1" dirty="0">
              <a:solidFill>
                <a:srgbClr val="FD4FB4"/>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8B43433-707D-2516-C6AB-AD560BE2B4AD}"/>
              </a:ext>
            </a:extLst>
          </p:cNvPr>
          <p:cNvSpPr txBox="1"/>
          <p:nvPr/>
        </p:nvSpPr>
        <p:spPr>
          <a:xfrm>
            <a:off x="1468877" y="2171700"/>
            <a:ext cx="15838251" cy="769441"/>
          </a:xfrm>
          <a:prstGeom prst="rect">
            <a:avLst/>
          </a:prstGeom>
          <a:noFill/>
        </p:spPr>
        <p:txBody>
          <a:bodyPr wrap="square" rtlCol="0">
            <a:spAutoFit/>
          </a:bodyPr>
          <a:lstStyle/>
          <a:p>
            <a:pPr>
              <a:defRPr/>
            </a:pPr>
            <a:r>
              <a:rPr lang="en-US" sz="4400" dirty="0">
                <a:effectLst/>
                <a:latin typeface="Calibri" panose="020F0502020204030204" pitchFamily="34" charset="0"/>
                <a:ea typeface="Times New Roman" panose="02020603050405020304" pitchFamily="18" charset="0"/>
              </a:rPr>
              <a:t> </a:t>
            </a:r>
            <a:endParaRPr lang="es-ES" sz="4400" b="1" dirty="0">
              <a:ea typeface="Microsoft Sans Serif" panose="020B0604020202020204" pitchFamily="34" charset="0"/>
              <a:cs typeface="Microsoft Sans Serif" panose="020B0604020202020204" pitchFamily="34" charset="0"/>
            </a:endParaRPr>
          </a:p>
        </p:txBody>
      </p:sp>
      <p:sp>
        <p:nvSpPr>
          <p:cNvPr id="4" name="TextBox 3">
            <a:extLst>
              <a:ext uri="{FF2B5EF4-FFF2-40B4-BE49-F238E27FC236}">
                <a16:creationId xmlns:a16="http://schemas.microsoft.com/office/drawing/2014/main" id="{31606515-ACC7-A961-D9BB-7BA360277EC8}"/>
              </a:ext>
            </a:extLst>
          </p:cNvPr>
          <p:cNvSpPr txBox="1"/>
          <p:nvPr/>
        </p:nvSpPr>
        <p:spPr>
          <a:xfrm>
            <a:off x="1468877" y="2556420"/>
            <a:ext cx="15066523" cy="5755422"/>
          </a:xfrm>
          <a:prstGeom prst="rect">
            <a:avLst/>
          </a:prstGeom>
          <a:noFill/>
        </p:spPr>
        <p:txBody>
          <a:bodyPr wrap="square">
            <a:spAutoFit/>
          </a:bodyPr>
          <a:lstStyle/>
          <a:p>
            <a:pPr fontAlgn="base"/>
            <a:r>
              <a:rPr lang="en-GB" sz="3600" dirty="0">
                <a:solidFill>
                  <a:srgbClr val="7030A0"/>
                </a:solidFill>
                <a:effectLst/>
                <a:ea typeface="Times New Roman" panose="02020603050405020304" pitchFamily="18" charset="0"/>
              </a:rPr>
              <a:t>The basic criteria by which an entrepreneur is guided when making a decision on the choice of business to be engaged in, are:</a:t>
            </a:r>
            <a:endParaRPr lang="sr-Latn-RS" sz="3600" dirty="0">
              <a:solidFill>
                <a:srgbClr val="7030A0"/>
              </a:solidFill>
              <a:effectLst/>
              <a:ea typeface="Times New Roman" panose="02020603050405020304" pitchFamily="18" charset="0"/>
            </a:endParaRPr>
          </a:p>
          <a:p>
            <a:pPr fontAlgn="base"/>
            <a:r>
              <a:rPr lang="en-GB" sz="3600" dirty="0">
                <a:solidFill>
                  <a:srgbClr val="7030A0"/>
                </a:solidFill>
                <a:effectLst/>
                <a:ea typeface="Times New Roman" panose="02020603050405020304" pitchFamily="18" charset="0"/>
              </a:rPr>
              <a:t>  </a:t>
            </a:r>
            <a:endParaRPr lang="sr-Latn-RS" sz="3600" dirty="0">
              <a:solidFill>
                <a:srgbClr val="7030A0"/>
              </a:solidFill>
              <a:effectLst/>
              <a:ea typeface="Times New Roman" panose="02020603050405020304" pitchFamily="18" charset="0"/>
            </a:endParaRPr>
          </a:p>
          <a:p>
            <a:pPr marL="342900" indent="-342900" algn="just" fontAlgn="base">
              <a:buFont typeface="+mj-lt"/>
              <a:buAutoNum type="arabicParenR"/>
            </a:pPr>
            <a:r>
              <a:rPr lang="en-GB" sz="3600" b="1" dirty="0">
                <a:solidFill>
                  <a:srgbClr val="7030A0"/>
                </a:solidFill>
                <a:effectLst/>
                <a:ea typeface="Times New Roman" panose="02020603050405020304" pitchFamily="18" charset="0"/>
              </a:rPr>
              <a:t> reflecting the personality of the entrepreneur - </a:t>
            </a:r>
            <a:r>
              <a:rPr lang="en-GB" sz="3600" dirty="0">
                <a:solidFill>
                  <a:srgbClr val="7030A0"/>
                </a:solidFill>
                <a:effectLst/>
                <a:ea typeface="Times New Roman" panose="02020603050405020304" pitchFamily="18" charset="0"/>
              </a:rPr>
              <a:t>it refers to the field of work in which the entrepreneur enjoys and in which she has certain knowledge and experience.</a:t>
            </a:r>
            <a:endParaRPr lang="sr-Latn-RS" sz="3600" dirty="0">
              <a:solidFill>
                <a:srgbClr val="7030A0"/>
              </a:solidFill>
              <a:effectLst/>
              <a:ea typeface="Times New Roman" panose="02020603050405020304" pitchFamily="18" charset="0"/>
            </a:endParaRPr>
          </a:p>
          <a:p>
            <a:pPr marL="457200" algn="just" fontAlgn="base"/>
            <a:r>
              <a:rPr lang="en-GB" sz="3600" dirty="0">
                <a:solidFill>
                  <a:srgbClr val="7030A0"/>
                </a:solidFill>
                <a:effectLst/>
                <a:ea typeface="Times New Roman" panose="02020603050405020304" pitchFamily="18" charset="0"/>
              </a:rPr>
              <a:t> </a:t>
            </a:r>
            <a:endParaRPr lang="sr-Latn-RS" sz="3600" dirty="0">
              <a:solidFill>
                <a:srgbClr val="7030A0"/>
              </a:solidFill>
              <a:effectLst/>
              <a:ea typeface="Times New Roman" panose="02020603050405020304" pitchFamily="18" charset="0"/>
            </a:endParaRPr>
          </a:p>
          <a:p>
            <a:pPr algn="just" fontAlgn="base"/>
            <a:r>
              <a:rPr lang="en-GB" sz="3600" b="1" dirty="0">
                <a:solidFill>
                  <a:srgbClr val="7030A0"/>
                </a:solidFill>
                <a:effectLst/>
                <a:ea typeface="Times New Roman" panose="02020603050405020304" pitchFamily="18" charset="0"/>
              </a:rPr>
              <a:t>2) </a:t>
            </a:r>
            <a:r>
              <a:rPr lang="en-US" sz="3600" b="1" dirty="0">
                <a:solidFill>
                  <a:srgbClr val="7030A0"/>
                </a:solidFill>
                <a:effectLst/>
                <a:ea typeface="Times New Roman" panose="02020603050405020304" pitchFamily="18" charset="0"/>
              </a:rPr>
              <a:t>whether that idea has market and profit potential - </a:t>
            </a:r>
            <a:r>
              <a:rPr lang="en-GB" sz="3600" dirty="0">
                <a:solidFill>
                  <a:srgbClr val="7030A0"/>
                </a:solidFill>
                <a:effectLst/>
                <a:ea typeface="Times New Roman" panose="02020603050405020304" pitchFamily="18" charset="0"/>
              </a:rPr>
              <a:t>"Offer people what they want to buy, not what you want to sell."</a:t>
            </a:r>
            <a:endParaRPr lang="sr-Latn-RS" sz="3600" dirty="0">
              <a:solidFill>
                <a:srgbClr val="7030A0"/>
              </a:solidFill>
              <a:effectLst/>
              <a:ea typeface="Times New Roman" panose="02020603050405020304" pitchFamily="18" charset="0"/>
            </a:endParaRPr>
          </a:p>
          <a:p>
            <a:pPr lvl="0" algn="just" fontAlgn="base"/>
            <a:endParaRPr lang="sr-Latn-RS" sz="3600" dirty="0">
              <a:effectLst/>
              <a:ea typeface="Times New Roman" panose="02020603050405020304" pitchFamily="18" charset="0"/>
            </a:endParaRPr>
          </a:p>
        </p:txBody>
      </p:sp>
    </p:spTree>
    <p:extLst>
      <p:ext uri="{BB962C8B-B14F-4D97-AF65-F5344CB8AC3E}">
        <p14:creationId xmlns:p14="http://schemas.microsoft.com/office/powerpoint/2010/main" val="162940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4474112C-57D7-04D0-A3A4-60A31EDD861B}"/>
              </a:ext>
            </a:extLst>
          </p:cNvPr>
          <p:cNvSpPr txBox="1"/>
          <p:nvPr/>
        </p:nvSpPr>
        <p:spPr>
          <a:xfrm>
            <a:off x="1459149" y="764981"/>
            <a:ext cx="13182600" cy="1200329"/>
          </a:xfrm>
          <a:prstGeom prst="rect">
            <a:avLst/>
          </a:prstGeom>
          <a:noFill/>
        </p:spPr>
        <p:txBody>
          <a:bodyPr wrap="square" rtlCol="0">
            <a:spAutoFit/>
          </a:bodyPr>
          <a:lstStyle/>
          <a:p>
            <a:r>
              <a:rPr lang="en-US" sz="3600" dirty="0">
                <a:solidFill>
                  <a:srgbClr val="FD4FB4"/>
                </a:solidFill>
                <a:effectLst/>
                <a:latin typeface="Calibri" panose="020F0502020204030204" pitchFamily="34" charset="0"/>
                <a:ea typeface="Times New Roman" panose="02020603050405020304" pitchFamily="18" charset="0"/>
              </a:rPr>
              <a:t>Section 2.1: </a:t>
            </a:r>
            <a:r>
              <a:rPr lang="en-GB" sz="3600" b="1" dirty="0">
                <a:solidFill>
                  <a:srgbClr val="FD4FB4"/>
                </a:solidFill>
                <a:effectLst/>
                <a:latin typeface="Calibri" panose="020F0502020204030204" pitchFamily="34" charset="0"/>
                <a:ea typeface="Times New Roman" panose="02020603050405020304" pitchFamily="18" charset="0"/>
              </a:rPr>
              <a:t>Identification of problems on the market and selection of ideas</a:t>
            </a:r>
            <a:endParaRPr lang="es-ES" sz="3600" b="1" dirty="0">
              <a:solidFill>
                <a:srgbClr val="FD4FB4"/>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8B43433-707D-2516-C6AB-AD560BE2B4AD}"/>
              </a:ext>
            </a:extLst>
          </p:cNvPr>
          <p:cNvSpPr txBox="1"/>
          <p:nvPr/>
        </p:nvSpPr>
        <p:spPr>
          <a:xfrm>
            <a:off x="1468877" y="2171700"/>
            <a:ext cx="15838251" cy="769441"/>
          </a:xfrm>
          <a:prstGeom prst="rect">
            <a:avLst/>
          </a:prstGeom>
          <a:noFill/>
        </p:spPr>
        <p:txBody>
          <a:bodyPr wrap="square" rtlCol="0">
            <a:spAutoFit/>
          </a:bodyPr>
          <a:lstStyle/>
          <a:p>
            <a:pPr>
              <a:defRPr/>
            </a:pPr>
            <a:r>
              <a:rPr lang="en-US" sz="4400" dirty="0">
                <a:effectLst/>
                <a:latin typeface="Calibri" panose="020F0502020204030204" pitchFamily="34" charset="0"/>
                <a:ea typeface="Times New Roman" panose="02020603050405020304" pitchFamily="18" charset="0"/>
              </a:rPr>
              <a:t> </a:t>
            </a:r>
            <a:endParaRPr lang="es-ES" sz="4400" b="1" dirty="0">
              <a:ea typeface="Microsoft Sans Serif" panose="020B0604020202020204" pitchFamily="34" charset="0"/>
              <a:cs typeface="Microsoft Sans Serif" panose="020B0604020202020204" pitchFamily="34" charset="0"/>
            </a:endParaRPr>
          </a:p>
        </p:txBody>
      </p:sp>
      <p:sp>
        <p:nvSpPr>
          <p:cNvPr id="4" name="TextBox 3">
            <a:extLst>
              <a:ext uri="{FF2B5EF4-FFF2-40B4-BE49-F238E27FC236}">
                <a16:creationId xmlns:a16="http://schemas.microsoft.com/office/drawing/2014/main" id="{31606515-ACC7-A961-D9BB-7BA360277EC8}"/>
              </a:ext>
            </a:extLst>
          </p:cNvPr>
          <p:cNvSpPr txBox="1"/>
          <p:nvPr/>
        </p:nvSpPr>
        <p:spPr>
          <a:xfrm>
            <a:off x="1752600" y="2144486"/>
            <a:ext cx="15066523" cy="6863417"/>
          </a:xfrm>
          <a:prstGeom prst="rect">
            <a:avLst/>
          </a:prstGeom>
          <a:noFill/>
        </p:spPr>
        <p:txBody>
          <a:bodyPr wrap="square">
            <a:spAutoFit/>
          </a:bodyPr>
          <a:lstStyle/>
          <a:p>
            <a:pPr fontAlgn="base"/>
            <a:r>
              <a:rPr lang="en-GB" sz="4000" dirty="0">
                <a:solidFill>
                  <a:srgbClr val="7030A0"/>
                </a:solidFill>
                <a:ea typeface="Times New Roman" panose="02020603050405020304" pitchFamily="18" charset="0"/>
              </a:rPr>
              <a:t>The goal is to establish what the needs of potential users are and whether there is a need for your future products or services in the market where you plan to operate.</a:t>
            </a:r>
          </a:p>
          <a:p>
            <a:pPr fontAlgn="base"/>
            <a:endParaRPr lang="en-GB" sz="4000" dirty="0">
              <a:solidFill>
                <a:srgbClr val="7030A0"/>
              </a:solidFill>
              <a:ea typeface="Times New Roman" panose="02020603050405020304" pitchFamily="18" charset="0"/>
            </a:endParaRPr>
          </a:p>
          <a:p>
            <a:pPr fontAlgn="base"/>
            <a:r>
              <a:rPr lang="en-GB" sz="4000" b="1" dirty="0">
                <a:solidFill>
                  <a:srgbClr val="FD4FB4"/>
                </a:solidFill>
                <a:effectLst/>
                <a:ea typeface="Times New Roman" panose="02020603050405020304" pitchFamily="18" charset="0"/>
              </a:rPr>
              <a:t>It is necessary to conduct market research before starting a business!!!</a:t>
            </a:r>
            <a:endParaRPr lang="sr-Latn-RS" sz="4000" b="1" dirty="0">
              <a:solidFill>
                <a:srgbClr val="FD4FB4"/>
              </a:solidFill>
              <a:effectLst/>
              <a:ea typeface="Times New Roman" panose="02020603050405020304" pitchFamily="18" charset="0"/>
            </a:endParaRPr>
          </a:p>
          <a:p>
            <a:pPr algn="ctr" fontAlgn="base"/>
            <a:endParaRPr lang="sr-Latn-RS" sz="4000" b="1" dirty="0">
              <a:solidFill>
                <a:srgbClr val="FD4FB4"/>
              </a:solidFill>
              <a:effectLst/>
              <a:ea typeface="Times New Roman" panose="02020603050405020304" pitchFamily="18" charset="0"/>
            </a:endParaRPr>
          </a:p>
          <a:p>
            <a:pPr algn="ctr" fontAlgn="base"/>
            <a:endParaRPr lang="sr-Latn-RS" sz="4000" b="1" dirty="0">
              <a:solidFill>
                <a:srgbClr val="FD4FB4"/>
              </a:solidFill>
              <a:ea typeface="Times New Roman" panose="02020603050405020304" pitchFamily="18" charset="0"/>
            </a:endParaRPr>
          </a:p>
          <a:p>
            <a:pPr algn="ctr" fontAlgn="base"/>
            <a:endParaRPr lang="sr-Latn-RS" sz="4000" b="1" dirty="0">
              <a:solidFill>
                <a:srgbClr val="FD4FB4"/>
              </a:solidFill>
              <a:effectLst/>
              <a:ea typeface="Times New Roman" panose="02020603050405020304" pitchFamily="18" charset="0"/>
            </a:endParaRPr>
          </a:p>
          <a:p>
            <a:pPr algn="ctr" fontAlgn="base"/>
            <a:endParaRPr lang="sr-Latn-RS" sz="4000" b="1" dirty="0">
              <a:solidFill>
                <a:srgbClr val="FD4FB4"/>
              </a:solidFill>
              <a:ea typeface="Times New Roman" panose="02020603050405020304" pitchFamily="18" charset="0"/>
            </a:endParaRPr>
          </a:p>
          <a:p>
            <a:pPr algn="ctr" fontAlgn="base"/>
            <a:endParaRPr lang="sr-Latn-RS" sz="4000" b="1" dirty="0">
              <a:solidFill>
                <a:srgbClr val="FD4FB4"/>
              </a:solidFill>
              <a:effectLst/>
              <a:ea typeface="Times New Roman" panose="02020603050405020304" pitchFamily="18" charset="0"/>
            </a:endParaRPr>
          </a:p>
          <a:p>
            <a:pPr algn="ctr" fontAlgn="base"/>
            <a:r>
              <a:rPr lang="en-GB" sz="4000" b="1" dirty="0">
                <a:solidFill>
                  <a:srgbClr val="FD4FB4"/>
                </a:solidFill>
                <a:effectLst/>
                <a:ea typeface="Times New Roman" panose="02020603050405020304" pitchFamily="18" charset="0"/>
              </a:rPr>
              <a:t>The focus is on the customer!</a:t>
            </a:r>
            <a:endParaRPr lang="sr-Latn-RS" sz="4000" dirty="0">
              <a:solidFill>
                <a:srgbClr val="FD4FB4"/>
              </a:solidFill>
              <a:effectLst/>
              <a:ea typeface="Times New Roman" panose="02020603050405020304" pitchFamily="18" charset="0"/>
            </a:endParaRPr>
          </a:p>
        </p:txBody>
      </p:sp>
      <p:pic>
        <p:nvPicPr>
          <p:cNvPr id="5124" name="Picture 4" descr="พิชิตใจลูกค้าด้วยกลยุทธ์ Customer Centric ลูกค้าคือหนทางสู่การเติบโตของเรา  - THE GROWTH MASTER">
            <a:extLst>
              <a:ext uri="{FF2B5EF4-FFF2-40B4-BE49-F238E27FC236}">
                <a16:creationId xmlns:a16="http://schemas.microsoft.com/office/drawing/2014/main" id="{A10B2DFB-A12A-1CE9-CC78-23863B03B9C7}"/>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5600" y="5508260"/>
            <a:ext cx="4519612" cy="255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38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D2B2D9-7E0E-EC45-3745-0549D8E029B0}"/>
              </a:ext>
            </a:extLst>
          </p:cNvPr>
          <p:cNvSpPr txBox="1"/>
          <p:nvPr/>
        </p:nvSpPr>
        <p:spPr>
          <a:xfrm>
            <a:off x="1588852" y="895707"/>
            <a:ext cx="9144000" cy="707886"/>
          </a:xfrm>
          <a:prstGeom prst="rect">
            <a:avLst/>
          </a:prstGeom>
          <a:noFill/>
        </p:spPr>
        <p:txBody>
          <a:bodyPr wrap="square">
            <a:spAutoFit/>
          </a:bodyPr>
          <a:lstStyle/>
          <a:p>
            <a:r>
              <a:rPr lang="en-GB" sz="4000" dirty="0">
                <a:solidFill>
                  <a:srgbClr val="FD4FB4"/>
                </a:solidFill>
                <a:effectLst/>
                <a:latin typeface="Calibri" panose="020F0502020204030204" pitchFamily="34" charset="0"/>
                <a:ea typeface="Times New Roman" panose="02020603050405020304" pitchFamily="18" charset="0"/>
              </a:rPr>
              <a:t>2.1.1: </a:t>
            </a:r>
            <a:r>
              <a:rPr lang="en-US" sz="4000" b="1" dirty="0">
                <a:solidFill>
                  <a:srgbClr val="FD4FB4"/>
                </a:solidFill>
                <a:effectLst/>
                <a:latin typeface="Calibri" panose="020F0502020204030204" pitchFamily="34" charset="0"/>
                <a:ea typeface="Times New Roman" panose="02020603050405020304" pitchFamily="18" charset="0"/>
              </a:rPr>
              <a:t>Analysis and evaluation of ideas</a:t>
            </a:r>
            <a:endParaRPr lang="sr-Latn-RS" sz="4000" b="1" dirty="0">
              <a:solidFill>
                <a:srgbClr val="FD4FB4"/>
              </a:solidFill>
            </a:endParaRPr>
          </a:p>
        </p:txBody>
      </p:sp>
      <p:sp>
        <p:nvSpPr>
          <p:cNvPr id="5" name="TextBox 4">
            <a:extLst>
              <a:ext uri="{FF2B5EF4-FFF2-40B4-BE49-F238E27FC236}">
                <a16:creationId xmlns:a16="http://schemas.microsoft.com/office/drawing/2014/main" id="{6E12F4C5-2A74-B373-3A29-065CC64B8B52}"/>
              </a:ext>
            </a:extLst>
          </p:cNvPr>
          <p:cNvSpPr txBox="1"/>
          <p:nvPr/>
        </p:nvSpPr>
        <p:spPr>
          <a:xfrm>
            <a:off x="1676400" y="1943100"/>
            <a:ext cx="14935200" cy="10218182"/>
          </a:xfrm>
          <a:prstGeom prst="rect">
            <a:avLst/>
          </a:prstGeom>
          <a:noFill/>
        </p:spPr>
        <p:txBody>
          <a:bodyPr wrap="square">
            <a:spAutoFit/>
          </a:bodyPr>
          <a:lstStyle/>
          <a:p>
            <a:pPr algn="just"/>
            <a:r>
              <a:rPr lang="en-US" sz="3600" dirty="0">
                <a:solidFill>
                  <a:srgbClr val="7030A0"/>
                </a:solidFill>
                <a:ea typeface="Times New Roman" panose="02020603050405020304" pitchFamily="18" charset="0"/>
              </a:rPr>
              <a:t>It is necessary for a potential entrepreneur to be able to:</a:t>
            </a:r>
          </a:p>
          <a:p>
            <a:pPr marL="571500" indent="-571500" algn="just">
              <a:buFont typeface="Wingdings" panose="05000000000000000000" pitchFamily="2" charset="2"/>
              <a:buChar char="ü"/>
            </a:pPr>
            <a:r>
              <a:rPr lang="en-US" sz="3600" dirty="0">
                <a:solidFill>
                  <a:srgbClr val="7030A0"/>
                </a:solidFill>
                <a:ea typeface="Times New Roman" panose="02020603050405020304" pitchFamily="18" charset="0"/>
              </a:rPr>
              <a:t>listen, </a:t>
            </a:r>
          </a:p>
          <a:p>
            <a:pPr marL="571500" indent="-571500" algn="just">
              <a:buFont typeface="Wingdings" panose="05000000000000000000" pitchFamily="2" charset="2"/>
              <a:buChar char="ü"/>
            </a:pPr>
            <a:r>
              <a:rPr lang="en-US" sz="3600" dirty="0">
                <a:solidFill>
                  <a:srgbClr val="7030A0"/>
                </a:solidFill>
                <a:ea typeface="Times New Roman" panose="02020603050405020304" pitchFamily="18" charset="0"/>
              </a:rPr>
              <a:t>learn, and </a:t>
            </a:r>
          </a:p>
          <a:p>
            <a:pPr marL="571500" indent="-571500" algn="just">
              <a:buFont typeface="Wingdings" panose="05000000000000000000" pitchFamily="2" charset="2"/>
              <a:buChar char="ü"/>
            </a:pPr>
            <a:r>
              <a:rPr lang="en-US" sz="3600" dirty="0">
                <a:solidFill>
                  <a:srgbClr val="7030A0"/>
                </a:solidFill>
                <a:ea typeface="Times New Roman" panose="02020603050405020304" pitchFamily="18" charset="0"/>
              </a:rPr>
              <a:t>be engaged in creating value for customers, based on expressed needs.</a:t>
            </a:r>
            <a:endParaRPr lang="sr-Latn-RS" sz="3600" dirty="0">
              <a:solidFill>
                <a:srgbClr val="7030A0"/>
              </a:solidFill>
              <a:ea typeface="Times New Roman" panose="02020603050405020304" pitchFamily="18" charset="0"/>
            </a:endParaRPr>
          </a:p>
          <a:p>
            <a:pPr algn="ctr"/>
            <a:endParaRPr lang="en-US" sz="3600" b="1" dirty="0">
              <a:solidFill>
                <a:srgbClr val="FD4FB4"/>
              </a:solidFill>
              <a:effectLst/>
              <a:ea typeface="Times New Roman" panose="02020603050405020304" pitchFamily="18" charset="0"/>
            </a:endParaRPr>
          </a:p>
          <a:p>
            <a:pPr algn="ctr"/>
            <a:endParaRPr lang="en-US" sz="3600" b="1" dirty="0">
              <a:solidFill>
                <a:srgbClr val="FD4FB4"/>
              </a:solidFill>
              <a:ea typeface="Times New Roman" panose="02020603050405020304" pitchFamily="18" charset="0"/>
            </a:endParaRPr>
          </a:p>
          <a:p>
            <a:pPr algn="ctr"/>
            <a:endParaRPr lang="en-US" sz="3600" b="1" dirty="0">
              <a:solidFill>
                <a:srgbClr val="FD4FB4"/>
              </a:solidFill>
              <a:effectLst/>
              <a:ea typeface="Times New Roman" panose="02020603050405020304" pitchFamily="18" charset="0"/>
            </a:endParaRPr>
          </a:p>
          <a:p>
            <a:pPr algn="ctr"/>
            <a:endParaRPr lang="en-US" sz="3600" b="1" dirty="0">
              <a:solidFill>
                <a:srgbClr val="FD4FB4"/>
              </a:solidFill>
              <a:ea typeface="Times New Roman" panose="02020603050405020304" pitchFamily="18" charset="0"/>
            </a:endParaRPr>
          </a:p>
          <a:p>
            <a:pPr algn="ctr"/>
            <a:endParaRPr lang="en-US" sz="3600" b="1" dirty="0">
              <a:solidFill>
                <a:srgbClr val="FD4FB4"/>
              </a:solidFill>
              <a:effectLst/>
              <a:ea typeface="Times New Roman" panose="02020603050405020304" pitchFamily="18" charset="0"/>
            </a:endParaRPr>
          </a:p>
          <a:p>
            <a:pPr algn="ctr"/>
            <a:endParaRPr lang="en-US" sz="3600" b="1" dirty="0">
              <a:solidFill>
                <a:srgbClr val="FD4FB4"/>
              </a:solidFill>
              <a:ea typeface="Times New Roman" panose="02020603050405020304" pitchFamily="18" charset="0"/>
            </a:endParaRPr>
          </a:p>
          <a:p>
            <a:pPr algn="ctr"/>
            <a:r>
              <a:rPr lang="en-US" sz="3600" b="1" dirty="0">
                <a:solidFill>
                  <a:srgbClr val="FD4FB4"/>
                </a:solidFill>
                <a:effectLst/>
                <a:ea typeface="Times New Roman" panose="02020603050405020304" pitchFamily="18" charset="0"/>
              </a:rPr>
              <a:t>Adequate preparation for entering the business and planning activities </a:t>
            </a:r>
          </a:p>
          <a:p>
            <a:pPr algn="ctr"/>
            <a:r>
              <a:rPr lang="en-US" sz="3600" b="1" u="sng" dirty="0">
                <a:solidFill>
                  <a:srgbClr val="FD4FB4"/>
                </a:solidFill>
                <a:effectLst/>
                <a:ea typeface="Times New Roman" panose="02020603050405020304" pitchFamily="18" charset="0"/>
              </a:rPr>
              <a:t>is necessary</a:t>
            </a:r>
            <a:r>
              <a:rPr lang="en-US" sz="3600" b="1" dirty="0">
                <a:solidFill>
                  <a:srgbClr val="FD4FB4"/>
                </a:solidFill>
                <a:ea typeface="Times New Roman" panose="02020603050405020304" pitchFamily="18" charset="0"/>
              </a:rPr>
              <a:t>!</a:t>
            </a:r>
            <a:endParaRPr lang="en-US" sz="3600" b="1" dirty="0">
              <a:solidFill>
                <a:srgbClr val="FD4FB4"/>
              </a:solidFill>
              <a:effectLst/>
              <a:ea typeface="Times New Roman" panose="02020603050405020304" pitchFamily="18" charset="0"/>
            </a:endParaRPr>
          </a:p>
          <a:p>
            <a:pPr algn="just"/>
            <a:endParaRPr lang="en-US" sz="3600" dirty="0">
              <a:ea typeface="Times New Roman" panose="02020603050405020304" pitchFamily="18" charset="0"/>
            </a:endParaRPr>
          </a:p>
          <a:p>
            <a:pPr algn="just"/>
            <a:endParaRPr lang="sr-Latn-RS" sz="3600" dirty="0">
              <a:effectLst/>
              <a:ea typeface="Times New Roman" panose="02020603050405020304" pitchFamily="18" charset="0"/>
            </a:endParaRPr>
          </a:p>
          <a:p>
            <a:pPr algn="just"/>
            <a:endParaRPr lang="en-US" sz="3600" dirty="0">
              <a:effectLst/>
              <a:ea typeface="Times New Roman" panose="02020603050405020304" pitchFamily="18" charset="0"/>
            </a:endParaRPr>
          </a:p>
          <a:p>
            <a:pPr algn="just"/>
            <a:endParaRPr lang="en-US" sz="3600" dirty="0">
              <a:ea typeface="Times New Roman" panose="02020603050405020304" pitchFamily="18" charset="0"/>
            </a:endParaRPr>
          </a:p>
          <a:p>
            <a:pPr algn="just"/>
            <a:endParaRPr lang="en-US" sz="3600" dirty="0">
              <a:effectLst/>
              <a:ea typeface="Times New Roman" panose="02020603050405020304" pitchFamily="18" charset="0"/>
            </a:endParaRPr>
          </a:p>
          <a:p>
            <a:pPr algn="just"/>
            <a:endParaRPr lang="en-US" sz="3600" dirty="0">
              <a:effectLst/>
              <a:ea typeface="Times New Roman" panose="02020603050405020304" pitchFamily="18" charset="0"/>
            </a:endParaRPr>
          </a:p>
          <a:p>
            <a:pPr algn="just"/>
            <a:endParaRPr lang="en-US" sz="1000" dirty="0">
              <a:effectLst/>
              <a:ea typeface="Times New Roman" panose="02020603050405020304" pitchFamily="18" charset="0"/>
            </a:endParaRPr>
          </a:p>
        </p:txBody>
      </p:sp>
      <p:pic>
        <p:nvPicPr>
          <p:cNvPr id="4098" name="Picture 2" descr="Talking about Plan dalam Bahasa Inggris">
            <a:extLst>
              <a:ext uri="{FF2B5EF4-FFF2-40B4-BE49-F238E27FC236}">
                <a16:creationId xmlns:a16="http://schemas.microsoft.com/office/drawing/2014/main" id="{F2CF69F9-8946-70C5-B787-9D0C0814E58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24400" y="4381500"/>
            <a:ext cx="7162800" cy="316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432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D2B2D9-7E0E-EC45-3745-0549D8E029B0}"/>
              </a:ext>
            </a:extLst>
          </p:cNvPr>
          <p:cNvSpPr txBox="1"/>
          <p:nvPr/>
        </p:nvSpPr>
        <p:spPr>
          <a:xfrm>
            <a:off x="1588852" y="895707"/>
            <a:ext cx="9144000" cy="707886"/>
          </a:xfrm>
          <a:prstGeom prst="rect">
            <a:avLst/>
          </a:prstGeom>
          <a:noFill/>
        </p:spPr>
        <p:txBody>
          <a:bodyPr wrap="square">
            <a:spAutoFit/>
          </a:bodyPr>
          <a:lstStyle/>
          <a:p>
            <a:r>
              <a:rPr lang="en-GB" sz="4000" dirty="0">
                <a:solidFill>
                  <a:srgbClr val="FD4FB4"/>
                </a:solidFill>
                <a:effectLst/>
                <a:latin typeface="Calibri" panose="020F0502020204030204" pitchFamily="34" charset="0"/>
                <a:ea typeface="Times New Roman" panose="02020603050405020304" pitchFamily="18" charset="0"/>
              </a:rPr>
              <a:t>2.1.1: </a:t>
            </a:r>
            <a:r>
              <a:rPr lang="en-US" sz="4000" b="1" dirty="0">
                <a:solidFill>
                  <a:srgbClr val="FD4FB4"/>
                </a:solidFill>
                <a:effectLst/>
                <a:latin typeface="Calibri" panose="020F0502020204030204" pitchFamily="34" charset="0"/>
                <a:ea typeface="Times New Roman" panose="02020603050405020304" pitchFamily="18" charset="0"/>
              </a:rPr>
              <a:t>Analysis and evaluation of ideas</a:t>
            </a:r>
            <a:endParaRPr lang="sr-Latn-RS" sz="4000" b="1" dirty="0">
              <a:solidFill>
                <a:srgbClr val="FD4FB4"/>
              </a:solidFill>
            </a:endParaRPr>
          </a:p>
        </p:txBody>
      </p:sp>
      <p:sp>
        <p:nvSpPr>
          <p:cNvPr id="5" name="TextBox 4">
            <a:extLst>
              <a:ext uri="{FF2B5EF4-FFF2-40B4-BE49-F238E27FC236}">
                <a16:creationId xmlns:a16="http://schemas.microsoft.com/office/drawing/2014/main" id="{6E12F4C5-2A74-B373-3A29-065CC64B8B52}"/>
              </a:ext>
            </a:extLst>
          </p:cNvPr>
          <p:cNvSpPr txBox="1"/>
          <p:nvPr/>
        </p:nvSpPr>
        <p:spPr>
          <a:xfrm>
            <a:off x="1676400" y="1943100"/>
            <a:ext cx="14935200" cy="6494085"/>
          </a:xfrm>
          <a:prstGeom prst="rect">
            <a:avLst/>
          </a:prstGeom>
          <a:noFill/>
        </p:spPr>
        <p:txBody>
          <a:bodyPr wrap="square">
            <a:spAutoFit/>
          </a:bodyPr>
          <a:lstStyle/>
          <a:p>
            <a:pPr algn="ctr"/>
            <a:r>
              <a:rPr lang="en-US" sz="3200" dirty="0">
                <a:solidFill>
                  <a:srgbClr val="7030A0"/>
                </a:solidFill>
                <a:effectLst/>
                <a:ea typeface="Times New Roman" panose="02020603050405020304" pitchFamily="18" charset="0"/>
              </a:rPr>
              <a:t>The entrepreneur should answer the following questions:</a:t>
            </a:r>
          </a:p>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a:p>
            <a:pPr algn="just"/>
            <a:r>
              <a:rPr lang="en-US" sz="3200" dirty="0">
                <a:solidFill>
                  <a:srgbClr val="7030A0"/>
                </a:solidFill>
                <a:effectLst/>
                <a:ea typeface="Times New Roman" panose="02020603050405020304" pitchFamily="18" charset="0"/>
              </a:rPr>
              <a:t>1. Is there a need for my products/services on the market?</a:t>
            </a:r>
            <a:endParaRPr lang="sr-Latn-RS" sz="3200" dirty="0">
              <a:solidFill>
                <a:srgbClr val="7030A0"/>
              </a:solidFill>
              <a:effectLst/>
              <a:ea typeface="Times New Roman" panose="02020603050405020304" pitchFamily="18" charset="0"/>
            </a:endParaRPr>
          </a:p>
          <a:p>
            <a:pPr algn="just"/>
            <a:r>
              <a:rPr lang="en-US" sz="3200" dirty="0">
                <a:solidFill>
                  <a:srgbClr val="7030A0"/>
                </a:solidFill>
                <a:ea typeface="Times New Roman" panose="02020603050405020304" pitchFamily="18" charset="0"/>
              </a:rPr>
              <a:t>2.</a:t>
            </a:r>
            <a:r>
              <a:rPr lang="en-US" sz="3200" dirty="0">
                <a:solidFill>
                  <a:srgbClr val="7030A0"/>
                </a:solidFill>
                <a:effectLst/>
                <a:ea typeface="Times New Roman" panose="02020603050405020304" pitchFamily="18" charset="0"/>
              </a:rPr>
              <a:t> How will potential customers know that I have started a business?</a:t>
            </a:r>
            <a:endParaRPr lang="sr-Latn-RS" sz="3200" dirty="0">
              <a:solidFill>
                <a:srgbClr val="7030A0"/>
              </a:solidFill>
              <a:effectLst/>
              <a:ea typeface="Times New Roman" panose="02020603050405020304" pitchFamily="18" charset="0"/>
            </a:endParaRPr>
          </a:p>
          <a:p>
            <a:pPr algn="just"/>
            <a:r>
              <a:rPr lang="en-US" sz="3200" dirty="0">
                <a:solidFill>
                  <a:srgbClr val="7030A0"/>
                </a:solidFill>
                <a:effectLst/>
                <a:ea typeface="Times New Roman" panose="02020603050405020304" pitchFamily="18" charset="0"/>
              </a:rPr>
              <a:t>3. What is the key factor for customers to choose my product/service, without going to a competitor?</a:t>
            </a:r>
            <a:endParaRPr lang="sr-Latn-RS" sz="3200" dirty="0">
              <a:solidFill>
                <a:srgbClr val="7030A0"/>
              </a:solidFill>
              <a:effectLst/>
              <a:ea typeface="Times New Roman" panose="02020603050405020304" pitchFamily="18" charset="0"/>
            </a:endParaRPr>
          </a:p>
          <a:p>
            <a:pPr fontAlgn="base"/>
            <a:r>
              <a:rPr lang="en-US" sz="3200" dirty="0">
                <a:solidFill>
                  <a:srgbClr val="7030A0"/>
                </a:solidFill>
                <a:effectLst/>
                <a:ea typeface="Times New Roman" panose="02020603050405020304" pitchFamily="18" charset="0"/>
              </a:rPr>
              <a:t>4. How will I keep my customers?</a:t>
            </a:r>
            <a:r>
              <a:rPr lang="en-GB" sz="3200" dirty="0">
                <a:solidFill>
                  <a:srgbClr val="7030A0"/>
                </a:solidFill>
                <a:effectLst/>
                <a:ea typeface="Times New Roman" panose="02020603050405020304" pitchFamily="18" charset="0"/>
              </a:rPr>
              <a:t>  </a:t>
            </a:r>
            <a:endParaRPr lang="en-US" sz="3200" dirty="0">
              <a:solidFill>
                <a:srgbClr val="7030A0"/>
              </a:solidFill>
              <a:effectLst/>
              <a:ea typeface="Times New Roman" panose="02020603050405020304" pitchFamily="18" charset="0"/>
            </a:endParaRPr>
          </a:p>
        </p:txBody>
      </p:sp>
      <p:pic>
        <p:nvPicPr>
          <p:cNvPr id="2" name="Imagen 11">
            <a:extLst>
              <a:ext uri="{FF2B5EF4-FFF2-40B4-BE49-F238E27FC236}">
                <a16:creationId xmlns:a16="http://schemas.microsoft.com/office/drawing/2014/main" id="{CCE6E3C0-086A-FF29-AD07-96ECF2F460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0" y="2552700"/>
            <a:ext cx="5593602" cy="3146401"/>
          </a:xfrm>
          <a:prstGeom prst="rect">
            <a:avLst/>
          </a:prstGeom>
        </p:spPr>
      </p:pic>
    </p:spTree>
    <p:extLst>
      <p:ext uri="{BB962C8B-B14F-4D97-AF65-F5344CB8AC3E}">
        <p14:creationId xmlns:p14="http://schemas.microsoft.com/office/powerpoint/2010/main" val="29531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D2B2D9-7E0E-EC45-3745-0549D8E029B0}"/>
              </a:ext>
            </a:extLst>
          </p:cNvPr>
          <p:cNvSpPr txBox="1"/>
          <p:nvPr/>
        </p:nvSpPr>
        <p:spPr>
          <a:xfrm>
            <a:off x="1588852" y="895707"/>
            <a:ext cx="9144000" cy="707886"/>
          </a:xfrm>
          <a:prstGeom prst="rect">
            <a:avLst/>
          </a:prstGeom>
          <a:noFill/>
        </p:spPr>
        <p:txBody>
          <a:bodyPr wrap="square">
            <a:spAutoFit/>
          </a:bodyPr>
          <a:lstStyle/>
          <a:p>
            <a:r>
              <a:rPr lang="en-GB" sz="4000" dirty="0">
                <a:solidFill>
                  <a:srgbClr val="FD4FB4"/>
                </a:solidFill>
                <a:effectLst/>
                <a:latin typeface="Calibri" panose="020F0502020204030204" pitchFamily="34" charset="0"/>
                <a:ea typeface="Times New Roman" panose="02020603050405020304" pitchFamily="18" charset="0"/>
              </a:rPr>
              <a:t>2.1.1: </a:t>
            </a:r>
            <a:r>
              <a:rPr lang="en-US" sz="4000" b="1" dirty="0">
                <a:solidFill>
                  <a:srgbClr val="FD4FB4"/>
                </a:solidFill>
                <a:effectLst/>
                <a:latin typeface="Calibri" panose="020F0502020204030204" pitchFamily="34" charset="0"/>
                <a:ea typeface="Times New Roman" panose="02020603050405020304" pitchFamily="18" charset="0"/>
              </a:rPr>
              <a:t>Analysis and evaluation of ideas</a:t>
            </a:r>
            <a:endParaRPr lang="sr-Latn-RS" sz="4000" b="1" dirty="0">
              <a:solidFill>
                <a:srgbClr val="FD4FB4"/>
              </a:solidFill>
            </a:endParaRPr>
          </a:p>
        </p:txBody>
      </p:sp>
      <p:sp>
        <p:nvSpPr>
          <p:cNvPr id="5" name="TextBox 4">
            <a:extLst>
              <a:ext uri="{FF2B5EF4-FFF2-40B4-BE49-F238E27FC236}">
                <a16:creationId xmlns:a16="http://schemas.microsoft.com/office/drawing/2014/main" id="{6E12F4C5-2A74-B373-3A29-065CC64B8B52}"/>
              </a:ext>
            </a:extLst>
          </p:cNvPr>
          <p:cNvSpPr txBox="1"/>
          <p:nvPr/>
        </p:nvSpPr>
        <p:spPr>
          <a:xfrm>
            <a:off x="6102102" y="4711042"/>
            <a:ext cx="2535211" cy="3539430"/>
          </a:xfrm>
          <a:prstGeom prst="rect">
            <a:avLst/>
          </a:prstGeom>
          <a:noFill/>
        </p:spPr>
        <p:txBody>
          <a:bodyPr wrap="square">
            <a:spAutoFit/>
          </a:bodyPr>
          <a:lstStyle/>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a:p>
            <a:pPr algn="just"/>
            <a:endParaRPr lang="en-US" sz="3200" dirty="0">
              <a:effectLst/>
              <a:ea typeface="Times New Roman" panose="02020603050405020304" pitchFamily="18" charset="0"/>
            </a:endParaRPr>
          </a:p>
          <a:p>
            <a:pPr algn="just"/>
            <a:endParaRPr lang="en-US" sz="3200" dirty="0">
              <a:ea typeface="Times New Roman" panose="02020603050405020304" pitchFamily="18" charset="0"/>
            </a:endParaRPr>
          </a:p>
        </p:txBody>
      </p:sp>
      <p:sp>
        <p:nvSpPr>
          <p:cNvPr id="6" name="TextBox 5">
            <a:extLst>
              <a:ext uri="{FF2B5EF4-FFF2-40B4-BE49-F238E27FC236}">
                <a16:creationId xmlns:a16="http://schemas.microsoft.com/office/drawing/2014/main" id="{D797838D-8845-5974-8C51-E74CA336B604}"/>
              </a:ext>
            </a:extLst>
          </p:cNvPr>
          <p:cNvSpPr txBox="1"/>
          <p:nvPr/>
        </p:nvSpPr>
        <p:spPr>
          <a:xfrm>
            <a:off x="876300" y="1926771"/>
            <a:ext cx="16535400" cy="1754326"/>
          </a:xfrm>
          <a:prstGeom prst="rect">
            <a:avLst/>
          </a:prstGeom>
          <a:noFill/>
        </p:spPr>
        <p:txBody>
          <a:bodyPr wrap="square">
            <a:spAutoFit/>
          </a:bodyPr>
          <a:lstStyle/>
          <a:p>
            <a:pPr algn="ctr"/>
            <a:r>
              <a:rPr lang="en-US" sz="3600" dirty="0">
                <a:solidFill>
                  <a:srgbClr val="7030A0"/>
                </a:solidFill>
                <a:effectLst/>
                <a:latin typeface="Calibri" panose="020F0502020204030204" pitchFamily="34" charset="0"/>
                <a:ea typeface="Times New Roman" panose="02020603050405020304" pitchFamily="18" charset="0"/>
              </a:rPr>
              <a:t>Finding and defining a competitive advantage and creating value for customers means </a:t>
            </a:r>
          </a:p>
          <a:p>
            <a:pPr algn="ctr"/>
            <a:r>
              <a:rPr lang="en-US" sz="3600" b="1" dirty="0">
                <a:solidFill>
                  <a:srgbClr val="7030A0"/>
                </a:solidFill>
                <a:effectLst/>
                <a:latin typeface="Calibri" panose="020F0502020204030204" pitchFamily="34" charset="0"/>
                <a:ea typeface="Times New Roman" panose="02020603050405020304" pitchFamily="18" charset="0"/>
              </a:rPr>
              <a:t>survival or disappearance </a:t>
            </a:r>
          </a:p>
          <a:p>
            <a:pPr algn="ctr"/>
            <a:r>
              <a:rPr lang="en-US" sz="3600" dirty="0">
                <a:solidFill>
                  <a:srgbClr val="7030A0"/>
                </a:solidFill>
                <a:effectLst/>
                <a:latin typeface="Calibri" panose="020F0502020204030204" pitchFamily="34" charset="0"/>
                <a:ea typeface="Times New Roman" panose="02020603050405020304" pitchFamily="18" charset="0"/>
              </a:rPr>
              <a:t>from the market for business beginners. </a:t>
            </a:r>
            <a:endParaRPr lang="sr-Latn-RS" sz="3600" dirty="0">
              <a:solidFill>
                <a:srgbClr val="7030A0"/>
              </a:solidFill>
            </a:endParaRPr>
          </a:p>
        </p:txBody>
      </p:sp>
      <p:sp>
        <p:nvSpPr>
          <p:cNvPr id="8" name="TextBox 7">
            <a:extLst>
              <a:ext uri="{FF2B5EF4-FFF2-40B4-BE49-F238E27FC236}">
                <a16:creationId xmlns:a16="http://schemas.microsoft.com/office/drawing/2014/main" id="{3997CD18-3D25-D645-659F-3BE802CD04D8}"/>
              </a:ext>
            </a:extLst>
          </p:cNvPr>
          <p:cNvSpPr txBox="1"/>
          <p:nvPr/>
        </p:nvSpPr>
        <p:spPr>
          <a:xfrm>
            <a:off x="4267200" y="7713898"/>
            <a:ext cx="9144000" cy="646331"/>
          </a:xfrm>
          <a:prstGeom prst="rect">
            <a:avLst/>
          </a:prstGeom>
          <a:noFill/>
        </p:spPr>
        <p:txBody>
          <a:bodyPr wrap="square">
            <a:spAutoFit/>
          </a:bodyPr>
          <a:lstStyle/>
          <a:p>
            <a:r>
              <a:rPr lang="en-US" sz="3600" b="1" dirty="0">
                <a:solidFill>
                  <a:srgbClr val="FD4FB4"/>
                </a:solidFill>
                <a:effectLst/>
                <a:latin typeface="Calibri" panose="020F0502020204030204" pitchFamily="34" charset="0"/>
                <a:ea typeface="Times New Roman" panose="02020603050405020304" pitchFamily="18" charset="0"/>
              </a:rPr>
              <a:t>Value is what customers are willing to pay for! </a:t>
            </a:r>
            <a:endParaRPr lang="sr-Latn-RS" sz="3600" b="1" dirty="0">
              <a:solidFill>
                <a:srgbClr val="FD4FB4"/>
              </a:solidFill>
            </a:endParaRPr>
          </a:p>
        </p:txBody>
      </p:sp>
      <p:pic>
        <p:nvPicPr>
          <p:cNvPr id="9" name="Imagen 9">
            <a:extLst>
              <a:ext uri="{FF2B5EF4-FFF2-40B4-BE49-F238E27FC236}">
                <a16:creationId xmlns:a16="http://schemas.microsoft.com/office/drawing/2014/main" id="{6CFB94DA-8756-56D8-31A2-ED1BE41093D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4000" y="4004275"/>
            <a:ext cx="5958826" cy="2979413"/>
          </a:xfrm>
          <a:prstGeom prst="rect">
            <a:avLst/>
          </a:prstGeom>
        </p:spPr>
      </p:pic>
    </p:spTree>
    <p:extLst>
      <p:ext uri="{BB962C8B-B14F-4D97-AF65-F5344CB8AC3E}">
        <p14:creationId xmlns:p14="http://schemas.microsoft.com/office/powerpoint/2010/main" val="11966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02AAC77-762E-FF82-BCE0-542021BAB6F1}"/>
              </a:ext>
            </a:extLst>
          </p:cNvPr>
          <p:cNvSpPr txBox="1"/>
          <p:nvPr/>
        </p:nvSpPr>
        <p:spPr>
          <a:xfrm>
            <a:off x="1447800" y="1573291"/>
            <a:ext cx="3581400" cy="646331"/>
          </a:xfrm>
          <a:prstGeom prst="rect">
            <a:avLst/>
          </a:prstGeom>
          <a:noFill/>
        </p:spPr>
        <p:txBody>
          <a:bodyPr wrap="square" rtlCol="0">
            <a:spAutoFit/>
          </a:bodyPr>
          <a:lstStyle/>
          <a:p>
            <a:r>
              <a:rPr lang="es-ES" sz="3600" b="1" dirty="0" err="1">
                <a:solidFill>
                  <a:srgbClr val="FD4FB4"/>
                </a:solidFill>
                <a:ea typeface="Microsoft Sans Serif" panose="020B0604020202020204" pitchFamily="34" charset="0"/>
                <a:cs typeface="Microsoft Sans Serif" panose="020B0604020202020204" pitchFamily="34" charset="0"/>
              </a:rPr>
              <a:t>Summing</a:t>
            </a:r>
            <a:r>
              <a:rPr lang="es-ES" sz="3600" b="1" dirty="0">
                <a:solidFill>
                  <a:srgbClr val="FD4FB4"/>
                </a:solidFill>
                <a:ea typeface="Microsoft Sans Serif" panose="020B0604020202020204" pitchFamily="34" charset="0"/>
                <a:cs typeface="Microsoft Sans Serif" panose="020B0604020202020204" pitchFamily="34" charset="0"/>
              </a:rPr>
              <a:t> up</a:t>
            </a:r>
          </a:p>
        </p:txBody>
      </p:sp>
      <p:sp>
        <p:nvSpPr>
          <p:cNvPr id="4" name="CuadroTexto 3">
            <a:extLst>
              <a:ext uri="{FF2B5EF4-FFF2-40B4-BE49-F238E27FC236}">
                <a16:creationId xmlns:a16="http://schemas.microsoft.com/office/drawing/2014/main" id="{1CC91A97-CB90-F117-8D0D-B57C960E7D29}"/>
              </a:ext>
            </a:extLst>
          </p:cNvPr>
          <p:cNvSpPr txBox="1"/>
          <p:nvPr/>
        </p:nvSpPr>
        <p:spPr>
          <a:xfrm>
            <a:off x="2418432" y="3974745"/>
            <a:ext cx="3886811" cy="923330"/>
          </a:xfrm>
          <a:prstGeom prst="rect">
            <a:avLst/>
          </a:prstGeom>
          <a:noFill/>
        </p:spPr>
        <p:txBody>
          <a:bodyPr wrap="square">
            <a:spAutoFit/>
          </a:bodyPr>
          <a:lstStyle/>
          <a:p>
            <a:r>
              <a:rPr lang="sr-Latn-RS" dirty="0">
                <a:solidFill>
                  <a:srgbClr val="7030A0"/>
                </a:solidFill>
                <a:latin typeface="Calibri" panose="020F0502020204030204" pitchFamily="34" charset="0"/>
                <a:ea typeface="Times New Roman" panose="02020603050405020304" pitchFamily="18" charset="0"/>
              </a:rPr>
              <a:t>Important</a:t>
            </a:r>
            <a:r>
              <a:rPr lang="en-US" dirty="0">
                <a:solidFill>
                  <a:srgbClr val="7030A0"/>
                </a:solidFill>
                <a:effectLst/>
                <a:latin typeface="Calibri" panose="020F0502020204030204" pitchFamily="34" charset="0"/>
                <a:ea typeface="Times New Roman" panose="02020603050405020304" pitchFamily="18" charset="0"/>
              </a:rPr>
              <a:t> question</a:t>
            </a:r>
            <a:r>
              <a:rPr lang="sr-Latn-RS" dirty="0">
                <a:solidFill>
                  <a:srgbClr val="7030A0"/>
                </a:solidFill>
                <a:effectLst/>
                <a:latin typeface="Calibri" panose="020F0502020204030204" pitchFamily="34" charset="0"/>
                <a:ea typeface="Times New Roman" panose="02020603050405020304" pitchFamily="18" charset="0"/>
              </a:rPr>
              <a:t>s</a:t>
            </a:r>
            <a:r>
              <a:rPr lang="en-US" dirty="0">
                <a:solidFill>
                  <a:srgbClr val="7030A0"/>
                </a:solidFill>
                <a:effectLst/>
                <a:latin typeface="Calibri" panose="020F0502020204030204" pitchFamily="34" charset="0"/>
                <a:ea typeface="Times New Roman" panose="02020603050405020304" pitchFamily="18" charset="0"/>
              </a:rPr>
              <a:t> that a potential entrepreneur should ask herself before embarking on such an "adventure</a:t>
            </a:r>
            <a:r>
              <a:rPr lang="sr-Latn-RS" dirty="0">
                <a:solidFill>
                  <a:srgbClr val="7030A0"/>
                </a:solidFill>
                <a:effectLst/>
                <a:latin typeface="Calibri" panose="020F0502020204030204" pitchFamily="34" charset="0"/>
                <a:ea typeface="Times New Roman" panose="02020603050405020304" pitchFamily="18" charset="0"/>
              </a:rPr>
              <a:t>“.</a:t>
            </a:r>
            <a:endParaRPr lang="ko-KR" altLang="en-US" dirty="0">
              <a:solidFill>
                <a:srgbClr val="7030A0"/>
              </a:solidFill>
              <a:cs typeface="Microsoft Sans Serif" panose="020B0604020202020204" pitchFamily="34" charset="0"/>
            </a:endParaRPr>
          </a:p>
        </p:txBody>
      </p:sp>
      <p:sp>
        <p:nvSpPr>
          <p:cNvPr id="5" name="TextBox 10">
            <a:extLst>
              <a:ext uri="{FF2B5EF4-FFF2-40B4-BE49-F238E27FC236}">
                <a16:creationId xmlns:a16="http://schemas.microsoft.com/office/drawing/2014/main" id="{5CFD77F6-9B0A-9BC2-101A-6F68F301E7D3}"/>
              </a:ext>
            </a:extLst>
          </p:cNvPr>
          <p:cNvSpPr txBox="1"/>
          <p:nvPr/>
        </p:nvSpPr>
        <p:spPr>
          <a:xfrm>
            <a:off x="2389101" y="2925518"/>
            <a:ext cx="4072243"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just"/>
            <a:r>
              <a:rPr lang="en-US" b="1" dirty="0">
                <a:solidFill>
                  <a:srgbClr val="7030A0"/>
                </a:solidFill>
                <a:effectLst/>
                <a:ea typeface="Times New Roman" panose="02020603050405020304" pitchFamily="18" charset="0"/>
              </a:rPr>
              <a:t>Am I an entrepreneur? </a:t>
            </a:r>
            <a:endParaRPr lang="sr-Latn-RS" b="1" dirty="0">
              <a:solidFill>
                <a:srgbClr val="7030A0"/>
              </a:solidFill>
              <a:effectLst/>
              <a:ea typeface="Times New Roman" panose="02020603050405020304" pitchFamily="18" charset="0"/>
            </a:endParaRPr>
          </a:p>
          <a:p>
            <a:pPr algn="just"/>
            <a:r>
              <a:rPr lang="en-US" b="1" dirty="0">
                <a:solidFill>
                  <a:srgbClr val="7030A0"/>
                </a:solidFill>
                <a:effectLst/>
                <a:ea typeface="Times New Roman" panose="02020603050405020304" pitchFamily="18" charset="0"/>
              </a:rPr>
              <a:t>Do I have entrepreneurial qualities?</a:t>
            </a:r>
            <a:endParaRPr lang="sr-Latn-RS" b="1" dirty="0">
              <a:solidFill>
                <a:srgbClr val="7030A0"/>
              </a:solidFill>
              <a:effectLst/>
              <a:ea typeface="Times New Roman" panose="02020603050405020304" pitchFamily="18" charset="0"/>
            </a:endParaRPr>
          </a:p>
          <a:p>
            <a:pPr algn="just"/>
            <a:r>
              <a:rPr lang="sr-Latn-RS" b="1" dirty="0">
                <a:solidFill>
                  <a:srgbClr val="7030A0"/>
                </a:solidFill>
                <a:effectLst/>
                <a:ea typeface="Times New Roman" panose="02020603050405020304" pitchFamily="18" charset="0"/>
              </a:rPr>
              <a:t>What motivates me to take such a step?</a:t>
            </a:r>
          </a:p>
          <a:p>
            <a:endParaRPr lang="ko-KR" altLang="en-US" b="1" dirty="0">
              <a:solidFill>
                <a:srgbClr val="7030A0"/>
              </a:solidFill>
              <a:cs typeface="Microsoft Sans Serif" panose="020B0604020202020204" pitchFamily="34" charset="0"/>
            </a:endParaRPr>
          </a:p>
        </p:txBody>
      </p:sp>
      <p:sp>
        <p:nvSpPr>
          <p:cNvPr id="6" name="CuadroTexto 5">
            <a:extLst>
              <a:ext uri="{FF2B5EF4-FFF2-40B4-BE49-F238E27FC236}">
                <a16:creationId xmlns:a16="http://schemas.microsoft.com/office/drawing/2014/main" id="{4508EC89-17D0-C31A-34A1-39B8E50D2A74}"/>
              </a:ext>
            </a:extLst>
          </p:cNvPr>
          <p:cNvSpPr txBox="1"/>
          <p:nvPr/>
        </p:nvSpPr>
        <p:spPr>
          <a:xfrm>
            <a:off x="2256812" y="6467056"/>
            <a:ext cx="4862820" cy="923330"/>
          </a:xfrm>
          <a:prstGeom prst="rect">
            <a:avLst/>
          </a:prstGeom>
          <a:noFill/>
        </p:spPr>
        <p:txBody>
          <a:bodyPr wrap="square">
            <a:spAutoFit/>
          </a:bodyPr>
          <a:lstStyle/>
          <a:p>
            <a:r>
              <a:rPr lang="en-US" sz="1800" dirty="0">
                <a:solidFill>
                  <a:srgbClr val="7030A0"/>
                </a:solidFill>
                <a:effectLst/>
                <a:latin typeface="Calibri" panose="020F0502020204030204" pitchFamily="34" charset="0"/>
                <a:ea typeface="Times New Roman" panose="02020603050405020304" pitchFamily="18" charset="0"/>
              </a:rPr>
              <a:t>Entrepreneurial qualities are important but not enough, especially when the business reaches a certain level of development!</a:t>
            </a:r>
            <a:endParaRPr lang="ko-KR" altLang="en-US" sz="2800" b="1" dirty="0">
              <a:solidFill>
                <a:srgbClr val="7030A0"/>
              </a:solidFill>
              <a:cs typeface="Microsoft Sans Serif" panose="020B0604020202020204" pitchFamily="34" charset="0"/>
            </a:endParaRPr>
          </a:p>
        </p:txBody>
      </p:sp>
      <p:sp>
        <p:nvSpPr>
          <p:cNvPr id="7" name="TextBox 10">
            <a:extLst>
              <a:ext uri="{FF2B5EF4-FFF2-40B4-BE49-F238E27FC236}">
                <a16:creationId xmlns:a16="http://schemas.microsoft.com/office/drawing/2014/main" id="{02E8587C-5015-FFE8-5DB7-4E5448CEAF1F}"/>
              </a:ext>
            </a:extLst>
          </p:cNvPr>
          <p:cNvSpPr txBox="1"/>
          <p:nvPr/>
        </p:nvSpPr>
        <p:spPr>
          <a:xfrm>
            <a:off x="2266644" y="5687695"/>
            <a:ext cx="4972356" cy="64633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sz="1800" b="1" dirty="0">
                <a:solidFill>
                  <a:srgbClr val="7030A0"/>
                </a:solidFill>
                <a:effectLst/>
                <a:latin typeface="Calibri" panose="020F0502020204030204" pitchFamily="34" charset="0"/>
                <a:ea typeface="Times New Roman" panose="02020603050405020304" pitchFamily="18" charset="0"/>
              </a:rPr>
              <a:t>Acquiring skills, knowledge and experience during business are key in business development.</a:t>
            </a:r>
            <a:endParaRPr lang="ko-KR" altLang="en-US" sz="2400" b="1" dirty="0">
              <a:solidFill>
                <a:srgbClr val="7030A0"/>
              </a:solidFill>
              <a:cs typeface="Microsoft Sans Serif" panose="020B0604020202020204" pitchFamily="34" charset="0"/>
            </a:endParaRPr>
          </a:p>
        </p:txBody>
      </p:sp>
      <p:sp>
        <p:nvSpPr>
          <p:cNvPr id="8" name="CuadroTexto 7">
            <a:extLst>
              <a:ext uri="{FF2B5EF4-FFF2-40B4-BE49-F238E27FC236}">
                <a16:creationId xmlns:a16="http://schemas.microsoft.com/office/drawing/2014/main" id="{86FE7853-4900-78CA-5E8A-87A3A6DA723D}"/>
              </a:ext>
            </a:extLst>
          </p:cNvPr>
          <p:cNvSpPr txBox="1"/>
          <p:nvPr/>
        </p:nvSpPr>
        <p:spPr>
          <a:xfrm>
            <a:off x="13006949" y="3010295"/>
            <a:ext cx="3754139" cy="1200329"/>
          </a:xfrm>
          <a:prstGeom prst="rect">
            <a:avLst/>
          </a:prstGeom>
          <a:noFill/>
        </p:spPr>
        <p:txBody>
          <a:bodyPr wrap="square">
            <a:spAutoFit/>
          </a:bodyPr>
          <a:lstStyle/>
          <a:p>
            <a:r>
              <a:rPr lang="en-GB" sz="1800" b="1" dirty="0">
                <a:solidFill>
                  <a:srgbClr val="7030A0"/>
                </a:solidFill>
                <a:effectLst/>
                <a:latin typeface="Calibri" panose="020F0502020204030204" pitchFamily="34" charset="0"/>
                <a:ea typeface="Times New Roman" panose="02020603050405020304" pitchFamily="18" charset="0"/>
              </a:rPr>
              <a:t>"Offer people what they want to buy, not what you want to sell</a:t>
            </a:r>
            <a:r>
              <a:rPr lang="sr-Latn-RS" sz="1800" b="1" dirty="0">
                <a:solidFill>
                  <a:srgbClr val="7030A0"/>
                </a:solidFill>
                <a:effectLst/>
                <a:latin typeface="Calibri" panose="020F0502020204030204" pitchFamily="34" charset="0"/>
                <a:ea typeface="Times New Roman" panose="02020603050405020304" pitchFamily="18" charset="0"/>
              </a:rPr>
              <a:t>!</a:t>
            </a:r>
            <a:r>
              <a:rPr lang="en-GB" sz="1800" b="1" dirty="0">
                <a:solidFill>
                  <a:srgbClr val="7030A0"/>
                </a:solidFill>
                <a:effectLst/>
                <a:latin typeface="Calibri" panose="020F0502020204030204" pitchFamily="34" charset="0"/>
                <a:ea typeface="Times New Roman" panose="02020603050405020304" pitchFamily="18" charset="0"/>
              </a:rPr>
              <a:t>" </a:t>
            </a:r>
            <a:r>
              <a:rPr lang="sr-Latn-RS" sz="1800" b="1" dirty="0">
                <a:solidFill>
                  <a:srgbClr val="7030A0"/>
                </a:solidFill>
                <a:effectLst/>
                <a:latin typeface="Calibri" panose="020F0502020204030204" pitchFamily="34" charset="0"/>
                <a:ea typeface="Times New Roman" panose="02020603050405020304" pitchFamily="18" charset="0"/>
              </a:rPr>
              <a:t>„</a:t>
            </a:r>
            <a:r>
              <a:rPr lang="en-GB" sz="1800" b="1" dirty="0">
                <a:solidFill>
                  <a:srgbClr val="7030A0"/>
                </a:solidFill>
                <a:effectLst/>
                <a:latin typeface="Calibri" panose="020F0502020204030204" pitchFamily="34" charset="0"/>
                <a:ea typeface="Times New Roman" panose="02020603050405020304" pitchFamily="18" charset="0"/>
              </a:rPr>
              <a:t>Customers don't buy what you like, they buy what they like</a:t>
            </a:r>
            <a:r>
              <a:rPr lang="sr-Latn-RS" sz="1800" b="1" dirty="0">
                <a:solidFill>
                  <a:srgbClr val="7030A0"/>
                </a:solidFill>
                <a:effectLst/>
                <a:latin typeface="Calibri" panose="020F0502020204030204" pitchFamily="34" charset="0"/>
                <a:ea typeface="Times New Roman" panose="02020603050405020304" pitchFamily="18" charset="0"/>
              </a:rPr>
              <a:t>!</a:t>
            </a:r>
            <a:r>
              <a:rPr lang="en-GB" sz="1800" b="1" dirty="0">
                <a:solidFill>
                  <a:srgbClr val="7030A0"/>
                </a:solidFill>
                <a:effectLst/>
                <a:latin typeface="Calibri" panose="020F0502020204030204" pitchFamily="34" charset="0"/>
                <a:ea typeface="Times New Roman" panose="02020603050405020304" pitchFamily="18" charset="0"/>
              </a:rPr>
              <a:t>”</a:t>
            </a:r>
            <a:endParaRPr lang="ko-KR" altLang="en-US" sz="2800" b="1" dirty="0">
              <a:solidFill>
                <a:srgbClr val="7030A0"/>
              </a:solidFill>
              <a:cs typeface="Microsoft Sans Serif" panose="020B0604020202020204" pitchFamily="34" charset="0"/>
            </a:endParaRPr>
          </a:p>
        </p:txBody>
      </p:sp>
      <p:sp>
        <p:nvSpPr>
          <p:cNvPr id="9" name="TextBox 10">
            <a:extLst>
              <a:ext uri="{FF2B5EF4-FFF2-40B4-BE49-F238E27FC236}">
                <a16:creationId xmlns:a16="http://schemas.microsoft.com/office/drawing/2014/main" id="{DEF5E362-01C4-B4BE-88F3-CA9399EF137C}"/>
              </a:ext>
            </a:extLst>
          </p:cNvPr>
          <p:cNvSpPr txBox="1"/>
          <p:nvPr/>
        </p:nvSpPr>
        <p:spPr>
          <a:xfrm>
            <a:off x="13090070" y="4251744"/>
            <a:ext cx="3737810" cy="36933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a:solidFill>
                  <a:srgbClr val="7030A0"/>
                </a:solidFill>
                <a:effectLst/>
                <a:latin typeface="Calibri" panose="020F0502020204030204" pitchFamily="34" charset="0"/>
                <a:ea typeface="Times New Roman" panose="02020603050405020304" pitchFamily="18" charset="0"/>
              </a:rPr>
              <a:t>The most important law of marketing</a:t>
            </a:r>
            <a:endParaRPr lang="ko-KR" altLang="en-US" dirty="0">
              <a:solidFill>
                <a:srgbClr val="7030A0"/>
              </a:solidFill>
              <a:cs typeface="Microsoft Sans Serif" panose="020B0604020202020204" pitchFamily="34" charset="0"/>
            </a:endParaRPr>
          </a:p>
        </p:txBody>
      </p:sp>
      <p:sp>
        <p:nvSpPr>
          <p:cNvPr id="10" name="CuadroTexto 9">
            <a:extLst>
              <a:ext uri="{FF2B5EF4-FFF2-40B4-BE49-F238E27FC236}">
                <a16:creationId xmlns:a16="http://schemas.microsoft.com/office/drawing/2014/main" id="{65EBEB16-F347-8C9F-F501-E6D723B8C5F5}"/>
              </a:ext>
            </a:extLst>
          </p:cNvPr>
          <p:cNvSpPr txBox="1"/>
          <p:nvPr/>
        </p:nvSpPr>
        <p:spPr>
          <a:xfrm>
            <a:off x="13106400" y="5511099"/>
            <a:ext cx="3754138" cy="923330"/>
          </a:xfrm>
          <a:prstGeom prst="rect">
            <a:avLst/>
          </a:prstGeom>
          <a:noFill/>
        </p:spPr>
        <p:txBody>
          <a:bodyPr wrap="square">
            <a:spAutoFit/>
          </a:bodyPr>
          <a:lstStyle/>
          <a:p>
            <a:r>
              <a:rPr lang="en-US" sz="1800" b="1" dirty="0">
                <a:solidFill>
                  <a:srgbClr val="7030A0"/>
                </a:solidFill>
                <a:effectLst/>
                <a:latin typeface="Calibri" panose="020F0502020204030204" pitchFamily="34" charset="0"/>
                <a:ea typeface="Times New Roman" panose="02020603050405020304" pitchFamily="18" charset="0"/>
              </a:rPr>
              <a:t>Adequate preparation for entering the business and planning activities is necessary.</a:t>
            </a:r>
            <a:endParaRPr lang="ko-KR" altLang="en-US" sz="2800" b="1" dirty="0">
              <a:solidFill>
                <a:srgbClr val="7030A0"/>
              </a:solidFill>
              <a:cs typeface="Microsoft Sans Serif" panose="020B0604020202020204" pitchFamily="34" charset="0"/>
            </a:endParaRPr>
          </a:p>
        </p:txBody>
      </p:sp>
      <p:sp>
        <p:nvSpPr>
          <p:cNvPr id="11" name="TextBox 10">
            <a:extLst>
              <a:ext uri="{FF2B5EF4-FFF2-40B4-BE49-F238E27FC236}">
                <a16:creationId xmlns:a16="http://schemas.microsoft.com/office/drawing/2014/main" id="{CB356ED3-F44A-4965-B161-BE99BCFC0302}"/>
              </a:ext>
            </a:extLst>
          </p:cNvPr>
          <p:cNvSpPr txBox="1"/>
          <p:nvPr/>
        </p:nvSpPr>
        <p:spPr>
          <a:xfrm>
            <a:off x="13106399" y="6334026"/>
            <a:ext cx="3581401" cy="92333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sz="1800" dirty="0">
                <a:solidFill>
                  <a:srgbClr val="7030A0"/>
                </a:solidFill>
                <a:effectLst/>
                <a:latin typeface="Calibri" panose="020F0502020204030204" pitchFamily="34" charset="0"/>
                <a:ea typeface="Times New Roman" panose="02020603050405020304" pitchFamily="18" charset="0"/>
              </a:rPr>
              <a:t>Competitive advantage comes from the value that an entrepreneur can create for customers</a:t>
            </a:r>
            <a:endParaRPr lang="ko-KR" altLang="en-US" sz="2400" dirty="0">
              <a:solidFill>
                <a:srgbClr val="7030A0"/>
              </a:solidFill>
              <a:cs typeface="Microsoft Sans Serif" panose="020B0604020202020204" pitchFamily="34" charset="0"/>
            </a:endParaRPr>
          </a:p>
        </p:txBody>
      </p:sp>
      <p:pic>
        <p:nvPicPr>
          <p:cNvPr id="12" name="object 5">
            <a:extLst>
              <a:ext uri="{FF2B5EF4-FFF2-40B4-BE49-F238E27FC236}">
                <a16:creationId xmlns:a16="http://schemas.microsoft.com/office/drawing/2014/main" id="{3C4D9A21-5CF5-0958-90F8-C96F352FB0A0}"/>
              </a:ext>
            </a:extLst>
          </p:cNvPr>
          <p:cNvPicPr/>
          <p:nvPr/>
        </p:nvPicPr>
        <p:blipFill>
          <a:blip r:embed="rId2" cstate="email">
            <a:extLst>
              <a:ext uri="{28A0092B-C50C-407E-A947-70E740481C1C}">
                <a14:useLocalDpi xmlns:a14="http://schemas.microsoft.com/office/drawing/2010/main"/>
              </a:ext>
            </a:extLst>
          </a:blip>
          <a:stretch>
            <a:fillRect/>
          </a:stretch>
        </p:blipFill>
        <p:spPr>
          <a:xfrm>
            <a:off x="1466543" y="2944659"/>
            <a:ext cx="581024" cy="581024"/>
          </a:xfrm>
          <a:prstGeom prst="rect">
            <a:avLst/>
          </a:prstGeom>
        </p:spPr>
      </p:pic>
      <p:pic>
        <p:nvPicPr>
          <p:cNvPr id="13" name="object 5">
            <a:extLst>
              <a:ext uri="{FF2B5EF4-FFF2-40B4-BE49-F238E27FC236}">
                <a16:creationId xmlns:a16="http://schemas.microsoft.com/office/drawing/2014/main" id="{3AE924DD-2FF9-8063-9000-8EE79949F80D}"/>
              </a:ext>
            </a:extLst>
          </p:cNvPr>
          <p:cNvPicPr/>
          <p:nvPr/>
        </p:nvPicPr>
        <p:blipFill>
          <a:blip r:embed="rId2" cstate="email">
            <a:extLst>
              <a:ext uri="{28A0092B-C50C-407E-A947-70E740481C1C}">
                <a14:useLocalDpi xmlns:a14="http://schemas.microsoft.com/office/drawing/2010/main"/>
              </a:ext>
            </a:extLst>
          </a:blip>
          <a:stretch>
            <a:fillRect/>
          </a:stretch>
        </p:blipFill>
        <p:spPr>
          <a:xfrm>
            <a:off x="1447800" y="5621977"/>
            <a:ext cx="581024" cy="581024"/>
          </a:xfrm>
          <a:prstGeom prst="rect">
            <a:avLst/>
          </a:prstGeom>
        </p:spPr>
      </p:pic>
      <p:pic>
        <p:nvPicPr>
          <p:cNvPr id="14" name="object 5">
            <a:extLst>
              <a:ext uri="{FF2B5EF4-FFF2-40B4-BE49-F238E27FC236}">
                <a16:creationId xmlns:a16="http://schemas.microsoft.com/office/drawing/2014/main" id="{221CE9C6-11FD-A90A-52AD-868B77C11C2C}"/>
              </a:ext>
            </a:extLst>
          </p:cNvPr>
          <p:cNvPicPr/>
          <p:nvPr/>
        </p:nvPicPr>
        <p:blipFill>
          <a:blip r:embed="rId2" cstate="email">
            <a:extLst>
              <a:ext uri="{28A0092B-C50C-407E-A947-70E740481C1C}">
                <a14:useLocalDpi xmlns:a14="http://schemas.microsoft.com/office/drawing/2010/main"/>
              </a:ext>
            </a:extLst>
          </a:blip>
          <a:stretch>
            <a:fillRect/>
          </a:stretch>
        </p:blipFill>
        <p:spPr>
          <a:xfrm>
            <a:off x="12358686" y="3004934"/>
            <a:ext cx="581024" cy="581024"/>
          </a:xfrm>
          <a:prstGeom prst="rect">
            <a:avLst/>
          </a:prstGeom>
        </p:spPr>
      </p:pic>
      <p:pic>
        <p:nvPicPr>
          <p:cNvPr id="15" name="object 5">
            <a:extLst>
              <a:ext uri="{FF2B5EF4-FFF2-40B4-BE49-F238E27FC236}">
                <a16:creationId xmlns:a16="http://schemas.microsoft.com/office/drawing/2014/main" id="{8EEC15A1-5572-D5F6-E029-D4DA9E599DC7}"/>
              </a:ext>
            </a:extLst>
          </p:cNvPr>
          <p:cNvPicPr/>
          <p:nvPr/>
        </p:nvPicPr>
        <p:blipFill>
          <a:blip r:embed="rId2" cstate="email">
            <a:extLst>
              <a:ext uri="{28A0092B-C50C-407E-A947-70E740481C1C}">
                <a14:useLocalDpi xmlns:a14="http://schemas.microsoft.com/office/drawing/2010/main"/>
              </a:ext>
            </a:extLst>
          </a:blip>
          <a:stretch>
            <a:fillRect/>
          </a:stretch>
        </p:blipFill>
        <p:spPr>
          <a:xfrm>
            <a:off x="12339943" y="5682252"/>
            <a:ext cx="581024" cy="581024"/>
          </a:xfrm>
          <a:prstGeom prst="rect">
            <a:avLst/>
          </a:prstGeom>
        </p:spPr>
      </p:pic>
      <p:pic>
        <p:nvPicPr>
          <p:cNvPr id="9220" name="Picture 4" descr="Providing Outstanding Virtual Customer Service During a Crisis">
            <a:extLst>
              <a:ext uri="{FF2B5EF4-FFF2-40B4-BE49-F238E27FC236}">
                <a16:creationId xmlns:a16="http://schemas.microsoft.com/office/drawing/2014/main" id="{EAC91855-A56F-514F-CA68-785F61264D0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06856" y="2047776"/>
            <a:ext cx="486282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53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CEB6FBD-A5B4-4090-B420-A3A58C350B90}"/>
              </a:ext>
            </a:extLst>
          </p:cNvPr>
          <p:cNvSpPr txBox="1"/>
          <p:nvPr/>
        </p:nvSpPr>
        <p:spPr>
          <a:xfrm>
            <a:off x="6438900" y="5295900"/>
            <a:ext cx="541020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400" b="1" spc="-114" dirty="0">
                <a:solidFill>
                  <a:srgbClr val="FD4FB4"/>
                </a:solidFill>
                <a:latin typeface="Microsoft Sans Serif" panose="020B0604020202020204" pitchFamily="34" charset="0"/>
                <a:ea typeface="Microsoft Sans Serif" panose="020B0604020202020204" pitchFamily="34" charset="0"/>
                <a:cs typeface="Microsoft Sans Serif" panose="020B0604020202020204" pitchFamily="34" charset="0"/>
              </a:rPr>
              <a:t>Thank you!</a:t>
            </a:r>
            <a:endParaRPr kumimoji="0" lang="en-US" sz="4400" b="1" i="0" u="none" strike="noStrike" kern="1200" cap="none" spc="0" normalizeH="0" baseline="0" dirty="0">
              <a:ln>
                <a:noFill/>
              </a:ln>
              <a:solidFill>
                <a:srgbClr val="FD4FB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B5A34285-6C07-DC1D-80A6-98EE623AEFA4}"/>
              </a:ext>
            </a:extLst>
          </p:cNvPr>
          <p:cNvSpPr txBox="1"/>
          <p:nvPr/>
        </p:nvSpPr>
        <p:spPr>
          <a:xfrm>
            <a:off x="838200" y="6853084"/>
            <a:ext cx="16230600" cy="1323439"/>
          </a:xfrm>
          <a:prstGeom prst="rect">
            <a:avLst/>
          </a:prstGeom>
          <a:noFill/>
        </p:spPr>
        <p:txBody>
          <a:bodyPr wrap="square">
            <a:spAutoFit/>
          </a:bodyPr>
          <a:lstStyle/>
          <a:p>
            <a:pPr marL="12700" algn="ctr">
              <a:lnSpc>
                <a:spcPct val="100000"/>
              </a:lnSpc>
              <a:spcBef>
                <a:spcPts val="100"/>
              </a:spcBef>
            </a:pPr>
            <a:r>
              <a:rPr lang="en-US" sz="4000" spc="-65" dirty="0">
                <a:solidFill>
                  <a:srgbClr val="7030A0"/>
                </a:solidFill>
                <a:ea typeface="Microsoft Sans Serif" panose="020B0604020202020204" pitchFamily="34" charset="0"/>
                <a:cs typeface="Microsoft Sans Serif" panose="020B0604020202020204" pitchFamily="34" charset="0"/>
              </a:rPr>
              <a:t>Regional agency for economic development of </a:t>
            </a:r>
            <a:r>
              <a:rPr lang="sr-Latn-RS" sz="4000" spc="-65" dirty="0">
                <a:solidFill>
                  <a:srgbClr val="7030A0"/>
                </a:solidFill>
                <a:ea typeface="Microsoft Sans Serif" panose="020B0604020202020204" pitchFamily="34" charset="0"/>
                <a:cs typeface="Microsoft Sans Serif" panose="020B0604020202020204" pitchFamily="34" charset="0"/>
              </a:rPr>
              <a:t>Šumadija and Pomoravlje  </a:t>
            </a:r>
            <a:r>
              <a:rPr lang="sr-Latn-RS" sz="4000" b="1" spc="-65" dirty="0">
                <a:solidFill>
                  <a:srgbClr val="7030A0"/>
                </a:solidFill>
                <a:ea typeface="Microsoft Sans Serif" panose="020B0604020202020204" pitchFamily="34" charset="0"/>
                <a:cs typeface="Microsoft Sans Serif" panose="020B0604020202020204" pitchFamily="34" charset="0"/>
              </a:rPr>
              <a:t>REDASP</a:t>
            </a:r>
            <a:endParaRPr lang="en-US" sz="4000" b="1" spc="-65" dirty="0">
              <a:solidFill>
                <a:srgbClr val="7030A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9926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11816CB-AA50-BD0E-12E4-C12F7AA3F7E1}"/>
              </a:ext>
            </a:extLst>
          </p:cNvPr>
          <p:cNvSpPr txBox="1"/>
          <p:nvPr/>
        </p:nvSpPr>
        <p:spPr>
          <a:xfrm>
            <a:off x="1524000" y="1503549"/>
            <a:ext cx="9462656" cy="707886"/>
          </a:xfrm>
          <a:prstGeom prst="rect">
            <a:avLst/>
          </a:prstGeom>
          <a:noFill/>
        </p:spPr>
        <p:txBody>
          <a:bodyPr wrap="square" rtlCol="0">
            <a:spAutoFit/>
          </a:bodyPr>
          <a:lstStyle/>
          <a:p>
            <a:r>
              <a:rPr lang="en-GB" sz="4000" b="1" dirty="0">
                <a:solidFill>
                  <a:srgbClr val="FD4FB4"/>
                </a:solidFill>
                <a:ea typeface="Microsoft Sans Serif" panose="020B0604020202020204" pitchFamily="34" charset="0"/>
                <a:cs typeface="Microsoft Sans Serif" panose="020B0604020202020204" pitchFamily="34" charset="0"/>
              </a:rPr>
              <a:t>Objectives &amp; Goals </a:t>
            </a:r>
          </a:p>
        </p:txBody>
      </p:sp>
      <p:sp>
        <p:nvSpPr>
          <p:cNvPr id="3" name="CuadroTexto 2">
            <a:extLst>
              <a:ext uri="{FF2B5EF4-FFF2-40B4-BE49-F238E27FC236}">
                <a16:creationId xmlns:a16="http://schemas.microsoft.com/office/drawing/2014/main" id="{DAB24A19-41FB-B060-0BAE-CCCC40AE4D04}"/>
              </a:ext>
            </a:extLst>
          </p:cNvPr>
          <p:cNvSpPr txBox="1"/>
          <p:nvPr/>
        </p:nvSpPr>
        <p:spPr>
          <a:xfrm>
            <a:off x="1524000" y="2262365"/>
            <a:ext cx="10040186" cy="523220"/>
          </a:xfrm>
          <a:prstGeom prst="rect">
            <a:avLst/>
          </a:prstGeom>
          <a:noFill/>
        </p:spPr>
        <p:txBody>
          <a:bodyPr wrap="square" rtlCol="0">
            <a:spAutoFit/>
          </a:bodyPr>
          <a:lstStyle/>
          <a:p>
            <a:pPr algn="just"/>
            <a:r>
              <a:rPr lang="en-GB" sz="2800" dirty="0">
                <a:solidFill>
                  <a:srgbClr val="7030A0"/>
                </a:solidFill>
                <a:effectLst/>
                <a:ea typeface="Microsoft Sans Serif" panose="020B0604020202020204" pitchFamily="34" charset="0"/>
                <a:cs typeface="Microsoft Sans Serif" panose="020B0604020202020204" pitchFamily="34" charset="0"/>
              </a:rPr>
              <a:t>At the end of this module you will be able to:</a:t>
            </a:r>
          </a:p>
        </p:txBody>
      </p:sp>
      <p:grpSp>
        <p:nvGrpSpPr>
          <p:cNvPr id="4" name="Group 3">
            <a:extLst>
              <a:ext uri="{FF2B5EF4-FFF2-40B4-BE49-F238E27FC236}">
                <a16:creationId xmlns:a16="http://schemas.microsoft.com/office/drawing/2014/main" id="{381E9682-09FC-3C43-A1AB-E4E4CC2D81B8}"/>
              </a:ext>
            </a:extLst>
          </p:cNvPr>
          <p:cNvGrpSpPr/>
          <p:nvPr/>
        </p:nvGrpSpPr>
        <p:grpSpPr>
          <a:xfrm>
            <a:off x="2636806" y="3226357"/>
            <a:ext cx="7040594" cy="2536057"/>
            <a:chOff x="6390800" y="973051"/>
            <a:chExt cx="7040594" cy="2536057"/>
          </a:xfrm>
        </p:grpSpPr>
        <p:sp>
          <p:nvSpPr>
            <p:cNvPr id="5" name="TextBox 7">
              <a:extLst>
                <a:ext uri="{FF2B5EF4-FFF2-40B4-BE49-F238E27FC236}">
                  <a16:creationId xmlns:a16="http://schemas.microsoft.com/office/drawing/2014/main" id="{548EFC15-3084-BDDD-6E8D-F01E3D99CC11}"/>
                </a:ext>
              </a:extLst>
            </p:cNvPr>
            <p:cNvSpPr txBox="1"/>
            <p:nvPr/>
          </p:nvSpPr>
          <p:spPr>
            <a:xfrm>
              <a:off x="6420992" y="1939448"/>
              <a:ext cx="6705603"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FD4FB4"/>
                  </a:solidFill>
                  <a:effectLst/>
                  <a:ea typeface="Times New Roman" panose="02020603050405020304" pitchFamily="18" charset="0"/>
                </a:rPr>
                <a:t>You will know the qualities and motives that every female entrepreneur should have;</a:t>
              </a:r>
              <a:endParaRPr lang="sr-Latn-RS" sz="2400" dirty="0">
                <a:solidFill>
                  <a:srgbClr val="FD4FB4"/>
                </a:solidFill>
                <a:effectLst/>
                <a:ea typeface="Times New Roman" panose="02020603050405020304" pitchFamily="18" charset="0"/>
              </a:endParaRPr>
            </a:p>
            <a:p>
              <a:pPr marL="342900" indent="-342900">
                <a:buFont typeface="Arial" panose="020B0604020202020204" pitchFamily="34" charset="0"/>
                <a:buChar char="•"/>
              </a:pPr>
              <a:r>
                <a:rPr lang="en-US" sz="2400" dirty="0">
                  <a:solidFill>
                    <a:srgbClr val="FD4FB4"/>
                  </a:solidFill>
                  <a:effectLst/>
                  <a:ea typeface="Times New Roman" panose="02020603050405020304" pitchFamily="18" charset="0"/>
                </a:rPr>
                <a:t>What are the necessary knowledge and skills to start a business</a:t>
              </a:r>
              <a:endParaRPr lang="en-US" altLang="ko-KR" sz="2400" dirty="0">
                <a:solidFill>
                  <a:srgbClr val="FD4FB4"/>
                </a:solidFill>
                <a:ea typeface="Microsoft Sans Serif" panose="020B0604020202020204" pitchFamily="34" charset="0"/>
                <a:cs typeface="Microsoft Sans Serif" panose="020B0604020202020204" pitchFamily="34" charset="0"/>
              </a:endParaRPr>
            </a:p>
          </p:txBody>
        </p:sp>
        <p:sp>
          <p:nvSpPr>
            <p:cNvPr id="6" name="TextBox 8">
              <a:extLst>
                <a:ext uri="{FF2B5EF4-FFF2-40B4-BE49-F238E27FC236}">
                  <a16:creationId xmlns:a16="http://schemas.microsoft.com/office/drawing/2014/main" id="{55E089A1-1F8C-461F-FDEB-F6FE8F5419E0}"/>
                </a:ext>
              </a:extLst>
            </p:cNvPr>
            <p:cNvSpPr txBox="1"/>
            <p:nvPr/>
          </p:nvSpPr>
          <p:spPr>
            <a:xfrm>
              <a:off x="6390800" y="973051"/>
              <a:ext cx="7040594" cy="954107"/>
            </a:xfrm>
            <a:prstGeom prst="rect">
              <a:avLst/>
            </a:prstGeom>
            <a:noFill/>
          </p:spPr>
          <p:txBody>
            <a:bodyPr wrap="square" lIns="108000" rIns="108000" rtlCol="0">
              <a:spAutoFit/>
            </a:bodyPr>
            <a:lstStyle/>
            <a:p>
              <a:pPr indent="449580"/>
              <a:r>
                <a:rPr lang="en-US" sz="2800" dirty="0">
                  <a:solidFill>
                    <a:srgbClr val="7030A0"/>
                  </a:solidFill>
                  <a:effectLst/>
                  <a:latin typeface="Calibri" panose="020F0502020204030204" pitchFamily="34" charset="0"/>
                  <a:ea typeface="Times New Roman" panose="02020603050405020304" pitchFamily="18" charset="0"/>
                </a:rPr>
                <a:t>To give yourself an answer to the question Why to start my own business?</a:t>
              </a:r>
              <a:endParaRPr lang="sr-Latn-RS" sz="2800" dirty="0">
                <a:solidFill>
                  <a:srgbClr val="7030A0"/>
                </a:solidFill>
                <a:effectLst/>
                <a:latin typeface="Times New Roman" panose="02020603050405020304" pitchFamily="18" charset="0"/>
                <a:ea typeface="Times New Roman" panose="02020603050405020304" pitchFamily="18" charset="0"/>
              </a:endParaRPr>
            </a:p>
          </p:txBody>
        </p:sp>
      </p:grpSp>
      <p:pic>
        <p:nvPicPr>
          <p:cNvPr id="13" name="object 5">
            <a:extLst>
              <a:ext uri="{FF2B5EF4-FFF2-40B4-BE49-F238E27FC236}">
                <a16:creationId xmlns:a16="http://schemas.microsoft.com/office/drawing/2014/main" id="{DE27B7A9-8C33-5618-9027-8F353D592D55}"/>
              </a:ext>
            </a:extLst>
          </p:cNvPr>
          <p:cNvPicPr/>
          <p:nvPr/>
        </p:nvPicPr>
        <p:blipFill>
          <a:blip r:embed="rId2" cstate="email">
            <a:extLst>
              <a:ext uri="{28A0092B-C50C-407E-A947-70E740481C1C}">
                <a14:useLocalDpi xmlns:a14="http://schemas.microsoft.com/office/drawing/2010/main"/>
              </a:ext>
            </a:extLst>
          </a:blip>
          <a:stretch>
            <a:fillRect/>
          </a:stretch>
        </p:blipFill>
        <p:spPr>
          <a:xfrm>
            <a:off x="1885946" y="3703624"/>
            <a:ext cx="581024" cy="581024"/>
          </a:xfrm>
          <a:prstGeom prst="rect">
            <a:avLst/>
          </a:prstGeom>
        </p:spPr>
      </p:pic>
      <p:pic>
        <p:nvPicPr>
          <p:cNvPr id="15" name="object 5">
            <a:extLst>
              <a:ext uri="{FF2B5EF4-FFF2-40B4-BE49-F238E27FC236}">
                <a16:creationId xmlns:a16="http://schemas.microsoft.com/office/drawing/2014/main" id="{F6C15DCA-854C-9007-1DEE-22BDDD173121}"/>
              </a:ext>
            </a:extLst>
          </p:cNvPr>
          <p:cNvPicPr/>
          <p:nvPr/>
        </p:nvPicPr>
        <p:blipFill>
          <a:blip r:embed="rId2" cstate="email">
            <a:extLst>
              <a:ext uri="{28A0092B-C50C-407E-A947-70E740481C1C}">
                <a14:useLocalDpi xmlns:a14="http://schemas.microsoft.com/office/drawing/2010/main"/>
              </a:ext>
            </a:extLst>
          </a:blip>
          <a:stretch>
            <a:fillRect/>
          </a:stretch>
        </p:blipFill>
        <p:spPr>
          <a:xfrm>
            <a:off x="1885946" y="6641500"/>
            <a:ext cx="581024" cy="581024"/>
          </a:xfrm>
          <a:prstGeom prst="rect">
            <a:avLst/>
          </a:prstGeom>
        </p:spPr>
      </p:pic>
      <p:pic>
        <p:nvPicPr>
          <p:cNvPr id="16" name="Imagen 15">
            <a:extLst>
              <a:ext uri="{FF2B5EF4-FFF2-40B4-BE49-F238E27FC236}">
                <a16:creationId xmlns:a16="http://schemas.microsoft.com/office/drawing/2014/main" id="{CC5A7B45-8421-96FC-6E4F-BAEEAF6550D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915400" y="2456215"/>
            <a:ext cx="8853025" cy="5042737"/>
          </a:xfrm>
          <a:prstGeom prst="rect">
            <a:avLst/>
          </a:prstGeom>
        </p:spPr>
      </p:pic>
      <p:grpSp>
        <p:nvGrpSpPr>
          <p:cNvPr id="17" name="Group 16">
            <a:extLst>
              <a:ext uri="{FF2B5EF4-FFF2-40B4-BE49-F238E27FC236}">
                <a16:creationId xmlns:a16="http://schemas.microsoft.com/office/drawing/2014/main" id="{0C78A96A-3B7B-CB93-2926-C757306538AF}"/>
              </a:ext>
            </a:extLst>
          </p:cNvPr>
          <p:cNvGrpSpPr/>
          <p:nvPr/>
        </p:nvGrpSpPr>
        <p:grpSpPr>
          <a:xfrm>
            <a:off x="2610927" y="5954495"/>
            <a:ext cx="7040594" cy="2536057"/>
            <a:chOff x="6390800" y="973051"/>
            <a:chExt cx="7040594" cy="2536057"/>
          </a:xfrm>
        </p:grpSpPr>
        <p:sp>
          <p:nvSpPr>
            <p:cNvPr id="18" name="TextBox 7">
              <a:extLst>
                <a:ext uri="{FF2B5EF4-FFF2-40B4-BE49-F238E27FC236}">
                  <a16:creationId xmlns:a16="http://schemas.microsoft.com/office/drawing/2014/main" id="{98BA441F-54AA-7EB3-34AC-5A1126895EA7}"/>
                </a:ext>
              </a:extLst>
            </p:cNvPr>
            <p:cNvSpPr txBox="1"/>
            <p:nvPr/>
          </p:nvSpPr>
          <p:spPr>
            <a:xfrm>
              <a:off x="6420992" y="1939448"/>
              <a:ext cx="6705603"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FD4FB4"/>
                  </a:solidFill>
                  <a:effectLst/>
                  <a:ea typeface="Times New Roman" panose="02020603050405020304" pitchFamily="18" charset="0"/>
                </a:rPr>
                <a:t>You will know what are the necessary resources for starting a business,</a:t>
              </a:r>
              <a:endParaRPr lang="sr-Latn-RS" sz="2400" dirty="0">
                <a:solidFill>
                  <a:srgbClr val="FD4FB4"/>
                </a:solidFill>
                <a:effectLst/>
                <a:ea typeface="Times New Roman" panose="02020603050405020304" pitchFamily="18" charset="0"/>
              </a:endParaRPr>
            </a:p>
            <a:p>
              <a:pPr marL="342900" indent="-342900">
                <a:buFont typeface="Arial" panose="020B0604020202020204" pitchFamily="34" charset="0"/>
                <a:buChar char="•"/>
              </a:pPr>
              <a:r>
                <a:rPr lang="en-US" sz="2400" dirty="0">
                  <a:solidFill>
                    <a:srgbClr val="FD4FB4"/>
                  </a:solidFill>
                  <a:effectLst/>
                  <a:ea typeface="Times New Roman" panose="02020603050405020304" pitchFamily="18" charset="0"/>
                </a:rPr>
                <a:t>You will know how to analyze and evaluate business ideas</a:t>
              </a:r>
              <a:endParaRPr lang="sr-Latn-RS" sz="2400" dirty="0">
                <a:solidFill>
                  <a:srgbClr val="FD4FB4"/>
                </a:solidFill>
                <a:effectLst/>
                <a:ea typeface="Times New Roman" panose="02020603050405020304" pitchFamily="18" charset="0"/>
              </a:endParaRPr>
            </a:p>
          </p:txBody>
        </p:sp>
        <p:sp>
          <p:nvSpPr>
            <p:cNvPr id="19" name="TextBox 8">
              <a:extLst>
                <a:ext uri="{FF2B5EF4-FFF2-40B4-BE49-F238E27FC236}">
                  <a16:creationId xmlns:a16="http://schemas.microsoft.com/office/drawing/2014/main" id="{F556B75A-357E-7018-6F36-1D7EAFB5316F}"/>
                </a:ext>
              </a:extLst>
            </p:cNvPr>
            <p:cNvSpPr txBox="1"/>
            <p:nvPr/>
          </p:nvSpPr>
          <p:spPr>
            <a:xfrm>
              <a:off x="6390800" y="973051"/>
              <a:ext cx="7040594" cy="954107"/>
            </a:xfrm>
            <a:prstGeom prst="rect">
              <a:avLst/>
            </a:prstGeom>
            <a:noFill/>
          </p:spPr>
          <p:txBody>
            <a:bodyPr wrap="square" lIns="108000" rIns="108000" rtlCol="0">
              <a:spAutoFit/>
            </a:bodyPr>
            <a:lstStyle/>
            <a:p>
              <a:pPr indent="449580"/>
              <a:r>
                <a:rPr lang="en-US" sz="2800" dirty="0">
                  <a:solidFill>
                    <a:srgbClr val="7030A0"/>
                  </a:solidFill>
                  <a:effectLst/>
                  <a:latin typeface="Calibri" panose="020F0502020204030204" pitchFamily="34" charset="0"/>
                  <a:ea typeface="Times New Roman" panose="02020603050405020304" pitchFamily="18" charset="0"/>
                </a:rPr>
                <a:t>To</a:t>
              </a:r>
              <a:r>
                <a:rPr lang="sr-Latn-RS" sz="2800" dirty="0">
                  <a:solidFill>
                    <a:srgbClr val="7030A0"/>
                  </a:solidFill>
                  <a:effectLst/>
                  <a:latin typeface="Calibri" panose="020F0502020204030204" pitchFamily="34" charset="0"/>
                  <a:ea typeface="Times New Roman" panose="02020603050405020304" pitchFamily="18" charset="0"/>
                </a:rPr>
                <a:t> </a:t>
              </a:r>
              <a:r>
                <a:rPr lang="en-US" sz="2800" dirty="0">
                  <a:solidFill>
                    <a:srgbClr val="7030A0"/>
                  </a:solidFill>
                  <a:effectLst/>
                  <a:latin typeface="Calibri" panose="020F0502020204030204" pitchFamily="34" charset="0"/>
                  <a:ea typeface="Times New Roman" panose="02020603050405020304" pitchFamily="18" charset="0"/>
                </a:rPr>
                <a:t>understand the path from the idea to the market</a:t>
              </a:r>
              <a:endParaRPr lang="sr-Latn-RS" sz="2800" dirty="0">
                <a:solidFill>
                  <a:srgbClr val="7030A0"/>
                </a:solidFill>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962299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F46532C-EF31-45B2-96AF-1DC3F84F508E}"/>
              </a:ext>
            </a:extLst>
          </p:cNvPr>
          <p:cNvSpPr txBox="1"/>
          <p:nvPr/>
        </p:nvSpPr>
        <p:spPr>
          <a:xfrm>
            <a:off x="1524000" y="1503549"/>
            <a:ext cx="9462656" cy="707886"/>
          </a:xfrm>
          <a:prstGeom prst="rect">
            <a:avLst/>
          </a:prstGeom>
          <a:noFill/>
        </p:spPr>
        <p:txBody>
          <a:bodyPr wrap="square" rtlCol="0">
            <a:spAutoFit/>
          </a:bodyPr>
          <a:lstStyle/>
          <a:p>
            <a:r>
              <a:rPr lang="en-GB" sz="4000" b="1" dirty="0">
                <a:solidFill>
                  <a:srgbClr val="FD4FB4"/>
                </a:solidFill>
                <a:ea typeface="Microsoft Sans Serif" panose="020B0604020202020204" pitchFamily="34" charset="0"/>
                <a:cs typeface="Microsoft Sans Serif" panose="020B0604020202020204" pitchFamily="34" charset="0"/>
              </a:rPr>
              <a:t>Index</a:t>
            </a:r>
          </a:p>
        </p:txBody>
      </p:sp>
      <p:pic>
        <p:nvPicPr>
          <p:cNvPr id="14" name="object 5">
            <a:extLst>
              <a:ext uri="{FF2B5EF4-FFF2-40B4-BE49-F238E27FC236}">
                <a16:creationId xmlns:a16="http://schemas.microsoft.com/office/drawing/2014/main" id="{932F596B-40B6-6263-5610-0B274C7763A4}"/>
              </a:ext>
            </a:extLst>
          </p:cNvPr>
          <p:cNvPicPr/>
          <p:nvPr/>
        </p:nvPicPr>
        <p:blipFill>
          <a:blip r:embed="rId2" cstate="email">
            <a:extLst>
              <a:ext uri="{28A0092B-C50C-407E-A947-70E740481C1C}">
                <a14:useLocalDpi xmlns:a14="http://schemas.microsoft.com/office/drawing/2010/main"/>
              </a:ext>
            </a:extLst>
          </a:blip>
          <a:stretch>
            <a:fillRect/>
          </a:stretch>
        </p:blipFill>
        <p:spPr>
          <a:xfrm>
            <a:off x="1930703" y="3096638"/>
            <a:ext cx="581024" cy="581024"/>
          </a:xfrm>
          <a:prstGeom prst="rect">
            <a:avLst/>
          </a:prstGeom>
        </p:spPr>
      </p:pic>
      <p:pic>
        <p:nvPicPr>
          <p:cNvPr id="15" name="object 5">
            <a:extLst>
              <a:ext uri="{FF2B5EF4-FFF2-40B4-BE49-F238E27FC236}">
                <a16:creationId xmlns:a16="http://schemas.microsoft.com/office/drawing/2014/main" id="{E062DE47-918A-693F-B87E-1921EB05C7E1}"/>
              </a:ext>
            </a:extLst>
          </p:cNvPr>
          <p:cNvPicPr/>
          <p:nvPr/>
        </p:nvPicPr>
        <p:blipFill>
          <a:blip r:embed="rId2" cstate="email">
            <a:extLst>
              <a:ext uri="{28A0092B-C50C-407E-A947-70E740481C1C}">
                <a14:useLocalDpi xmlns:a14="http://schemas.microsoft.com/office/drawing/2010/main"/>
              </a:ext>
            </a:extLst>
          </a:blip>
          <a:stretch>
            <a:fillRect/>
          </a:stretch>
        </p:blipFill>
        <p:spPr>
          <a:xfrm>
            <a:off x="1854042" y="6040872"/>
            <a:ext cx="581024" cy="581024"/>
          </a:xfrm>
          <a:prstGeom prst="rect">
            <a:avLst/>
          </a:prstGeom>
        </p:spPr>
      </p:pic>
      <p:sp>
        <p:nvSpPr>
          <p:cNvPr id="12" name="TextBox 11">
            <a:extLst>
              <a:ext uri="{FF2B5EF4-FFF2-40B4-BE49-F238E27FC236}">
                <a16:creationId xmlns:a16="http://schemas.microsoft.com/office/drawing/2014/main" id="{AE39F9CE-9A9A-0D25-B7AB-2770946BE63E}"/>
              </a:ext>
            </a:extLst>
          </p:cNvPr>
          <p:cNvSpPr txBox="1"/>
          <p:nvPr/>
        </p:nvSpPr>
        <p:spPr>
          <a:xfrm>
            <a:off x="3124200" y="3086100"/>
            <a:ext cx="13792200" cy="4524315"/>
          </a:xfrm>
          <a:prstGeom prst="rect">
            <a:avLst/>
          </a:prstGeom>
          <a:noFill/>
        </p:spPr>
        <p:txBody>
          <a:bodyPr wrap="square">
            <a:spAutoFit/>
          </a:bodyPr>
          <a:lstStyle/>
          <a:p>
            <a:pPr fontAlgn="base"/>
            <a:r>
              <a:rPr lang="en-GB" sz="3200" b="1" dirty="0">
                <a:solidFill>
                  <a:srgbClr val="7030A0"/>
                </a:solidFill>
                <a:effectLst/>
                <a:ea typeface="Times New Roman" panose="02020603050405020304" pitchFamily="18" charset="0"/>
              </a:rPr>
              <a:t>Unit 1: </a:t>
            </a:r>
            <a:r>
              <a:rPr lang="en-US" sz="3200" b="1" dirty="0">
                <a:solidFill>
                  <a:srgbClr val="7030A0"/>
                </a:solidFill>
                <a:effectLst/>
                <a:ea typeface="Times New Roman" panose="02020603050405020304" pitchFamily="18" charset="0"/>
              </a:rPr>
              <a:t>Why to start my own business?</a:t>
            </a:r>
            <a:endParaRPr lang="sr-Latn-RS" sz="3200" dirty="0">
              <a:solidFill>
                <a:srgbClr val="7030A0"/>
              </a:solidFill>
              <a:effectLst/>
              <a:ea typeface="Times New Roman" panose="02020603050405020304" pitchFamily="18" charset="0"/>
            </a:endParaRPr>
          </a:p>
          <a:p>
            <a:pPr fontAlgn="base"/>
            <a:r>
              <a:rPr lang="en-US" sz="3200" b="1" dirty="0">
                <a:solidFill>
                  <a:srgbClr val="7030A0"/>
                </a:solidFill>
                <a:effectLst/>
                <a:ea typeface="Times New Roman" panose="02020603050405020304" pitchFamily="18" charset="0"/>
              </a:rPr>
              <a:t>Section 1.1: </a:t>
            </a:r>
            <a:r>
              <a:rPr lang="en-GB" sz="3200" dirty="0">
                <a:solidFill>
                  <a:srgbClr val="7030A0"/>
                </a:solidFill>
                <a:effectLst/>
                <a:ea typeface="Times New Roman" panose="02020603050405020304" pitchFamily="18" charset="0"/>
              </a:rPr>
              <a:t>Motives and characteristics of female entrepreneurs</a:t>
            </a:r>
            <a:endParaRPr lang="sr-Latn-RS" sz="3200" dirty="0">
              <a:solidFill>
                <a:srgbClr val="7030A0"/>
              </a:solidFill>
              <a:effectLst/>
              <a:ea typeface="Times New Roman" panose="02020603050405020304" pitchFamily="18" charset="0"/>
            </a:endParaRPr>
          </a:p>
          <a:p>
            <a:pPr marL="228600" fontAlgn="base"/>
            <a:r>
              <a:rPr lang="en-GB" sz="3200" dirty="0">
                <a:solidFill>
                  <a:srgbClr val="7030A0"/>
                </a:solidFill>
                <a:effectLst/>
                <a:ea typeface="Times New Roman" panose="02020603050405020304" pitchFamily="18" charset="0"/>
              </a:rPr>
              <a:t>         1.1.1: </a:t>
            </a:r>
            <a:r>
              <a:rPr lang="en-US" sz="3200" dirty="0">
                <a:solidFill>
                  <a:srgbClr val="7030A0"/>
                </a:solidFill>
                <a:effectLst/>
                <a:ea typeface="Times New Roman" panose="02020603050405020304" pitchFamily="18" charset="0"/>
              </a:rPr>
              <a:t>Motivation</a:t>
            </a:r>
            <a:endParaRPr lang="sr-Latn-RS" sz="3200" dirty="0">
              <a:solidFill>
                <a:srgbClr val="7030A0"/>
              </a:solidFill>
              <a:effectLst/>
              <a:ea typeface="Times New Roman" panose="02020603050405020304" pitchFamily="18" charset="0"/>
            </a:endParaRPr>
          </a:p>
          <a:p>
            <a:pPr marL="228600" fontAlgn="base"/>
            <a:r>
              <a:rPr lang="en-GB" sz="3200" dirty="0">
                <a:solidFill>
                  <a:srgbClr val="7030A0"/>
                </a:solidFill>
                <a:effectLst/>
                <a:ea typeface="Times New Roman" panose="02020603050405020304" pitchFamily="18" charset="0"/>
              </a:rPr>
              <a:t>         1.1.2: </a:t>
            </a:r>
            <a:r>
              <a:rPr lang="en-US" sz="3200" dirty="0">
                <a:solidFill>
                  <a:srgbClr val="7030A0"/>
                </a:solidFill>
                <a:effectLst/>
                <a:ea typeface="Times New Roman" panose="02020603050405020304" pitchFamily="18" charset="0"/>
              </a:rPr>
              <a:t>Personality traits that an entrepreneur should have</a:t>
            </a:r>
            <a:endParaRPr lang="sr-Latn-RS" sz="3200" dirty="0">
              <a:solidFill>
                <a:srgbClr val="7030A0"/>
              </a:solidFill>
              <a:effectLst/>
              <a:ea typeface="Times New Roman" panose="02020603050405020304" pitchFamily="18" charset="0"/>
            </a:endParaRPr>
          </a:p>
          <a:p>
            <a:pPr fontAlgn="base"/>
            <a:endParaRPr lang="en-GB" sz="3200" b="1" dirty="0">
              <a:solidFill>
                <a:srgbClr val="7030A0"/>
              </a:solidFill>
              <a:effectLst/>
              <a:ea typeface="Times New Roman" panose="02020603050405020304" pitchFamily="18" charset="0"/>
            </a:endParaRPr>
          </a:p>
          <a:p>
            <a:pPr fontAlgn="base"/>
            <a:endParaRPr lang="en-GB" sz="3200" b="1" dirty="0">
              <a:solidFill>
                <a:srgbClr val="7030A0"/>
              </a:solidFill>
              <a:ea typeface="Times New Roman" panose="02020603050405020304" pitchFamily="18" charset="0"/>
            </a:endParaRPr>
          </a:p>
          <a:p>
            <a:pPr fontAlgn="base"/>
            <a:r>
              <a:rPr lang="en-GB" sz="3200" b="1" dirty="0">
                <a:solidFill>
                  <a:srgbClr val="7030A0"/>
                </a:solidFill>
                <a:effectLst/>
                <a:ea typeface="Times New Roman" panose="02020603050405020304" pitchFamily="18" charset="0"/>
              </a:rPr>
              <a:t>Unit 2: </a:t>
            </a:r>
            <a:r>
              <a:rPr lang="en-US" sz="3200" b="1" dirty="0">
                <a:solidFill>
                  <a:srgbClr val="7030A0"/>
                </a:solidFill>
                <a:effectLst/>
                <a:ea typeface="Times New Roman" panose="02020603050405020304" pitchFamily="18" charset="0"/>
              </a:rPr>
              <a:t>From the idea to the market </a:t>
            </a:r>
            <a:endParaRPr lang="sr-Latn-RS" sz="3200" dirty="0">
              <a:solidFill>
                <a:srgbClr val="7030A0"/>
              </a:solidFill>
              <a:effectLst/>
              <a:ea typeface="Times New Roman" panose="02020603050405020304" pitchFamily="18" charset="0"/>
            </a:endParaRPr>
          </a:p>
          <a:p>
            <a:pPr fontAlgn="base"/>
            <a:r>
              <a:rPr lang="en-US" sz="3200" b="1" dirty="0">
                <a:solidFill>
                  <a:srgbClr val="7030A0"/>
                </a:solidFill>
                <a:effectLst/>
                <a:ea typeface="Times New Roman" panose="02020603050405020304" pitchFamily="18" charset="0"/>
              </a:rPr>
              <a:t>Section 2.1: </a:t>
            </a:r>
            <a:r>
              <a:rPr lang="en-GB" sz="3200" dirty="0">
                <a:solidFill>
                  <a:srgbClr val="7030A0"/>
                </a:solidFill>
                <a:effectLst/>
                <a:ea typeface="Times New Roman" panose="02020603050405020304" pitchFamily="18" charset="0"/>
              </a:rPr>
              <a:t>Identification of problems on the market and selection of ideas</a:t>
            </a:r>
            <a:endParaRPr lang="sr-Latn-RS" sz="3200" dirty="0">
              <a:solidFill>
                <a:srgbClr val="7030A0"/>
              </a:solidFill>
              <a:effectLst/>
              <a:ea typeface="Times New Roman" panose="02020603050405020304" pitchFamily="18" charset="0"/>
            </a:endParaRPr>
          </a:p>
          <a:p>
            <a:r>
              <a:rPr lang="en-GB" sz="3200" dirty="0">
                <a:solidFill>
                  <a:srgbClr val="7030A0"/>
                </a:solidFill>
                <a:effectLst/>
                <a:ea typeface="Times New Roman" panose="02020603050405020304" pitchFamily="18" charset="0"/>
              </a:rPr>
              <a:t>            2.1.1: </a:t>
            </a:r>
            <a:r>
              <a:rPr lang="en-US" sz="3200" dirty="0">
                <a:solidFill>
                  <a:srgbClr val="7030A0"/>
                </a:solidFill>
                <a:effectLst/>
                <a:ea typeface="Times New Roman" panose="02020603050405020304" pitchFamily="18" charset="0"/>
              </a:rPr>
              <a:t>Analysis and evaluation of ideas</a:t>
            </a:r>
            <a:endParaRPr lang="sr-Latn-RS" sz="3200" dirty="0">
              <a:solidFill>
                <a:srgbClr val="7030A0"/>
              </a:solidFill>
            </a:endParaRPr>
          </a:p>
        </p:txBody>
      </p:sp>
    </p:spTree>
    <p:extLst>
      <p:ext uri="{BB962C8B-B14F-4D97-AF65-F5344CB8AC3E}">
        <p14:creationId xmlns:p14="http://schemas.microsoft.com/office/powerpoint/2010/main" val="128593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9D7F34A-036E-FBF3-C1A8-4964CA8D701E}"/>
              </a:ext>
            </a:extLst>
          </p:cNvPr>
          <p:cNvSpPr txBox="1"/>
          <p:nvPr/>
        </p:nvSpPr>
        <p:spPr>
          <a:xfrm>
            <a:off x="2057400" y="2809606"/>
            <a:ext cx="14706600" cy="2308324"/>
          </a:xfrm>
          <a:prstGeom prst="rect">
            <a:avLst/>
          </a:prstGeom>
          <a:noFill/>
        </p:spPr>
        <p:txBody>
          <a:bodyPr wrap="square">
            <a:spAutoFit/>
          </a:bodyPr>
          <a:lstStyle/>
          <a:p>
            <a:pPr algn="ctr"/>
            <a:r>
              <a:rPr lang="en-GB" sz="3600" dirty="0">
                <a:solidFill>
                  <a:srgbClr val="7030A0"/>
                </a:solidFill>
                <a:effectLst/>
                <a:latin typeface="Calibri" panose="020F0502020204030204" pitchFamily="34" charset="0"/>
                <a:ea typeface="Times New Roman" panose="02020603050405020304" pitchFamily="18" charset="0"/>
              </a:rPr>
              <a:t>Starting own business requires money, many hours of hard work, persistence, steel will, a lot of patience, as well as the understanding that if you do not have sufficient and regular business income already in the first or second year of operation, your entrepreneurial adventure could soon be over.</a:t>
            </a:r>
            <a:endParaRPr lang="sr-Latn-RS" sz="3600" b="1" dirty="0">
              <a:solidFill>
                <a:srgbClr val="7030A0"/>
              </a:solidFill>
            </a:endParaRPr>
          </a:p>
        </p:txBody>
      </p:sp>
      <p:sp>
        <p:nvSpPr>
          <p:cNvPr id="7" name="TextBox 6">
            <a:extLst>
              <a:ext uri="{FF2B5EF4-FFF2-40B4-BE49-F238E27FC236}">
                <a16:creationId xmlns:a16="http://schemas.microsoft.com/office/drawing/2014/main" id="{6FE9742D-64BD-C771-C539-834B380C3357}"/>
              </a:ext>
            </a:extLst>
          </p:cNvPr>
          <p:cNvSpPr txBox="1"/>
          <p:nvPr/>
        </p:nvSpPr>
        <p:spPr>
          <a:xfrm>
            <a:off x="1828800" y="1443331"/>
            <a:ext cx="9144000" cy="707886"/>
          </a:xfrm>
          <a:prstGeom prst="rect">
            <a:avLst/>
          </a:prstGeom>
          <a:noFill/>
        </p:spPr>
        <p:txBody>
          <a:bodyPr wrap="square">
            <a:spAutoFit/>
          </a:bodyPr>
          <a:lstStyle/>
          <a:p>
            <a:pPr fontAlgn="base"/>
            <a:r>
              <a:rPr lang="en-GB" sz="4000" b="1" dirty="0">
                <a:solidFill>
                  <a:srgbClr val="7030A0"/>
                </a:solidFill>
                <a:effectLst/>
                <a:ea typeface="Times New Roman" panose="02020603050405020304" pitchFamily="18" charset="0"/>
              </a:rPr>
              <a:t>Unit 1: </a:t>
            </a:r>
            <a:r>
              <a:rPr lang="en-US" sz="4000" b="1" dirty="0">
                <a:solidFill>
                  <a:srgbClr val="7030A0"/>
                </a:solidFill>
                <a:effectLst/>
                <a:ea typeface="Times New Roman" panose="02020603050405020304" pitchFamily="18" charset="0"/>
              </a:rPr>
              <a:t>Why to start my own business?</a:t>
            </a:r>
            <a:endParaRPr lang="sr-Latn-RS" sz="4000" dirty="0">
              <a:solidFill>
                <a:srgbClr val="7030A0"/>
              </a:solidFill>
              <a:effectLst/>
              <a:ea typeface="Times New Roman" panose="02020603050405020304" pitchFamily="18" charset="0"/>
            </a:endParaRPr>
          </a:p>
        </p:txBody>
      </p:sp>
      <p:pic>
        <p:nvPicPr>
          <p:cNvPr id="1026" name="Picture 2" descr="A Business Woman Wearing a Suit To Perform Multitasking Stock Vector -  Illustration of teacher, busy: 133528231">
            <a:extLst>
              <a:ext uri="{FF2B5EF4-FFF2-40B4-BE49-F238E27FC236}">
                <a16:creationId xmlns:a16="http://schemas.microsoft.com/office/drawing/2014/main" id="{135F6524-31E2-79D1-3782-CAAE4471EFF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486400" y="5117930"/>
            <a:ext cx="5867400" cy="321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69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FED815D-C4D8-BE58-1B7D-19147DA9B42C}"/>
              </a:ext>
            </a:extLst>
          </p:cNvPr>
          <p:cNvSpPr txBox="1"/>
          <p:nvPr/>
        </p:nvSpPr>
        <p:spPr>
          <a:xfrm>
            <a:off x="1447800" y="1573291"/>
            <a:ext cx="14859000" cy="707886"/>
          </a:xfrm>
          <a:prstGeom prst="rect">
            <a:avLst/>
          </a:prstGeom>
          <a:noFill/>
        </p:spPr>
        <p:txBody>
          <a:bodyPr wrap="square" rtlCol="0">
            <a:spAutoFit/>
          </a:bodyPr>
          <a:lstStyle/>
          <a:p>
            <a:r>
              <a:rPr lang="es-ES" sz="4000" dirty="0" err="1">
                <a:solidFill>
                  <a:srgbClr val="FD4FB4"/>
                </a:solidFill>
                <a:ea typeface="Microsoft Sans Serif" panose="020B0604020202020204" pitchFamily="34" charset="0"/>
                <a:cs typeface="Microsoft Sans Serif" panose="020B0604020202020204" pitchFamily="34" charset="0"/>
              </a:rPr>
              <a:t>Section</a:t>
            </a:r>
            <a:r>
              <a:rPr lang="es-ES" sz="4000" dirty="0">
                <a:solidFill>
                  <a:srgbClr val="FD4FB4"/>
                </a:solidFill>
                <a:ea typeface="Microsoft Sans Serif" panose="020B0604020202020204" pitchFamily="34" charset="0"/>
                <a:cs typeface="Microsoft Sans Serif" panose="020B0604020202020204" pitchFamily="34" charset="0"/>
              </a:rPr>
              <a:t> 1.1.</a:t>
            </a:r>
            <a:r>
              <a:rPr lang="es-ES" sz="4000" spc="-85" dirty="0">
                <a:solidFill>
                  <a:srgbClr val="FD4FB4"/>
                </a:solidFill>
                <a:ea typeface="Microsoft Sans Serif" panose="020B0604020202020204" pitchFamily="34" charset="0"/>
                <a:cs typeface="Microsoft Sans Serif" panose="020B0604020202020204" pitchFamily="34" charset="0"/>
              </a:rPr>
              <a:t> </a:t>
            </a:r>
            <a:r>
              <a:rPr lang="en-GB" sz="4000" b="1" dirty="0">
                <a:solidFill>
                  <a:srgbClr val="FD4FB4"/>
                </a:solidFill>
                <a:effectLst/>
                <a:ea typeface="Microsoft Sans Serif" panose="020B0604020202020204" pitchFamily="34" charset="0"/>
                <a:cs typeface="Microsoft Sans Serif" panose="020B0604020202020204" pitchFamily="34" charset="0"/>
              </a:rPr>
              <a:t>Motives and characteristics of female entrepreneurs</a:t>
            </a:r>
            <a:endParaRPr lang="es-ES" sz="4000" b="1" dirty="0">
              <a:solidFill>
                <a:srgbClr val="FD4FB4"/>
              </a:solidFill>
              <a:ea typeface="Microsoft Sans Serif" panose="020B0604020202020204" pitchFamily="34" charset="0"/>
              <a:cs typeface="Microsoft Sans Serif" panose="020B0604020202020204" pitchFamily="34" charset="0"/>
            </a:endParaRPr>
          </a:p>
        </p:txBody>
      </p:sp>
      <p:sp>
        <p:nvSpPr>
          <p:cNvPr id="6" name="TextBox 5">
            <a:extLst>
              <a:ext uri="{FF2B5EF4-FFF2-40B4-BE49-F238E27FC236}">
                <a16:creationId xmlns:a16="http://schemas.microsoft.com/office/drawing/2014/main" id="{69D7F34A-036E-FBF3-C1A8-4964CA8D701E}"/>
              </a:ext>
            </a:extLst>
          </p:cNvPr>
          <p:cNvSpPr txBox="1"/>
          <p:nvPr/>
        </p:nvSpPr>
        <p:spPr>
          <a:xfrm>
            <a:off x="4572000" y="2809606"/>
            <a:ext cx="9144000" cy="769441"/>
          </a:xfrm>
          <a:prstGeom prst="rect">
            <a:avLst/>
          </a:prstGeom>
          <a:noFill/>
        </p:spPr>
        <p:txBody>
          <a:bodyPr wrap="square">
            <a:spAutoFit/>
          </a:bodyPr>
          <a:lstStyle/>
          <a:p>
            <a:pPr algn="ctr"/>
            <a:r>
              <a:rPr lang="en-US" sz="4400" b="1" dirty="0">
                <a:solidFill>
                  <a:srgbClr val="7030A0"/>
                </a:solidFill>
                <a:effectLst/>
                <a:latin typeface="Calibri" panose="020F0502020204030204" pitchFamily="34" charset="0"/>
                <a:ea typeface="Times New Roman" panose="02020603050405020304" pitchFamily="18" charset="0"/>
              </a:rPr>
              <a:t>Entrepreneur is:</a:t>
            </a:r>
            <a:endParaRPr lang="sr-Latn-RS" sz="4400" b="1" dirty="0">
              <a:solidFill>
                <a:srgbClr val="7030A0"/>
              </a:solidFill>
            </a:endParaRPr>
          </a:p>
        </p:txBody>
      </p:sp>
      <p:sp>
        <p:nvSpPr>
          <p:cNvPr id="5" name="CuadroTexto 4">
            <a:extLst>
              <a:ext uri="{FF2B5EF4-FFF2-40B4-BE49-F238E27FC236}">
                <a16:creationId xmlns:a16="http://schemas.microsoft.com/office/drawing/2014/main" id="{EE20EFF1-C6C2-3834-DE67-E15FC62BC881}"/>
              </a:ext>
            </a:extLst>
          </p:cNvPr>
          <p:cNvSpPr txBox="1"/>
          <p:nvPr/>
        </p:nvSpPr>
        <p:spPr>
          <a:xfrm>
            <a:off x="1600200" y="7581900"/>
            <a:ext cx="16002000" cy="769441"/>
          </a:xfrm>
          <a:prstGeom prst="rect">
            <a:avLst/>
          </a:prstGeom>
          <a:noFill/>
        </p:spPr>
        <p:txBody>
          <a:bodyPr wrap="square" rtlCol="0">
            <a:spAutoFit/>
          </a:bodyPr>
          <a:lstStyle/>
          <a:p>
            <a:pPr marL="571500" indent="-571500" algn="ctr">
              <a:buFont typeface="Wingdings" panose="05000000000000000000" pitchFamily="2" charset="2"/>
              <a:buChar char="Ø"/>
              <a:defRPr/>
            </a:pPr>
            <a:r>
              <a:rPr lang="en-US" sz="4400" dirty="0">
                <a:solidFill>
                  <a:srgbClr val="7030A0"/>
                </a:solidFill>
                <a:effectLst/>
                <a:latin typeface="Calibri" panose="020F0502020204030204" pitchFamily="34" charset="0"/>
                <a:ea typeface="Times New Roman" panose="02020603050405020304" pitchFamily="18" charset="0"/>
              </a:rPr>
              <a:t>a person who is ready to take risks for the success of a business.</a:t>
            </a:r>
            <a:endParaRPr lang="es-ES" sz="4400" b="1" dirty="0">
              <a:solidFill>
                <a:srgbClr val="7030A0"/>
              </a:solidFill>
              <a:ea typeface="Microsoft Sans Serif" panose="020B0604020202020204" pitchFamily="34" charset="0"/>
              <a:cs typeface="Microsoft Sans Serif" panose="020B0604020202020204" pitchFamily="34" charset="0"/>
            </a:endParaRPr>
          </a:p>
        </p:txBody>
      </p:sp>
      <p:sp>
        <p:nvSpPr>
          <p:cNvPr id="8" name="TextBox 7">
            <a:extLst>
              <a:ext uri="{FF2B5EF4-FFF2-40B4-BE49-F238E27FC236}">
                <a16:creationId xmlns:a16="http://schemas.microsoft.com/office/drawing/2014/main" id="{DE4FB9FF-AA2E-B4B1-0C60-0B5A5963DFA0}"/>
              </a:ext>
            </a:extLst>
          </p:cNvPr>
          <p:cNvSpPr txBox="1"/>
          <p:nvPr/>
        </p:nvSpPr>
        <p:spPr>
          <a:xfrm>
            <a:off x="1600200" y="3655360"/>
            <a:ext cx="9144000" cy="769441"/>
          </a:xfrm>
          <a:prstGeom prst="rect">
            <a:avLst/>
          </a:prstGeom>
          <a:noFill/>
        </p:spPr>
        <p:txBody>
          <a:bodyPr wrap="square">
            <a:spAutoFit/>
          </a:bodyPr>
          <a:lstStyle/>
          <a:p>
            <a:pPr marL="571500" indent="-571500">
              <a:buFont typeface="Wingdings" panose="05000000000000000000" pitchFamily="2" charset="2"/>
              <a:buChar char="Ø"/>
              <a:defRPr/>
            </a:pPr>
            <a:r>
              <a:rPr lang="en-US" sz="4400" dirty="0">
                <a:solidFill>
                  <a:srgbClr val="7030A0"/>
                </a:solidFill>
                <a:effectLst/>
                <a:latin typeface="Calibri" panose="020F0502020204030204" pitchFamily="34" charset="0"/>
                <a:ea typeface="Times New Roman" panose="02020603050405020304" pitchFamily="18" charset="0"/>
              </a:rPr>
              <a:t> an adventurer </a:t>
            </a:r>
          </a:p>
        </p:txBody>
      </p:sp>
      <p:sp>
        <p:nvSpPr>
          <p:cNvPr id="10" name="TextBox 9">
            <a:extLst>
              <a:ext uri="{FF2B5EF4-FFF2-40B4-BE49-F238E27FC236}">
                <a16:creationId xmlns:a16="http://schemas.microsoft.com/office/drawing/2014/main" id="{2500E35B-6400-E2D5-A90B-1124A832CE49}"/>
              </a:ext>
            </a:extLst>
          </p:cNvPr>
          <p:cNvSpPr txBox="1"/>
          <p:nvPr/>
        </p:nvSpPr>
        <p:spPr>
          <a:xfrm>
            <a:off x="12496800" y="3722755"/>
            <a:ext cx="3962400" cy="769441"/>
          </a:xfrm>
          <a:prstGeom prst="rect">
            <a:avLst/>
          </a:prstGeom>
          <a:noFill/>
        </p:spPr>
        <p:txBody>
          <a:bodyPr wrap="square">
            <a:spAutoFit/>
          </a:bodyPr>
          <a:lstStyle/>
          <a:p>
            <a:pPr marL="571500" indent="-571500">
              <a:buFont typeface="Wingdings" panose="05000000000000000000" pitchFamily="2" charset="2"/>
              <a:buChar char="Ø"/>
            </a:pPr>
            <a:r>
              <a:rPr lang="en-US" sz="4400" dirty="0">
                <a:solidFill>
                  <a:srgbClr val="7030A0"/>
                </a:solidFill>
                <a:effectLst/>
                <a:latin typeface="Calibri" panose="020F0502020204030204" pitchFamily="34" charset="0"/>
                <a:ea typeface="Times New Roman" panose="02020603050405020304" pitchFamily="18" charset="0"/>
              </a:rPr>
              <a:t>an innovator</a:t>
            </a:r>
            <a:endParaRPr lang="sr-Latn-RS" sz="4400" dirty="0">
              <a:solidFill>
                <a:srgbClr val="7030A0"/>
              </a:solidFill>
            </a:endParaRPr>
          </a:p>
        </p:txBody>
      </p:sp>
    </p:spTree>
    <p:extLst>
      <p:ext uri="{BB962C8B-B14F-4D97-AF65-F5344CB8AC3E}">
        <p14:creationId xmlns:p14="http://schemas.microsoft.com/office/powerpoint/2010/main" val="78664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1CBC878-6B72-B1FA-3895-BCDCD5A9AD98}"/>
              </a:ext>
            </a:extLst>
          </p:cNvPr>
          <p:cNvSpPr txBox="1"/>
          <p:nvPr/>
        </p:nvSpPr>
        <p:spPr>
          <a:xfrm>
            <a:off x="6075232" y="1866900"/>
            <a:ext cx="11243733" cy="6555641"/>
          </a:xfrm>
          <a:prstGeom prst="rect">
            <a:avLst/>
          </a:prstGeom>
          <a:noFill/>
        </p:spPr>
        <p:txBody>
          <a:bodyPr wrap="square">
            <a:spAutoFit/>
          </a:bodyPr>
          <a:lstStyle/>
          <a:p>
            <a:pPr algn="just"/>
            <a:r>
              <a:rPr lang="sr-Latn-RS" sz="2800" dirty="0">
                <a:solidFill>
                  <a:srgbClr val="7030A0"/>
                </a:solidFill>
                <a:effectLst/>
                <a:ea typeface="Times New Roman" panose="02020603050405020304" pitchFamily="18" charset="0"/>
              </a:rPr>
              <a:t>Key factors that influence future female entrepreneurs are:</a:t>
            </a:r>
          </a:p>
          <a:p>
            <a:pPr algn="just"/>
            <a:r>
              <a:rPr lang="sr-Latn-RS" sz="2800" b="1" dirty="0">
                <a:solidFill>
                  <a:srgbClr val="7030A0"/>
                </a:solidFill>
                <a:effectLst/>
                <a:ea typeface="Times New Roman" panose="02020603050405020304" pitchFamily="18" charset="0"/>
              </a:rPr>
              <a:t> </a:t>
            </a:r>
            <a:endParaRPr lang="sr-Latn-RS" sz="2800" dirty="0">
              <a:solidFill>
                <a:srgbClr val="7030A0"/>
              </a:solidFill>
              <a:effectLst/>
              <a:ea typeface="Times New Roman" panose="02020603050405020304" pitchFamily="18" charset="0"/>
            </a:endParaRPr>
          </a:p>
          <a:p>
            <a:pPr algn="just"/>
            <a:r>
              <a:rPr lang="sr-Latn-RS" sz="2800" b="1" dirty="0">
                <a:solidFill>
                  <a:srgbClr val="7030A0"/>
                </a:solidFill>
                <a:effectLst/>
                <a:ea typeface="Times New Roman" panose="02020603050405020304" pitchFamily="18" charset="0"/>
              </a:rPr>
              <a:t>Passion for a business idea</a:t>
            </a:r>
            <a:r>
              <a:rPr lang="sr-Latn-RS" sz="2800" dirty="0">
                <a:solidFill>
                  <a:srgbClr val="7030A0"/>
                </a:solidFill>
                <a:effectLst/>
                <a:ea typeface="Times New Roman" panose="02020603050405020304" pitchFamily="18" charset="0"/>
              </a:rPr>
              <a:t> - someone gets an idea for a new product or service, and there is no way to get that idea accepted in the market, except to start a new business. </a:t>
            </a:r>
          </a:p>
          <a:p>
            <a:pPr algn="just"/>
            <a:r>
              <a:rPr lang="sr-Latn-RS" sz="2800" dirty="0">
                <a:solidFill>
                  <a:srgbClr val="7030A0"/>
                </a:solidFill>
                <a:effectLst/>
                <a:ea typeface="Times New Roman" panose="02020603050405020304" pitchFamily="18" charset="0"/>
              </a:rPr>
              <a:t> </a:t>
            </a:r>
          </a:p>
          <a:p>
            <a:pPr algn="just"/>
            <a:r>
              <a:rPr lang="sr-Latn-RS" sz="2800" b="1" dirty="0">
                <a:solidFill>
                  <a:srgbClr val="7030A0"/>
                </a:solidFill>
                <a:effectLst/>
                <a:ea typeface="Times New Roman" panose="02020603050405020304" pitchFamily="18" charset="0"/>
              </a:rPr>
              <a:t>Financial need</a:t>
            </a:r>
            <a:r>
              <a:rPr lang="sr-Latn-RS" sz="2800" dirty="0">
                <a:solidFill>
                  <a:srgbClr val="7030A0"/>
                </a:solidFill>
                <a:effectLst/>
                <a:ea typeface="Times New Roman" panose="02020603050405020304" pitchFamily="18" charset="0"/>
              </a:rPr>
              <a:t> - owners of their own business usually have more control over their finances and career path.</a:t>
            </a:r>
            <a:endParaRPr lang="en-US" sz="2800" dirty="0">
              <a:solidFill>
                <a:srgbClr val="7030A0"/>
              </a:solidFill>
              <a:effectLst/>
              <a:ea typeface="Times New Roman" panose="02020603050405020304" pitchFamily="18" charset="0"/>
            </a:endParaRPr>
          </a:p>
          <a:p>
            <a:pPr algn="just"/>
            <a:endParaRPr lang="sr-Latn-RS" sz="2800" dirty="0">
              <a:solidFill>
                <a:srgbClr val="7030A0"/>
              </a:solidFill>
              <a:effectLst/>
              <a:ea typeface="Times New Roman" panose="02020603050405020304" pitchFamily="18" charset="0"/>
            </a:endParaRPr>
          </a:p>
          <a:p>
            <a:pPr algn="just"/>
            <a:r>
              <a:rPr lang="sr-Latn-RS" sz="2800" b="1" dirty="0">
                <a:solidFill>
                  <a:srgbClr val="7030A0"/>
                </a:solidFill>
                <a:effectLst/>
                <a:ea typeface="Times New Roman" panose="02020603050405020304" pitchFamily="18" charset="0"/>
              </a:rPr>
              <a:t>Business engagement</a:t>
            </a:r>
            <a:r>
              <a:rPr lang="sr-Latn-RS" sz="2800" dirty="0">
                <a:solidFill>
                  <a:srgbClr val="7030A0"/>
                </a:solidFill>
                <a:effectLst/>
                <a:ea typeface="Times New Roman" panose="02020603050405020304" pitchFamily="18" charset="0"/>
              </a:rPr>
              <a:t> - the entrepreneur wants to be part of the design, production, marketing and sale of a certain product or service (to be responsible for all aspects of business operations that are carried out)</a:t>
            </a:r>
          </a:p>
          <a:p>
            <a:pPr algn="just"/>
            <a:r>
              <a:rPr lang="sr-Latn-RS" sz="2800" b="1" dirty="0">
                <a:solidFill>
                  <a:srgbClr val="7030A0"/>
                </a:solidFill>
                <a:effectLst/>
                <a:ea typeface="Times New Roman" panose="02020603050405020304" pitchFamily="18" charset="0"/>
              </a:rPr>
              <a:t> </a:t>
            </a:r>
            <a:endParaRPr lang="sr-Latn-RS" sz="2800" dirty="0">
              <a:solidFill>
                <a:srgbClr val="7030A0"/>
              </a:solidFill>
              <a:effectLst/>
              <a:ea typeface="Times New Roman" panose="02020603050405020304" pitchFamily="18" charset="0"/>
            </a:endParaRPr>
          </a:p>
          <a:p>
            <a:pPr algn="just"/>
            <a:r>
              <a:rPr lang="sr-Latn-RS" sz="2800" b="1" dirty="0">
                <a:solidFill>
                  <a:srgbClr val="7030A0"/>
                </a:solidFill>
                <a:effectLst/>
                <a:ea typeface="Times New Roman" panose="02020603050405020304" pitchFamily="18" charset="0"/>
              </a:rPr>
              <a:t>Greater freedom</a:t>
            </a:r>
            <a:r>
              <a:rPr lang="sr-Latn-RS" sz="2800" dirty="0">
                <a:solidFill>
                  <a:srgbClr val="7030A0"/>
                </a:solidFill>
                <a:effectLst/>
                <a:ea typeface="Times New Roman" panose="02020603050405020304" pitchFamily="18" charset="0"/>
              </a:rPr>
              <a:t> - need to make business decisions without the approval of a superior person</a:t>
            </a:r>
            <a:r>
              <a:rPr lang="sr-Latn-RS" sz="2800" dirty="0">
                <a:solidFill>
                  <a:srgbClr val="AC7BDC"/>
                </a:solidFill>
                <a:effectLst/>
                <a:ea typeface="Times New Roman" panose="02020603050405020304" pitchFamily="18" charset="0"/>
              </a:rPr>
              <a:t>. </a:t>
            </a:r>
          </a:p>
        </p:txBody>
      </p:sp>
      <p:sp>
        <p:nvSpPr>
          <p:cNvPr id="4" name="CuadroTexto 3">
            <a:extLst>
              <a:ext uri="{FF2B5EF4-FFF2-40B4-BE49-F238E27FC236}">
                <a16:creationId xmlns:a16="http://schemas.microsoft.com/office/drawing/2014/main" id="{CFED815D-C4D8-BE58-1B7D-19147DA9B42C}"/>
              </a:ext>
            </a:extLst>
          </p:cNvPr>
          <p:cNvSpPr txBox="1"/>
          <p:nvPr/>
        </p:nvSpPr>
        <p:spPr>
          <a:xfrm>
            <a:off x="1469366" y="956518"/>
            <a:ext cx="13030200" cy="646331"/>
          </a:xfrm>
          <a:prstGeom prst="rect">
            <a:avLst/>
          </a:prstGeom>
          <a:noFill/>
        </p:spPr>
        <p:txBody>
          <a:bodyPr wrap="square" rtlCol="0">
            <a:spAutoFit/>
          </a:bodyPr>
          <a:lstStyle/>
          <a:p>
            <a:r>
              <a:rPr lang="es-ES" sz="3600" dirty="0">
                <a:solidFill>
                  <a:srgbClr val="FD4FB4"/>
                </a:solidFill>
                <a:ea typeface="Microsoft Sans Serif" panose="020B0604020202020204" pitchFamily="34" charset="0"/>
                <a:cs typeface="Microsoft Sans Serif" panose="020B0604020202020204" pitchFamily="34" charset="0"/>
              </a:rPr>
              <a:t>1.1.1.</a:t>
            </a:r>
            <a:r>
              <a:rPr lang="es-ES" sz="3600" spc="-85" dirty="0">
                <a:solidFill>
                  <a:srgbClr val="FD4FB4"/>
                </a:solidFill>
                <a:ea typeface="Microsoft Sans Serif" panose="020B0604020202020204" pitchFamily="34" charset="0"/>
                <a:cs typeface="Microsoft Sans Serif" panose="020B0604020202020204" pitchFamily="34" charset="0"/>
              </a:rPr>
              <a:t> </a:t>
            </a:r>
            <a:r>
              <a:rPr lang="en-GB" sz="3600" b="1" dirty="0">
                <a:solidFill>
                  <a:srgbClr val="FD4FB4"/>
                </a:solidFill>
                <a:effectLst/>
                <a:ea typeface="Microsoft Sans Serif" panose="020B0604020202020204" pitchFamily="34" charset="0"/>
                <a:cs typeface="Microsoft Sans Serif" panose="020B0604020202020204" pitchFamily="34" charset="0"/>
              </a:rPr>
              <a:t>Motivation </a:t>
            </a:r>
            <a:endParaRPr lang="es-ES" sz="3600" b="1" dirty="0">
              <a:solidFill>
                <a:srgbClr val="FD4FB4"/>
              </a:solidFill>
              <a:ea typeface="Microsoft Sans Serif" panose="020B0604020202020204" pitchFamily="34" charset="0"/>
              <a:cs typeface="Microsoft Sans Serif" panose="020B0604020202020204" pitchFamily="34" charset="0"/>
            </a:endParaRPr>
          </a:p>
        </p:txBody>
      </p:sp>
      <p:pic>
        <p:nvPicPr>
          <p:cNvPr id="9" name="Imagen 15">
            <a:extLst>
              <a:ext uri="{FF2B5EF4-FFF2-40B4-BE49-F238E27FC236}">
                <a16:creationId xmlns:a16="http://schemas.microsoft.com/office/drawing/2014/main" id="{0D8F2A8F-BF4B-4EF5-9675-FA8381E9825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69366" y="3848100"/>
            <a:ext cx="4605867" cy="2590800"/>
          </a:xfrm>
          <a:prstGeom prst="rect">
            <a:avLst/>
          </a:prstGeom>
        </p:spPr>
      </p:pic>
    </p:spTree>
    <p:extLst>
      <p:ext uri="{BB962C8B-B14F-4D97-AF65-F5344CB8AC3E}">
        <p14:creationId xmlns:p14="http://schemas.microsoft.com/office/powerpoint/2010/main" val="192912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AC6547-F9D2-0543-C43A-5BA5C6B44C72}"/>
              </a:ext>
            </a:extLst>
          </p:cNvPr>
          <p:cNvSpPr txBox="1"/>
          <p:nvPr/>
        </p:nvSpPr>
        <p:spPr>
          <a:xfrm>
            <a:off x="1437736" y="2781300"/>
            <a:ext cx="14782800" cy="3477875"/>
          </a:xfrm>
          <a:prstGeom prst="rect">
            <a:avLst/>
          </a:prstGeom>
          <a:noFill/>
        </p:spPr>
        <p:txBody>
          <a:bodyPr wrap="square">
            <a:spAutoFit/>
          </a:bodyPr>
          <a:lstStyle/>
          <a:p>
            <a:pPr algn="ctr"/>
            <a:r>
              <a:rPr lang="sr-Latn-RS" sz="4400" b="1" dirty="0">
                <a:solidFill>
                  <a:srgbClr val="FD4FB4"/>
                </a:solidFill>
                <a:effectLst/>
                <a:ea typeface="Times New Roman" panose="02020603050405020304" pitchFamily="18" charset="0"/>
              </a:rPr>
              <a:t>SUCCESS formula = MOTIVATION x KNOWLEDGE x CONDITIONS</a:t>
            </a:r>
            <a:endParaRPr lang="sr-Latn-RS" sz="4400" dirty="0">
              <a:solidFill>
                <a:srgbClr val="FD4FB4"/>
              </a:solidFill>
              <a:effectLst/>
              <a:ea typeface="Times New Roman" panose="02020603050405020304" pitchFamily="18" charset="0"/>
            </a:endParaRPr>
          </a:p>
          <a:p>
            <a:pPr algn="ctr"/>
            <a:endParaRPr lang="en-US" sz="4400" dirty="0">
              <a:solidFill>
                <a:srgbClr val="000000"/>
              </a:solidFill>
              <a:effectLst/>
              <a:ea typeface="Times New Roman" panose="02020603050405020304" pitchFamily="18" charset="0"/>
            </a:endParaRPr>
          </a:p>
          <a:p>
            <a:pPr algn="ctr"/>
            <a:r>
              <a:rPr lang="sr-Latn-RS" sz="4400" dirty="0">
                <a:solidFill>
                  <a:srgbClr val="7030A0"/>
                </a:solidFill>
                <a:effectLst/>
                <a:ea typeface="Times New Roman" panose="02020603050405020304" pitchFamily="18" charset="0"/>
              </a:rPr>
              <a:t>Motivation to start a business and the ability to recognize opportunities are key components, </a:t>
            </a:r>
            <a:r>
              <a:rPr lang="sr-Latn-RS" sz="4400" b="1" u="sng" dirty="0">
                <a:solidFill>
                  <a:srgbClr val="7030A0"/>
                </a:solidFill>
                <a:effectLst/>
                <a:ea typeface="Times New Roman" panose="02020603050405020304" pitchFamily="18" charset="0"/>
              </a:rPr>
              <a:t>not money</a:t>
            </a:r>
            <a:r>
              <a:rPr lang="sr-Latn-RS" sz="4400" dirty="0">
                <a:solidFill>
                  <a:srgbClr val="7030A0"/>
                </a:solidFill>
                <a:effectLst/>
                <a:ea typeface="Times New Roman" panose="02020603050405020304" pitchFamily="18" charset="0"/>
              </a:rPr>
              <a:t>.</a:t>
            </a:r>
          </a:p>
          <a:p>
            <a:pPr marL="228600" algn="ctr" fontAlgn="base"/>
            <a:r>
              <a:rPr lang="en-GB" sz="4400" dirty="0">
                <a:effectLst/>
                <a:ea typeface="Times New Roman" panose="02020603050405020304" pitchFamily="18" charset="0"/>
              </a:rPr>
              <a:t> </a:t>
            </a:r>
            <a:endParaRPr lang="sr-Latn-RS" sz="4400" dirty="0">
              <a:effectLst/>
              <a:ea typeface="Times New Roman" panose="02020603050405020304" pitchFamily="18" charset="0"/>
            </a:endParaRPr>
          </a:p>
        </p:txBody>
      </p:sp>
      <p:pic>
        <p:nvPicPr>
          <p:cNvPr id="2052" name="Picture 4" descr="Premium Vector | Business woman walking up stairs to their goal in progress  move up motivation">
            <a:extLst>
              <a:ext uri="{FF2B5EF4-FFF2-40B4-BE49-F238E27FC236}">
                <a16:creationId xmlns:a16="http://schemas.microsoft.com/office/drawing/2014/main" id="{31F8854A-A81E-4F1D-8E3B-0C1996389E9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410200" y="5676900"/>
            <a:ext cx="5105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66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1A353F-660D-64AA-5A2E-C1073221078E}"/>
              </a:ext>
            </a:extLst>
          </p:cNvPr>
          <p:cNvSpPr txBox="1"/>
          <p:nvPr/>
        </p:nvSpPr>
        <p:spPr>
          <a:xfrm>
            <a:off x="1295400" y="1562100"/>
            <a:ext cx="14020800" cy="707886"/>
          </a:xfrm>
          <a:prstGeom prst="rect">
            <a:avLst/>
          </a:prstGeom>
          <a:noFill/>
        </p:spPr>
        <p:txBody>
          <a:bodyPr wrap="square">
            <a:spAutoFit/>
          </a:bodyPr>
          <a:lstStyle/>
          <a:p>
            <a:pPr marL="228600" fontAlgn="base"/>
            <a:r>
              <a:rPr lang="en-GB" sz="4000" dirty="0">
                <a:solidFill>
                  <a:srgbClr val="FD4FB4"/>
                </a:solidFill>
                <a:effectLst/>
                <a:latin typeface="Calibri" panose="020F0502020204030204" pitchFamily="34" charset="0"/>
                <a:ea typeface="Times New Roman" panose="02020603050405020304" pitchFamily="18" charset="0"/>
              </a:rPr>
              <a:t>1.1.2: </a:t>
            </a:r>
            <a:r>
              <a:rPr lang="en-US" sz="4000" b="1" dirty="0">
                <a:solidFill>
                  <a:srgbClr val="FD4FB4"/>
                </a:solidFill>
                <a:effectLst/>
                <a:latin typeface="Calibri" panose="020F0502020204030204" pitchFamily="34" charset="0"/>
                <a:ea typeface="Times New Roman" panose="02020603050405020304" pitchFamily="18" charset="0"/>
              </a:rPr>
              <a:t>Personality traits that an entrepreneur should have</a:t>
            </a:r>
            <a:endParaRPr lang="sr-Latn-RS" sz="4000" b="1" dirty="0">
              <a:solidFill>
                <a:srgbClr val="FD4FB4"/>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9E16F070-89C4-1F79-1B37-9EE2CE2B13CD}"/>
              </a:ext>
            </a:extLst>
          </p:cNvPr>
          <p:cNvSpPr txBox="1"/>
          <p:nvPr/>
        </p:nvSpPr>
        <p:spPr>
          <a:xfrm>
            <a:off x="1600200" y="2486901"/>
            <a:ext cx="15621000" cy="5632311"/>
          </a:xfrm>
          <a:prstGeom prst="rect">
            <a:avLst/>
          </a:prstGeom>
          <a:noFill/>
        </p:spPr>
        <p:txBody>
          <a:bodyPr wrap="square">
            <a:spAutoFit/>
          </a:bodyPr>
          <a:lstStyle/>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A successful entrepreneur is not born as such!</a:t>
            </a:r>
          </a:p>
          <a:p>
            <a:pPr marR="144145" algn="just" fontAlgn="base"/>
            <a:endParaRPr lang="en-US" sz="4000" dirty="0">
              <a:solidFill>
                <a:srgbClr val="7030A0"/>
              </a:solidFill>
              <a:latin typeface="Calibri" panose="020F0502020204030204" pitchFamily="34" charset="0"/>
              <a:ea typeface="Times New Roman" panose="02020603050405020304" pitchFamily="18" charset="0"/>
            </a:endParaRPr>
          </a:p>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Acquiring skills, knowledge and experience during </a:t>
            </a:r>
          </a:p>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business are key in business development. </a:t>
            </a:r>
          </a:p>
          <a:p>
            <a:pPr marR="144145" algn="just" fontAlgn="base"/>
            <a:endParaRPr lang="en-US" sz="4000" dirty="0">
              <a:solidFill>
                <a:srgbClr val="7030A0"/>
              </a:solidFill>
              <a:latin typeface="Calibri" panose="020F0502020204030204" pitchFamily="34" charset="0"/>
              <a:ea typeface="Times New Roman" panose="02020603050405020304" pitchFamily="18" charset="0"/>
            </a:endParaRPr>
          </a:p>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Successful female entrepreneurs come from different social backgrounds. </a:t>
            </a:r>
          </a:p>
          <a:p>
            <a:pPr marR="144145" algn="just" fontAlgn="base"/>
            <a:endParaRPr lang="en-US" sz="4000" dirty="0">
              <a:solidFill>
                <a:srgbClr val="7030A0"/>
              </a:solidFill>
              <a:latin typeface="Calibri" panose="020F0502020204030204" pitchFamily="34" charset="0"/>
              <a:ea typeface="Times New Roman" panose="02020603050405020304" pitchFamily="18" charset="0"/>
            </a:endParaRPr>
          </a:p>
          <a:p>
            <a:pPr marR="144145" algn="just" fontAlgn="base"/>
            <a:r>
              <a:rPr lang="en-US" sz="4000" dirty="0">
                <a:solidFill>
                  <a:srgbClr val="7030A0"/>
                </a:solidFill>
                <a:effectLst/>
                <a:latin typeface="Calibri" panose="020F0502020204030204" pitchFamily="34" charset="0"/>
                <a:ea typeface="Times New Roman" panose="02020603050405020304" pitchFamily="18" charset="0"/>
              </a:rPr>
              <a:t>Common skills and values should be understood as universal, developed and applied in business.</a:t>
            </a:r>
            <a:endParaRPr lang="sr-Latn-RS" sz="4000" dirty="0">
              <a:solidFill>
                <a:srgbClr val="7030A0"/>
              </a:solidFill>
              <a:effectLst/>
              <a:latin typeface="Times New Roman" panose="02020603050405020304" pitchFamily="18" charset="0"/>
              <a:ea typeface="Times New Roman" panose="02020603050405020304" pitchFamily="18" charset="0"/>
            </a:endParaRPr>
          </a:p>
        </p:txBody>
      </p:sp>
      <p:pic>
        <p:nvPicPr>
          <p:cNvPr id="3078" name="Picture 6" descr="Ten Characteristics Of A Great Franchisor">
            <a:extLst>
              <a:ext uri="{FF2B5EF4-FFF2-40B4-BE49-F238E27FC236}">
                <a16:creationId xmlns:a16="http://schemas.microsoft.com/office/drawing/2014/main" id="{5CBB76D3-5D76-5442-7D9D-A09B387A7E5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296900" y="2465130"/>
            <a:ext cx="40386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25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1A353F-660D-64AA-5A2E-C1073221078E}"/>
              </a:ext>
            </a:extLst>
          </p:cNvPr>
          <p:cNvSpPr txBox="1"/>
          <p:nvPr/>
        </p:nvSpPr>
        <p:spPr>
          <a:xfrm>
            <a:off x="1295400" y="1020889"/>
            <a:ext cx="14020800" cy="707886"/>
          </a:xfrm>
          <a:prstGeom prst="rect">
            <a:avLst/>
          </a:prstGeom>
          <a:noFill/>
        </p:spPr>
        <p:txBody>
          <a:bodyPr wrap="square">
            <a:spAutoFit/>
          </a:bodyPr>
          <a:lstStyle/>
          <a:p>
            <a:pPr marL="228600" fontAlgn="base"/>
            <a:r>
              <a:rPr lang="en-GB" sz="4000" dirty="0">
                <a:solidFill>
                  <a:srgbClr val="FD4FB4"/>
                </a:solidFill>
                <a:effectLst/>
                <a:latin typeface="Calibri" panose="020F0502020204030204" pitchFamily="34" charset="0"/>
                <a:ea typeface="Times New Roman" panose="02020603050405020304" pitchFamily="18" charset="0"/>
              </a:rPr>
              <a:t>1.1.2: </a:t>
            </a:r>
            <a:r>
              <a:rPr lang="en-US" sz="4000" b="1" dirty="0">
                <a:solidFill>
                  <a:srgbClr val="FD4FB4"/>
                </a:solidFill>
                <a:effectLst/>
                <a:latin typeface="Calibri" panose="020F0502020204030204" pitchFamily="34" charset="0"/>
                <a:ea typeface="Times New Roman" panose="02020603050405020304" pitchFamily="18" charset="0"/>
              </a:rPr>
              <a:t>Personality traits that an entrepreneur should have</a:t>
            </a:r>
            <a:endParaRPr lang="sr-Latn-RS" sz="4000" b="1" dirty="0">
              <a:solidFill>
                <a:srgbClr val="FD4FB4"/>
              </a:solidFill>
              <a:effectLst/>
              <a:latin typeface="Times New Roman" panose="02020603050405020304" pitchFamily="18" charset="0"/>
              <a:ea typeface="Times New Roman" panose="02020603050405020304" pitchFamily="18" charset="0"/>
            </a:endParaRPr>
          </a:p>
        </p:txBody>
      </p:sp>
      <p:graphicFrame>
        <p:nvGraphicFramePr>
          <p:cNvPr id="2" name="Table 3">
            <a:extLst>
              <a:ext uri="{FF2B5EF4-FFF2-40B4-BE49-F238E27FC236}">
                <a16:creationId xmlns:a16="http://schemas.microsoft.com/office/drawing/2014/main" id="{E6502E92-3E01-ED61-8437-AD2C3E2BAF1F}"/>
              </a:ext>
            </a:extLst>
          </p:cNvPr>
          <p:cNvGraphicFramePr>
            <a:graphicFrameLocks noGrp="1"/>
          </p:cNvGraphicFramePr>
          <p:nvPr>
            <p:extLst>
              <p:ext uri="{D42A27DB-BD31-4B8C-83A1-F6EECF244321}">
                <p14:modId xmlns:p14="http://schemas.microsoft.com/office/powerpoint/2010/main" val="790377377"/>
              </p:ext>
            </p:extLst>
          </p:nvPr>
        </p:nvGraphicFramePr>
        <p:xfrm>
          <a:off x="1752600" y="3251894"/>
          <a:ext cx="15087600" cy="5212080"/>
        </p:xfrm>
        <a:graphic>
          <a:graphicData uri="http://schemas.openxmlformats.org/drawingml/2006/table">
            <a:tbl>
              <a:tblPr firstRow="1" bandRow="1">
                <a:tableStyleId>{5C22544A-7EE6-4342-B048-85BDC9FD1C3A}</a:tableStyleId>
              </a:tblPr>
              <a:tblGrid>
                <a:gridCol w="5791200">
                  <a:extLst>
                    <a:ext uri="{9D8B030D-6E8A-4147-A177-3AD203B41FA5}">
                      <a16:colId xmlns:a16="http://schemas.microsoft.com/office/drawing/2014/main" val="2666387510"/>
                    </a:ext>
                  </a:extLst>
                </a:gridCol>
                <a:gridCol w="9296400">
                  <a:extLst>
                    <a:ext uri="{9D8B030D-6E8A-4147-A177-3AD203B41FA5}">
                      <a16:colId xmlns:a16="http://schemas.microsoft.com/office/drawing/2014/main" val="1875832221"/>
                    </a:ext>
                  </a:extLst>
                </a:gridCol>
              </a:tblGrid>
              <a:tr h="5168205">
                <a:tc>
                  <a:txBody>
                    <a:bodyPr/>
                    <a:lstStyle/>
                    <a:p>
                      <a:pPr fontAlgn="base"/>
                      <a:r>
                        <a:rPr lang="en-US" sz="2800" b="0" dirty="0">
                          <a:solidFill>
                            <a:srgbClr val="7030A0"/>
                          </a:solidFill>
                          <a:effectLst/>
                          <a:latin typeface="+mn-lt"/>
                          <a:ea typeface="+mn-ea"/>
                          <a:cs typeface="+mn-cs"/>
                        </a:rPr>
                        <a:t>a) </a:t>
                      </a:r>
                      <a:r>
                        <a:rPr lang="en-US" sz="2800" b="1" dirty="0">
                          <a:solidFill>
                            <a:srgbClr val="7030A0"/>
                          </a:solidFill>
                          <a:effectLst/>
                          <a:latin typeface="+mn-lt"/>
                          <a:ea typeface="+mn-ea"/>
                          <a:cs typeface="+mn-cs"/>
                        </a:rPr>
                        <a:t>General management skills</a:t>
                      </a:r>
                      <a:r>
                        <a:rPr lang="en-US" sz="2800" b="0" dirty="0">
                          <a:solidFill>
                            <a:srgbClr val="7030A0"/>
                          </a:solidFill>
                          <a:effectLst/>
                          <a:latin typeface="+mn-lt"/>
                          <a:ea typeface="+mn-ea"/>
                          <a:cs typeface="+mn-cs"/>
                        </a:rPr>
                        <a:t>:</a:t>
                      </a:r>
                    </a:p>
                    <a:p>
                      <a:pPr fontAlgn="base"/>
                      <a:endParaRPr lang="sr-Latn-RS" sz="2800" b="1"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Strategic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Planning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Marketing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Financial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Project management skills</a:t>
                      </a:r>
                      <a:endParaRPr lang="sr-Latn-RS" sz="2800" b="0" dirty="0">
                        <a:solidFill>
                          <a:srgbClr val="7030A0"/>
                        </a:solidFill>
                        <a:effectLst/>
                        <a:latin typeface="+mn-lt"/>
                        <a:ea typeface="+mn-ea"/>
                        <a:cs typeface="+mn-cs"/>
                      </a:endParaRPr>
                    </a:p>
                    <a:p>
                      <a:r>
                        <a:rPr lang="en-US" sz="2800" b="0" dirty="0">
                          <a:solidFill>
                            <a:srgbClr val="7030A0"/>
                          </a:solidFill>
                          <a:effectLst/>
                          <a:latin typeface="+mn-lt"/>
                          <a:ea typeface="+mn-ea"/>
                          <a:cs typeface="+mn-cs"/>
                        </a:rPr>
                        <a:t>- Time management skills</a:t>
                      </a:r>
                      <a:endParaRPr lang="sr-Latn-RS" sz="2800" b="0" dirty="0">
                        <a:solidFill>
                          <a:srgbClr val="7030A0"/>
                        </a:solidFill>
                      </a:endParaRPr>
                    </a:p>
                  </a:txBody>
                  <a:tcPr>
                    <a:solidFill>
                      <a:srgbClr val="FEDAF9"/>
                    </a:solidFill>
                  </a:tcPr>
                </a:tc>
                <a:tc>
                  <a:txBody>
                    <a:bodyPr/>
                    <a:lstStyle/>
                    <a:p>
                      <a:pPr fontAlgn="base"/>
                      <a:r>
                        <a:rPr lang="en-US" sz="2800" b="0" dirty="0">
                          <a:solidFill>
                            <a:srgbClr val="7030A0"/>
                          </a:solidFill>
                          <a:effectLst/>
                          <a:latin typeface="+mn-lt"/>
                          <a:ea typeface="+mn-ea"/>
                          <a:cs typeface="+mn-cs"/>
                        </a:rPr>
                        <a:t>b</a:t>
                      </a:r>
                      <a:r>
                        <a:rPr lang="en-US" sz="2800" b="1" dirty="0">
                          <a:solidFill>
                            <a:srgbClr val="7030A0"/>
                          </a:solidFill>
                          <a:effectLst/>
                          <a:latin typeface="+mn-lt"/>
                          <a:ea typeface="+mn-ea"/>
                          <a:cs typeface="+mn-cs"/>
                        </a:rPr>
                        <a:t>) Specific personal management skills</a:t>
                      </a:r>
                      <a:r>
                        <a:rPr lang="en-US" sz="2800" b="0" dirty="0">
                          <a:solidFill>
                            <a:srgbClr val="7030A0"/>
                          </a:solidFill>
                          <a:effectLst/>
                          <a:latin typeface="+mn-lt"/>
                          <a:ea typeface="+mn-ea"/>
                          <a:cs typeface="+mn-cs"/>
                        </a:rPr>
                        <a:t>:</a:t>
                      </a:r>
                      <a:endParaRPr lang="sr-Latn-RS" sz="2800" b="0" dirty="0">
                        <a:solidFill>
                          <a:srgbClr val="7030A0"/>
                        </a:solidFill>
                        <a:effectLst/>
                        <a:latin typeface="+mn-lt"/>
                        <a:ea typeface="+mn-ea"/>
                        <a:cs typeface="+mn-cs"/>
                      </a:endParaRPr>
                    </a:p>
                    <a:p>
                      <a:pPr fontAlgn="base"/>
                      <a:endParaRPr lang="en-US" sz="2800" b="1"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Leadership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Motivational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Skills of delegating tasks/competencies to others in the organization</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Communication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Negotiation skills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Operational capability</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Creativity as the ability to think and conclude logically</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The ability to critically observe situations and relationships</a:t>
                      </a:r>
                      <a:endParaRPr lang="sr-Latn-RS" sz="2800" b="0" dirty="0">
                        <a:solidFill>
                          <a:srgbClr val="7030A0"/>
                        </a:solidFill>
                        <a:effectLst/>
                        <a:latin typeface="+mn-lt"/>
                        <a:ea typeface="+mn-ea"/>
                        <a:cs typeface="+mn-cs"/>
                      </a:endParaRPr>
                    </a:p>
                    <a:p>
                      <a:pPr fontAlgn="base"/>
                      <a:r>
                        <a:rPr lang="en-US" sz="2800" b="0" dirty="0">
                          <a:solidFill>
                            <a:srgbClr val="7030A0"/>
                          </a:solidFill>
                          <a:effectLst/>
                          <a:latin typeface="+mn-lt"/>
                          <a:ea typeface="+mn-ea"/>
                          <a:cs typeface="+mn-cs"/>
                        </a:rPr>
                        <a:t>- Analytical ability</a:t>
                      </a:r>
                      <a:endParaRPr lang="sr-Latn-RS" sz="2800" b="0" dirty="0">
                        <a:solidFill>
                          <a:srgbClr val="7030A0"/>
                        </a:solidFill>
                      </a:endParaRPr>
                    </a:p>
                  </a:txBody>
                  <a:tcPr>
                    <a:solidFill>
                      <a:srgbClr val="FEDAF9"/>
                    </a:solidFill>
                  </a:tcPr>
                </a:tc>
                <a:extLst>
                  <a:ext uri="{0D108BD9-81ED-4DB2-BD59-A6C34878D82A}">
                    <a16:rowId xmlns:a16="http://schemas.microsoft.com/office/drawing/2014/main" val="3147146794"/>
                  </a:ext>
                </a:extLst>
              </a:tr>
            </a:tbl>
          </a:graphicData>
        </a:graphic>
      </p:graphicFrame>
      <p:sp>
        <p:nvSpPr>
          <p:cNvPr id="6" name="TextBox 5">
            <a:extLst>
              <a:ext uri="{FF2B5EF4-FFF2-40B4-BE49-F238E27FC236}">
                <a16:creationId xmlns:a16="http://schemas.microsoft.com/office/drawing/2014/main" id="{86DFE9E9-B2BD-D035-76A7-B12E7C772807}"/>
              </a:ext>
            </a:extLst>
          </p:cNvPr>
          <p:cNvSpPr txBox="1"/>
          <p:nvPr/>
        </p:nvSpPr>
        <p:spPr>
          <a:xfrm>
            <a:off x="1752600" y="1866900"/>
            <a:ext cx="14782800" cy="1384995"/>
          </a:xfrm>
          <a:prstGeom prst="rect">
            <a:avLst/>
          </a:prstGeom>
          <a:noFill/>
        </p:spPr>
        <p:txBody>
          <a:bodyPr wrap="square">
            <a:spAutoFit/>
          </a:bodyPr>
          <a:lstStyle/>
          <a:p>
            <a:pPr marR="144145" algn="just" fontAlgn="base"/>
            <a:r>
              <a:rPr lang="en-US" sz="2800" dirty="0">
                <a:solidFill>
                  <a:srgbClr val="7030A0"/>
                </a:solidFill>
                <a:effectLst/>
                <a:latin typeface="Calibri" panose="020F0502020204030204" pitchFamily="34" charset="0"/>
                <a:ea typeface="Times New Roman" panose="02020603050405020304" pitchFamily="18" charset="0"/>
              </a:rPr>
              <a:t>Entrepreneurial qualities are important but not enough, especially when the business reaches a certain level of development! </a:t>
            </a:r>
          </a:p>
          <a:p>
            <a:pPr marR="144145" algn="just" fontAlgn="base"/>
            <a:r>
              <a:rPr lang="en-US" sz="2800" dirty="0">
                <a:latin typeface="Calibri" panose="020F0502020204030204" pitchFamily="34" charset="0"/>
                <a:ea typeface="Times New Roman" panose="02020603050405020304" pitchFamily="18" charset="0"/>
              </a:rPr>
              <a:t>                                                                 </a:t>
            </a:r>
            <a:r>
              <a:rPr lang="en-US" sz="2800" b="1" dirty="0">
                <a:solidFill>
                  <a:srgbClr val="FD4FB4"/>
                </a:solidFill>
                <a:effectLst/>
                <a:latin typeface="Calibri" panose="020F0502020204030204" pitchFamily="34" charset="0"/>
                <a:ea typeface="Times New Roman" panose="02020603050405020304" pitchFamily="18" charset="0"/>
              </a:rPr>
              <a:t>It is necessary to have:</a:t>
            </a:r>
            <a:endParaRPr lang="sr-Latn-RS" sz="2800" b="1" dirty="0">
              <a:solidFill>
                <a:srgbClr val="FD4FB4"/>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98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1147</Words>
  <Application>Microsoft Office PowerPoint</Application>
  <PresentationFormat>Personalizado</PresentationFormat>
  <Paragraphs>149</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18</vt:i4>
      </vt:variant>
    </vt:vector>
  </HeadingPairs>
  <TitlesOfParts>
    <vt:vector size="27" baseType="lpstr">
      <vt:lpstr>Arial</vt:lpstr>
      <vt:lpstr>Calibri</vt:lpstr>
      <vt:lpstr>Calibri Light</vt:lpstr>
      <vt:lpstr>Microsoft Sans Serif</vt:lpstr>
      <vt:lpstr>Times New Roman</vt:lpstr>
      <vt:lpstr>Wingdings</vt:lpstr>
      <vt:lpstr>Office Theme</vt:lpstr>
      <vt:lpstr>1_Office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 - ppt template</dc:title>
  <dc:creator>Monia Coppola</dc:creator>
  <cp:keywords>DAE5RJB_4P8,BAEXurJiHZU</cp:keywords>
  <cp:lastModifiedBy>Miriam Internet Web Solutions</cp:lastModifiedBy>
  <cp:revision>101</cp:revision>
  <dcterms:created xsi:type="dcterms:W3CDTF">2022-02-24T12:49:48Z</dcterms:created>
  <dcterms:modified xsi:type="dcterms:W3CDTF">2022-11-24T09:14:31Z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2022-02-24T00:00:00Z</vt:filetime>
  </property>
  <property fmtid="{D5CDD505-2E9C-101B-9397-08002B2CF9AE}" pid="3" name="Creator">
    <vt:lpwstr>Canva</vt:lpwstr>
  </property>
  <property fmtid="{D5CDD505-2E9C-101B-9397-08002B2CF9AE}" pid="4" name="LastSaved">
    <vt:filetime>2022-02-24T00:00:00Z</vt:filetime>
  </property>
</Properties>
</file>