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sldIdLst>
    <p:sldId id="256" r:id="rId4"/>
    <p:sldId id="265" r:id="rId5"/>
    <p:sldId id="266" r:id="rId6"/>
    <p:sldId id="259" r:id="rId7"/>
    <p:sldId id="268" r:id="rId8"/>
    <p:sldId id="269" r:id="rId9"/>
    <p:sldId id="271" r:id="rId10"/>
    <p:sldId id="270" r:id="rId11"/>
    <p:sldId id="272" r:id="rId12"/>
    <p:sldId id="277" r:id="rId13"/>
    <p:sldId id="273" r:id="rId14"/>
    <p:sldId id="274" r:id="rId15"/>
    <p:sldId id="260" r:id="rId16"/>
    <p:sldId id="275" r:id="rId17"/>
    <p:sldId id="276" r:id="rId18"/>
    <p:sldId id="267" r:id="rId19"/>
    <p:sldId id="261" r:id="rId20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FB4"/>
    <a:srgbClr val="AC7BDC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93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22/02/2023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F5BB24D3-8CC1-1D71-245A-6C6AB9BC5D4D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FF140756-2FE5-8981-78F7-8392FC0935A5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1811000" cy="351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o-RO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Competențe Digitale pentru Dezvoltarea Antreprenoriatului Rural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</a:t>
            </a:r>
            <a:r>
              <a:rPr lang="ro-RO" sz="4400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en-US" sz="4400" spc="-65" dirty="0" err="1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ner</a:t>
            </a:r>
            <a:r>
              <a:rPr lang="en-US" sz="4400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: Internet Web Solutions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2E3FFC-DE2C-E6B2-00B0-5832AAC10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3390900"/>
            <a:ext cx="6283206" cy="47124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Sfaturi pentru dezvoltarea comunicării digitale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588955"/>
            <a:ext cx="10896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 1: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Introducere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în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comunicarea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digital</a:t>
            </a:r>
          </a:p>
          <a:p>
            <a:pPr>
              <a:defRPr/>
            </a:pP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Există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două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tipuri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digitală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internă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externă</a:t>
            </a:r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Comunicarea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digitală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internă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Se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adresează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membrilor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din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cadrul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unei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companii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consolidează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relația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dintre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lucrători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optimizează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gestionarea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muncii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Comunicarea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digitală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externă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Se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adresează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publicului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din afara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companiei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cu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scopul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a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atrage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noi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clienți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de a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promova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produse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sau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servicii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sau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are scop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căutarea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parteneri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4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Sfaturi pentru dezvoltarea comunicării digitale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588955"/>
            <a:ext cx="15697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</a:t>
            </a:r>
            <a:r>
              <a:rPr lang="fr-F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fr-FR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Sfaturi</a:t>
            </a:r>
            <a:r>
              <a:rPr lang="fr-F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fr-F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comunicarea</a:t>
            </a:r>
            <a:r>
              <a:rPr lang="fr-F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digitală</a:t>
            </a:r>
            <a:r>
              <a:rPr lang="fr-F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internă</a:t>
            </a:r>
            <a:endParaRPr lang="fr-FR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Nu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uita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bunele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maniere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</a:t>
            </a:r>
            <a:r>
              <a:rPr lang="ro-RO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ă 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politicos </a:t>
            </a:r>
            <a:r>
              <a:rPr lang="ro-RO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fără greșeli de scriere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514350" indent="-514350">
              <a:buAutoNum type="arabicPeriod"/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ro-RO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 o mai bună ineracțiune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o-RO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apelează la 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platform</a:t>
            </a:r>
            <a:r>
              <a:rPr lang="ro-RO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de videoconferințe precum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Skype or Zoom.  </a:t>
            </a:r>
            <a:endParaRPr lang="en-US" alt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alt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ro-RO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Încurajează participarea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ro-RO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Învață- ți echipa cum să utilizeze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diferite canale de comunicare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514350" indent="-514350">
              <a:buAutoNum type="arabicPeriod"/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ro-RO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Ai grijă la captarea atenției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ro-RO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Canalele digitale pot conduce către 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pierderea atenției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dacă sunt îndelung utilizate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 marL="514350" indent="-514350">
              <a:buAutoNum type="arabicPeriod"/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ro-RO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Fii mediator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ro-RO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Asigură- te că toți membrii 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participă la conversație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o-RO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și că rândul fiecăruia este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respect</a:t>
            </a:r>
            <a:r>
              <a:rPr lang="ro-RO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at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3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C0C565-1E3D-7405-B91D-04D1B6B24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8"/>
          <a:stretch/>
        </p:blipFill>
        <p:spPr>
          <a:xfrm>
            <a:off x="13030201" y="3169748"/>
            <a:ext cx="5257800" cy="552992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24940" y="1006614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Sfaturi pentru dezvoltarea comunicării digitale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447746"/>
            <a:ext cx="12039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fr-FR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</a:t>
            </a:r>
            <a:r>
              <a:rPr lang="fr-F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</a:t>
            </a:r>
            <a:r>
              <a:rPr lang="fr-FR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Sfaturi</a:t>
            </a:r>
            <a:r>
              <a:rPr lang="fr-F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fr-F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comunicarea</a:t>
            </a:r>
            <a:r>
              <a:rPr lang="fr-F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digital </a:t>
            </a:r>
            <a:r>
              <a:rPr lang="fr-FR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externă</a:t>
            </a:r>
            <a:endParaRPr lang="fr-FR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Ai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grijă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reputația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ta online.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Reputația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este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prestigiul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fiabilitatea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credibilitatea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unei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companii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pe Internet. </a:t>
            </a:r>
            <a:endParaRPr lang="en-US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Rețelele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sociale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sunt o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modalitate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excelentă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interacționa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cu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grupul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țintă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într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-un mod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dinamic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plăcut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 marL="514350" indent="-514350">
              <a:buAutoNum type="arabicPeriod"/>
              <a:defRPr/>
            </a:pP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Publică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conținut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calitate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Creați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conținut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interesant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publicul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dvs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o-RO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Respect</a:t>
            </a:r>
            <a:r>
              <a:rPr lang="ro-RO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ă imaginea companiei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ro-RO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Nu uita să incluzi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</a:t>
            </a:r>
            <a:r>
              <a:rPr lang="ro-RO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ulorile specifice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logo</a:t>
            </a:r>
            <a:r>
              <a:rPr lang="ro-RO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ul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sau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design</a:t>
            </a:r>
            <a:r>
              <a:rPr lang="ro-RO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ul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Încurajarea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interacțiunii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Nu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vă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fie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teamă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permiteți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utilizatorilor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să-și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exprime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opinia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despre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afacerea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dvs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., </a:t>
            </a:r>
            <a:endParaRPr lang="en-US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Analiza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rezultatelor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Studiați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dacă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obțineți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rezultatele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așteptate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Nu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uitați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informațiile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contact.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Faceți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ușor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utilizator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vă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contacteze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vă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conectați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site-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ul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web la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rețelele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sociale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514350" indent="-514350">
              <a:buAutoNum type="arabicPeriod"/>
              <a:defRPr/>
            </a:pPr>
            <a:endParaRPr lang="en-US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3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BF7A0F-2983-41C1-5B11-1A38A38F3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60" y="3951891"/>
            <a:ext cx="6477060" cy="34991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47800" y="1573291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ro-RO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Ghid succint de securitate cibernetică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F33D73-2938-970D-53DC-0EB200D9FF8F}"/>
              </a:ext>
            </a:extLst>
          </p:cNvPr>
          <p:cNvSpPr txBox="1"/>
          <p:nvPr/>
        </p:nvSpPr>
        <p:spPr>
          <a:xfrm>
            <a:off x="8545660" y="2611248"/>
            <a:ext cx="870284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altLang="es-ES" sz="26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Internetul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prezintă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anumite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pericole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pe care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trebuie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le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evităm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garanta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securitatea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noastre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ne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ajuta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cu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această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sarcină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există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securitate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cibernetică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CiberSecurity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sunt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programe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măsuri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practici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proteja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dispozitivele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noastre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potențialele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pericole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cunoscute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sub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numele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amenințări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cibernetice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Există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multe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riscuri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la care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putem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fi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expuși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dacă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nu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luăm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măsuri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precauție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pe Internet, cum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ar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fi:</a:t>
            </a:r>
          </a:p>
          <a:p>
            <a:pPr>
              <a:defRPr/>
            </a:pP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Furtul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identitate</a:t>
            </a:r>
            <a:endParaRPr lang="en-US" altLang="es-ES" sz="26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Furtul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confidențiale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(parole,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conturi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bancare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…)</a:t>
            </a:r>
          </a:p>
          <a:p>
            <a:pPr>
              <a:defRPr/>
            </a:pP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Deteriorarea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sau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compromiterea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dispozitivelor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aplicațiilor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sau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platformelor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514350" indent="-514350">
              <a:buAutoNum type="arabicPeriod"/>
              <a:defRPr/>
            </a:pPr>
            <a:endParaRPr lang="en-US" altLang="es-ES" sz="24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231964-99BB-84B5-6B18-3BB477A9F88F}"/>
              </a:ext>
            </a:extLst>
          </p:cNvPr>
          <p:cNvSpPr txBox="1"/>
          <p:nvPr/>
        </p:nvSpPr>
        <p:spPr>
          <a:xfrm>
            <a:off x="1447800" y="2566896"/>
            <a:ext cx="113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 1: Introducere in securitatea cibernetică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5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47800" y="1573291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Ghid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succint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securitate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cibernetică</a:t>
            </a:r>
            <a:endParaRPr lang="en-U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F33D73-2938-970D-53DC-0EB200D9FF8F}"/>
              </a:ext>
            </a:extLst>
          </p:cNvPr>
          <p:cNvSpPr txBox="1"/>
          <p:nvPr/>
        </p:nvSpPr>
        <p:spPr>
          <a:xfrm>
            <a:off x="1447800" y="3238500"/>
            <a:ext cx="16001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1.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Păstrați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computerul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telefonul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aplicațiile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actualizate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 </a:t>
            </a:r>
          </a:p>
          <a:p>
            <a:pPr marL="514350" indent="-514350">
              <a:buAutoNum type="arabicPeriod"/>
              <a:defRPr/>
            </a:pP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2. .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Păstrați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copie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rezervă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Dacă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dorim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ne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asigurăm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informațiile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noastre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nu se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pierd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cazul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criminalității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informatice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putem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face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copii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rezervă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ro-RO" altLang="es-ES" sz="26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6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3. .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Utilizați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parole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puternice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ca o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parolă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fie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sigură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trebuie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aibă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cel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puțin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8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caractere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includă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majuscule, minuscule,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numere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caractere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speciale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ro-RO" altLang="es-ES" sz="26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ro-RO" altLang="es-ES" sz="26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4. Nu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împărtăși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sensibile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Păstrați</a:t>
            </a:r>
            <a:r>
              <a:rPr lang="ro-RO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secrete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parolele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acreditările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informațiile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bancare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... . </a:t>
            </a:r>
          </a:p>
          <a:p>
            <a:pPr>
              <a:defRPr/>
            </a:pP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5.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contrast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Nu tot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ceea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vedem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pe internet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este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adevărat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Informațiile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false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știrile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frauduloase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sunt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larg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răspândite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231964-99BB-84B5-6B18-3BB477A9F88F}"/>
              </a:ext>
            </a:extLst>
          </p:cNvPr>
          <p:cNvSpPr txBox="1"/>
          <p:nvPr/>
        </p:nvSpPr>
        <p:spPr>
          <a:xfrm>
            <a:off x="1562100" y="2513468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 2: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Sfaturi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securitatea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cibernetică</a:t>
            </a: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63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81AB34-2CC1-E173-B027-6596FA9FF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2" y="3521003"/>
            <a:ext cx="9307612" cy="52355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47800" y="1573291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Ghid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succint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securitate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cibernetică</a:t>
            </a:r>
            <a:endParaRPr lang="en-U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F33D73-2938-970D-53DC-0EB200D9FF8F}"/>
              </a:ext>
            </a:extLst>
          </p:cNvPr>
          <p:cNvSpPr txBox="1"/>
          <p:nvPr/>
        </p:nvSpPr>
        <p:spPr>
          <a:xfrm>
            <a:off x="1447801" y="3314700"/>
            <a:ext cx="1158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6.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Fii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atentă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la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ceea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vezi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Amintiți-vă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Dacă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este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bun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fie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adevărat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este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probabil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fals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cu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infectarea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computerului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Există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site-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uri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web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mesaje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care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vor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avertiza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cu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privire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la o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problemă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cu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computerul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vor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oferi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premii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imbatabile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cadouri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vor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amenința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7. Nu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deschideți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e-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mailuri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link-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uri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ciudate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Dacă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primim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un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mesaj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nesolicitat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este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posibil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fiți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victimă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phishing-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ului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8.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Fii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atentă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performanța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dispozitivelor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tale. Nu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trebuie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trecem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cu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vederea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comportamentul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anormal: 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Pop-up-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uri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cu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mesaje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ciudate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viteză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răspuns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mai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lentă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zgomote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neobișnuite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… </a:t>
            </a: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231964-99BB-84B5-6B18-3BB477A9F88F}"/>
              </a:ext>
            </a:extLst>
          </p:cNvPr>
          <p:cNvSpPr txBox="1"/>
          <p:nvPr/>
        </p:nvSpPr>
        <p:spPr>
          <a:xfrm>
            <a:off x="1447800" y="2566896"/>
            <a:ext cx="982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 2: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Sfaturi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securitatea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cibernetică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5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B9450382-7C2E-E6B5-A19E-D3F7075D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169" r="11887" b="7665"/>
          <a:stretch/>
        </p:blipFill>
        <p:spPr>
          <a:xfrm>
            <a:off x="5957886" y="3770210"/>
            <a:ext cx="6400800" cy="35052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2AAC77-762E-FF82-BCE0-542021BAB6F1}"/>
              </a:ext>
            </a:extLst>
          </p:cNvPr>
          <p:cNvSpPr txBox="1"/>
          <p:nvPr/>
        </p:nvSpPr>
        <p:spPr>
          <a:xfrm>
            <a:off x="1447800" y="157329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Rezumat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C91A97-CB90-F117-8D0D-B57C960E7D29}"/>
              </a:ext>
            </a:extLst>
          </p:cNvPr>
          <p:cNvSpPr txBox="1"/>
          <p:nvPr/>
        </p:nvSpPr>
        <p:spPr>
          <a:xfrm>
            <a:off x="1447799" y="3424940"/>
            <a:ext cx="44815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Instrumente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si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lucru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inteligent</a:t>
            </a:r>
            <a:endParaRPr lang="ko-KR" altLang="en-US" sz="2800" b="1" dirty="0">
              <a:cs typeface="Microsoft Sans Serif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CFD77F6-9B0A-9BC2-101A-6F68F301E7D3}"/>
              </a:ext>
            </a:extLst>
          </p:cNvPr>
          <p:cNvSpPr txBox="1"/>
          <p:nvPr/>
        </p:nvSpPr>
        <p:spPr>
          <a:xfrm>
            <a:off x="1447798" y="4775846"/>
            <a:ext cx="46482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Managementul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proiect</a:t>
            </a:r>
            <a:endParaRPr lang="en-U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-The Cloud</a:t>
            </a:r>
          </a:p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Crearea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Website  and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designul</a:t>
            </a:r>
            <a:endParaRPr lang="en-U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Retelelor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Sociale</a:t>
            </a:r>
            <a:endParaRPr lang="en-U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Instrumente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TIC specific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sectorului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rural</a:t>
            </a:r>
          </a:p>
          <a:p>
            <a:endParaRPr lang="ko-KR" altLang="en-US" sz="2400" dirty="0"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FE7853-4900-78CA-5E8A-87A3A6DA723D}"/>
              </a:ext>
            </a:extLst>
          </p:cNvPr>
          <p:cNvSpPr txBox="1"/>
          <p:nvPr/>
        </p:nvSpPr>
        <p:spPr>
          <a:xfrm>
            <a:off x="13106400" y="2957451"/>
            <a:ext cx="3762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Comunicarea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Digitala</a:t>
            </a:r>
            <a:endParaRPr lang="ko-KR" altLang="en-US" sz="2800" b="1" dirty="0">
              <a:cs typeface="Microsoft Sans Serif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EF5E362-01C4-B4BE-88F3-CA9399EF137C}"/>
              </a:ext>
            </a:extLst>
          </p:cNvPr>
          <p:cNvSpPr txBox="1"/>
          <p:nvPr/>
        </p:nvSpPr>
        <p:spPr>
          <a:xfrm>
            <a:off x="13106399" y="3480671"/>
            <a:ext cx="45102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Comunicarea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digitala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interna</a:t>
            </a:r>
          </a:p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Comunicarea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digitala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externa</a:t>
            </a:r>
          </a:p>
          <a:p>
            <a:endParaRPr lang="ko-KR" altLang="en-US" sz="2400" dirty="0"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EBEB16-F347-8C9F-F501-E6D723B8C5F5}"/>
              </a:ext>
            </a:extLst>
          </p:cNvPr>
          <p:cNvSpPr txBox="1"/>
          <p:nvPr/>
        </p:nvSpPr>
        <p:spPr>
          <a:xfrm>
            <a:off x="13106400" y="5621977"/>
            <a:ext cx="3733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Securitatea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Cibernetica</a:t>
            </a:r>
            <a:endParaRPr lang="ko-KR" altLang="en-US" sz="2800" b="1" dirty="0">
              <a:cs typeface="Microsoft Sans Serif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56ED3-F44A-4965-B161-BE99BCFC0302}"/>
              </a:ext>
            </a:extLst>
          </p:cNvPr>
          <p:cNvSpPr txBox="1"/>
          <p:nvPr/>
        </p:nvSpPr>
        <p:spPr>
          <a:xfrm>
            <a:off x="13106399" y="6145197"/>
            <a:ext cx="228600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Riscuri</a:t>
            </a:r>
            <a:endParaRPr lang="en-U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Sfaturi</a:t>
            </a:r>
            <a:endParaRPr lang="en-U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ko-KR" altLang="en-US" sz="2400" dirty="0"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3C4D9A21-5CF5-0958-90F8-C96F352FB0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302" y="3596867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221CE9C6-11FD-A90A-52AD-868B77C11C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58686" y="3004934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8EEC15A1-5572-D5F6-E029-D4DA9E599D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39943" y="5682252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EB6FBD-A5B4-4090-B420-A3A58C350B90}"/>
              </a:ext>
            </a:extLst>
          </p:cNvPr>
          <p:cNvSpPr txBox="1"/>
          <p:nvPr/>
        </p:nvSpPr>
        <p:spPr>
          <a:xfrm>
            <a:off x="6438900" y="5295900"/>
            <a:ext cx="7810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</a:t>
            </a:r>
            <a:r>
              <a:rPr lang="ro-RO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ă mulțumim</a:t>
            </a:r>
            <a:r>
              <a:rPr lang="en-U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A34285-6C07-DC1D-80A6-98EE623AEFA4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Internet Web Solutions</a:t>
            </a:r>
            <a:endParaRPr lang="en-US" sz="4400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1816CB-AA50-BD0E-12E4-C12F7AA3F7E1}"/>
              </a:ext>
            </a:extLst>
          </p:cNvPr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</a:t>
            </a:r>
            <a:r>
              <a:rPr lang="ro-RO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iective</a:t>
            </a:r>
            <a:r>
              <a:rPr lang="en-GB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24A19-41FB-B060-0BAE-CCCC40AE4D04}"/>
              </a:ext>
            </a:extLst>
          </p:cNvPr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La finalul acestui curs vei fi capabilă să</a:t>
            </a:r>
            <a:r>
              <a:rPr lang="en-GB" sz="2800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5E089A1-1F8C-461F-FDEB-F6FE8F5419E0}"/>
              </a:ext>
            </a:extLst>
          </p:cNvPr>
          <p:cNvSpPr txBox="1"/>
          <p:nvPr/>
        </p:nvSpPr>
        <p:spPr>
          <a:xfrm>
            <a:off x="2666998" y="3148905"/>
            <a:ext cx="7239002" cy="13849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o-RO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Îți creezi propia afacere online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ro-RO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vei conștientiza importanța companiei tale online și vei ști ce aspecte să iei în considerare.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D2012-C327-5815-4FAA-1CACB3D4207F}"/>
              </a:ext>
            </a:extLst>
          </p:cNvPr>
          <p:cNvSpPr txBox="1"/>
          <p:nvPr/>
        </p:nvSpPr>
        <p:spPr>
          <a:xfrm>
            <a:off x="2666998" y="4762500"/>
            <a:ext cx="7086602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o-RO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Utilizezi o gamă variată de instrumente TIC pentru dezvoltarea afacerii tale online.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B21E46A-7A55-6C32-B19D-8427E1ECEFA4}"/>
              </a:ext>
            </a:extLst>
          </p:cNvPr>
          <p:cNvSpPr txBox="1"/>
          <p:nvPr/>
        </p:nvSpPr>
        <p:spPr>
          <a:xfrm>
            <a:off x="2667000" y="5888783"/>
            <a:ext cx="7086602" cy="13849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o-RO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Îmbunătățești comunicarea internă și externă. Vei cunoaște avantajele și dezavantajele comunicării online.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DE27B7A9-8C33-5618-9027-8F353D592D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3277968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E0C309-3940-1EC6-1321-C787CCD04D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4912591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F6C15DCA-854C-9007-1DEE-22BDDD1731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5981700"/>
            <a:ext cx="581024" cy="581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8610600" y="3910763"/>
            <a:ext cx="8853025" cy="5042737"/>
          </a:xfrm>
          <a:prstGeom prst="rect">
            <a:avLst/>
          </a:prstGeom>
        </p:spPr>
      </p:pic>
      <p:sp>
        <p:nvSpPr>
          <p:cNvPr id="19" name="TextBox 8">
            <a:extLst>
              <a:ext uri="{FF2B5EF4-FFF2-40B4-BE49-F238E27FC236}">
                <a16:creationId xmlns:a16="http://schemas.microsoft.com/office/drawing/2014/main" id="{8DC470FA-759C-9160-9E44-AA4F4FBE85E2}"/>
              </a:ext>
            </a:extLst>
          </p:cNvPr>
          <p:cNvSpPr txBox="1"/>
          <p:nvPr/>
        </p:nvSpPr>
        <p:spPr>
          <a:xfrm>
            <a:off x="2666999" y="7412783"/>
            <a:ext cx="7239002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o-RO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Înțelege noțiuni de bază legate de siguranța cibernetică și cum poate fi implementată.</a:t>
            </a:r>
            <a:r>
              <a:rPr lang="en-US" altLang="ko-KR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20" name="object 5">
            <a:extLst>
              <a:ext uri="{FF2B5EF4-FFF2-40B4-BE49-F238E27FC236}">
                <a16:creationId xmlns:a16="http://schemas.microsoft.com/office/drawing/2014/main" id="{32FA24A1-2C5C-88B5-C2EC-22AE09C8535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7385305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46532C-EF31-45B2-96AF-1DC3F84F508E}"/>
              </a:ext>
            </a:extLst>
          </p:cNvPr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Index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BBB80934-02DF-D745-E7E2-18A7CD9FFA1A}"/>
              </a:ext>
            </a:extLst>
          </p:cNvPr>
          <p:cNvGrpSpPr/>
          <p:nvPr/>
        </p:nvGrpSpPr>
        <p:grpSpPr>
          <a:xfrm>
            <a:off x="1885946" y="3178571"/>
            <a:ext cx="12363450" cy="1852382"/>
            <a:chOff x="6002457" y="1098427"/>
            <a:chExt cx="5543462" cy="1852382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238801E5-F271-CED4-7560-4088DC248F5E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Sectiunea 1: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Importanța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afacerii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tale online</a:t>
              </a:r>
            </a:p>
            <a:p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Sectiunea 2: Ce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ar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trebui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să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aibă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afacerea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ta online?</a:t>
              </a:r>
            </a:p>
            <a:p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Sectiunea 3: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instrumente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TIC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pentru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lucru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inteligent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457E1F9-B71E-20E0-77A5-08EF52153978}"/>
                </a:ext>
              </a:extLst>
            </p:cNvPr>
            <p:cNvSpPr txBox="1"/>
            <p:nvPr/>
          </p:nvSpPr>
          <p:spPr>
            <a:xfrm>
              <a:off x="6002457" y="1098427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Unitatea</a:t>
              </a:r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1: </a:t>
              </a:r>
              <a:r>
                <a:rPr lang="en-US" altLang="ko-KR" sz="2800" b="1" dirty="0" err="1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Instrumente</a:t>
              </a:r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800" b="1" dirty="0" err="1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digitale</a:t>
              </a:r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800" b="1" dirty="0" err="1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pentru</a:t>
              </a:r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800" b="1" dirty="0" err="1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afacerile</a:t>
              </a:r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online </a:t>
              </a:r>
              <a:r>
                <a:rPr lang="en-US" altLang="ko-KR" sz="2800" b="1" dirty="0" err="1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și</a:t>
              </a:r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800" b="1" dirty="0" err="1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lucrul</a:t>
              </a:r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800" b="1" dirty="0" err="1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inteligent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B0887605-223E-8E95-D1AB-528AAE792794}"/>
              </a:ext>
            </a:extLst>
          </p:cNvPr>
          <p:cNvGrpSpPr/>
          <p:nvPr/>
        </p:nvGrpSpPr>
        <p:grpSpPr>
          <a:xfrm>
            <a:off x="2466970" y="5084313"/>
            <a:ext cx="12476251" cy="1735588"/>
            <a:chOff x="6268525" y="1051968"/>
            <a:chExt cx="5277394" cy="2264946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908DF9CA-52FE-B5E9-55D1-0AA3A4015ACA}"/>
                </a:ext>
              </a:extLst>
            </p:cNvPr>
            <p:cNvSpPr txBox="1"/>
            <p:nvPr/>
          </p:nvSpPr>
          <p:spPr>
            <a:xfrm>
              <a:off x="6420994" y="1750481"/>
              <a:ext cx="5124925" cy="156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Sectiunea 1: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Introducere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în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comunicarea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digitală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</a:p>
            <a:p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Sectiunea 2: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Sfaturi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pentru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comunicarea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digitală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internă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</a:p>
            <a:p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Sectiunea 3: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Sfaturi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pentru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comunicarea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digitală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externă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6F4D7496-8DEE-0BFB-FAF5-3762F71A6D90}"/>
                </a:ext>
              </a:extLst>
            </p:cNvPr>
            <p:cNvSpPr txBox="1"/>
            <p:nvPr/>
          </p:nvSpPr>
          <p:spPr>
            <a:xfrm>
              <a:off x="6268525" y="1051968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t-IT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Unitatea 2: Sfaturi pentru dezvoltarea comunicării digitale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4AD4606F-2ED4-E967-0119-13C16C96E132}"/>
              </a:ext>
            </a:extLst>
          </p:cNvPr>
          <p:cNvGrpSpPr/>
          <p:nvPr/>
        </p:nvGrpSpPr>
        <p:grpSpPr>
          <a:xfrm>
            <a:off x="2819401" y="6819901"/>
            <a:ext cx="8915399" cy="1507264"/>
            <a:chOff x="6420994" y="1074213"/>
            <a:chExt cx="8915399" cy="1507264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D5DA5C01-E0C4-FEF0-F29C-EB42066401B4}"/>
                </a:ext>
              </a:extLst>
            </p:cNvPr>
            <p:cNvSpPr txBox="1"/>
            <p:nvPr/>
          </p:nvSpPr>
          <p:spPr>
            <a:xfrm>
              <a:off x="6420994" y="1750480"/>
              <a:ext cx="8915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Sectiunea 1: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Introducere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în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securitatea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cibernetică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Sectiunea 2: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Sfaturi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privind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securitatea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cibernetică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10C60EB9-8902-A0C9-D4C9-59AD8FFBA444}"/>
                </a:ext>
              </a:extLst>
            </p:cNvPr>
            <p:cNvSpPr txBox="1"/>
            <p:nvPr/>
          </p:nvSpPr>
          <p:spPr>
            <a:xfrm>
              <a:off x="6459091" y="1074213"/>
              <a:ext cx="8129157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Unitatea</a:t>
              </a:r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3: </a:t>
              </a:r>
              <a:r>
                <a:rPr lang="en-US" altLang="ko-KR" sz="2800" b="1" dirty="0" err="1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Ghid</a:t>
              </a:r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800" b="1" dirty="0" err="1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pentru</a:t>
              </a:r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800" b="1" dirty="0" err="1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securitatea</a:t>
              </a:r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800" b="1" dirty="0" err="1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cibernetică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pic>
        <p:nvPicPr>
          <p:cNvPr id="14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3703624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5202687"/>
            <a:ext cx="581024" cy="581024"/>
          </a:xfrm>
          <a:prstGeom prst="rect">
            <a:avLst/>
          </a:prstGeom>
        </p:spPr>
      </p:pic>
      <p:pic>
        <p:nvPicPr>
          <p:cNvPr id="16" name="object 5">
            <a:extLst>
              <a:ext uri="{FF2B5EF4-FFF2-40B4-BE49-F238E27FC236}">
                <a16:creationId xmlns:a16="http://schemas.microsoft.com/office/drawing/2014/main" id="{9E5E46EA-A815-4A35-559C-3BC5305EC1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7124700"/>
            <a:ext cx="581024" cy="5810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845C21-681F-8282-34D9-C942AD22DAB9}"/>
              </a:ext>
            </a:extLst>
          </p:cNvPr>
          <p:cNvSpPr txBox="1"/>
          <p:nvPr/>
        </p:nvSpPr>
        <p:spPr>
          <a:xfrm>
            <a:off x="1544052" y="2234744"/>
            <a:ext cx="14915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Competențe Digitale pentru Dezvoltarea Antreprenoriatului Rural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34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n-U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Instrumente</a:t>
            </a:r>
            <a:r>
              <a:rPr lang="en-U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</a:t>
            </a:r>
            <a:r>
              <a:rPr lang="en-U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n-U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afacerile</a:t>
            </a:r>
            <a:r>
              <a:rPr lang="en-U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n-US" sz="40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lucrul</a:t>
            </a:r>
            <a:r>
              <a:rPr lang="en-U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spc="-85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inteligent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3019843"/>
            <a:ext cx="15621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 1: Importanța afacerii tale online</a:t>
            </a: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acest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modul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vei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dob</a:t>
            </a:r>
            <a:r>
              <a:rPr lang="ro-RO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ândi </a:t>
            </a:r>
            <a:r>
              <a:rPr lang="ro-RO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principalele competențe necesare creării și dezvoltării afacerii tale online in mediul rural.</a:t>
            </a:r>
            <a:endParaRPr lang="en-US" alt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Astăzi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întreaga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lume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mișcă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pe internet. Din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mai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mulți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utilizatori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navighează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pe internet,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ceea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permite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companiilor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facă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publicitate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contacteze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potențialii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clienți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rapid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ușor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o-RO" alt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Prezența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companiei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tale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îți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oferă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posibilitatea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a 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împărtăși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rețea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astfel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încât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poată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fi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accesibilă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oricărui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utilizator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oriunde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lume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24 de ore pe zi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Acest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lucru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permite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de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asemenea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accesul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la o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piață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internațională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plus,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instrumentele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TIC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facilitează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gestionarea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informațiilor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documentelor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distribuția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optimizarea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sarcinilor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interacțiunea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cu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clienții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82BC3C-CC7B-80C6-45DC-C8694023B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0"/>
          <a:stretch/>
        </p:blipFill>
        <p:spPr>
          <a:xfrm>
            <a:off x="11811000" y="4762499"/>
            <a:ext cx="6248400" cy="347018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75874" y="2407916"/>
            <a:ext cx="161263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 2: Ce ar trebui să aibă afacerea ta online?</a:t>
            </a: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ne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permite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un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domeniu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aplicare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foarte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util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versatilitate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spori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marketingul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produselor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noastre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Fie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este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vorba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un site web, un director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platformă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vânzări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prezența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noastre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este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relevantă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ro-RO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o-RO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Afacerea ta online trebuie să includă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</a:p>
          <a:p>
            <a:pPr>
              <a:defRPr/>
            </a:pPr>
            <a:endParaRPr lang="en-US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295400" y="1084477"/>
            <a:ext cx="1402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 Instrumente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afacerile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lucrul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inteligent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BA62D-1536-8D37-D200-41927C37E90E}"/>
              </a:ext>
            </a:extLst>
          </p:cNvPr>
          <p:cNvSpPr txBox="1"/>
          <p:nvPr/>
        </p:nvSpPr>
        <p:spPr>
          <a:xfrm>
            <a:off x="1475874" y="4754582"/>
            <a:ext cx="11554326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contact: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Numărul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telefon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adresa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site-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ul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web,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rețelele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sociale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Descriere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Explicați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pe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scurt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cine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sunteți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servicii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sau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produse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oferiți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Catalog: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Includeți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un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meniu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pe site-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ul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dvs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care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vă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expuneți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serviciile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sau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produsele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precum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ofertele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promoțiile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Metode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plată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Oferiți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utilizatorului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diferite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modalități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a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plăti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serviciile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dvs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Acesta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poate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include PayPal, card de credit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sau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debit,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numerar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...</a:t>
            </a:r>
          </a:p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-Bara de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căutare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Acest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lucru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permite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utilizatorilor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găsească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ceea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caută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rapid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ușor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-FAQ (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întrebări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frecvente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):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Permite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utilizatorilor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să-și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rezolve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îndoielile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cu o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secțiune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răspunsuri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întrebări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Imaginea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corporativa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Aceasta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include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numele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companiei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logo-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ul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culori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specifice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imagini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…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Procesul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dezvoltare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acestor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aspecte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este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cunoscut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sub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numele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branding (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marcă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8690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Controles de seguridad de videoconferencia - Asuntos de Internet">
            <a:extLst>
              <a:ext uri="{FF2B5EF4-FFF2-40B4-BE49-F238E27FC236}">
                <a16:creationId xmlns:a16="http://schemas.microsoft.com/office/drawing/2014/main" id="{B876CC40-F879-0358-1AA9-C4ED8813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4810683"/>
            <a:ext cx="5092475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rso de Asana - Boluda.com">
            <a:extLst>
              <a:ext uri="{FF2B5EF4-FFF2-40B4-BE49-F238E27FC236}">
                <a16:creationId xmlns:a16="http://schemas.microsoft.com/office/drawing/2014/main" id="{F2F7C861-9EBD-FB71-8498-9EB3A36E5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7" b="26251"/>
          <a:stretch/>
        </p:blipFill>
        <p:spPr bwMode="auto">
          <a:xfrm>
            <a:off x="10415338" y="7488339"/>
            <a:ext cx="6214318" cy="12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 Instrumente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afacerile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lucrul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inteligent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763423"/>
            <a:ext cx="1630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 3: Instrumente TIC pentru lucru inteligent</a:t>
            </a:r>
            <a:endParaRPr lang="ro-RO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Instrumentele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TIC (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tehnologia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informației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comunicațiilor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reprezintă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serie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resurse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medii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platforme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sisteme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care permit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transmiterea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date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ro-RO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79B8E0-8772-A25E-CEC9-69BC1A74134B}"/>
              </a:ext>
            </a:extLst>
          </p:cNvPr>
          <p:cNvSpPr txBox="1"/>
          <p:nvPr/>
        </p:nvSpPr>
        <p:spPr>
          <a:xfrm>
            <a:off x="1447800" y="5640459"/>
            <a:ext cx="75948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- Management</a:t>
            </a:r>
            <a:r>
              <a:rPr lang="ro-RO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ul de proiect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Menținerea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unei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bune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organizări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diferitelor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activități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ale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companiei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este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esențială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asigura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buna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funcționare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acesteia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Skype - Wikipedia, la enciclopedia libre">
            <a:extLst>
              <a:ext uri="{FF2B5EF4-FFF2-40B4-BE49-F238E27FC236}">
                <a16:creationId xmlns:a16="http://schemas.microsoft.com/office/drawing/2014/main" id="{8A66D670-B845-FEA3-3750-A2B6E18D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274" y="5567818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2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Qué Es Canva: Analizamos Esta Herramienta de Diseño Gráfico">
            <a:extLst>
              <a:ext uri="{FF2B5EF4-FFF2-40B4-BE49-F238E27FC236}">
                <a16:creationId xmlns:a16="http://schemas.microsoft.com/office/drawing/2014/main" id="{79471443-348D-D95E-C34B-5B94FE19F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19900"/>
            <a:ext cx="3655834" cy="18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914400" y="1573291"/>
            <a:ext cx="1409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 Instrumente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afacerile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lucrul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inteligent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79B8E0-8772-A25E-CEC9-69BC1A74134B}"/>
              </a:ext>
            </a:extLst>
          </p:cNvPr>
          <p:cNvSpPr txBox="1"/>
          <p:nvPr/>
        </p:nvSpPr>
        <p:spPr>
          <a:xfrm>
            <a:off x="1455821" y="2857500"/>
            <a:ext cx="57069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ro-RO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Stocarea Informațiilor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(The Cloud): 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Cloud-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ul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ne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permite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stocăm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pe Internet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locul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unui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hard disk,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astfel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încât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fie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accesibil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oriunde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rapid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sigur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.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 descr="▷ ¿Qué es Google Drive y cómo funciona? 【 Actualizado 】">
            <a:extLst>
              <a:ext uri="{FF2B5EF4-FFF2-40B4-BE49-F238E27FC236}">
                <a16:creationId xmlns:a16="http://schemas.microsoft.com/office/drawing/2014/main" id="{C2FC2AB6-D6CE-7861-C6FA-F02FE5C9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57" y="2787019"/>
            <a:ext cx="408214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Transfer para móvil, ya disponible la app para iOS | Tecnología -  ComputerHoy.com">
            <a:extLst>
              <a:ext uri="{FF2B5EF4-FFF2-40B4-BE49-F238E27FC236}">
                <a16:creationId xmlns:a16="http://schemas.microsoft.com/office/drawing/2014/main" id="{601A2537-BECE-1122-7E9B-4F836BC43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/>
          <a:stretch/>
        </p:blipFill>
        <p:spPr bwMode="auto">
          <a:xfrm>
            <a:off x="11293929" y="2875547"/>
            <a:ext cx="3472542" cy="23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opbox: 24 trucos (y algún extra) para exprimirlo al máximo">
            <a:extLst>
              <a:ext uri="{FF2B5EF4-FFF2-40B4-BE49-F238E27FC236}">
                <a16:creationId xmlns:a16="http://schemas.microsoft.com/office/drawing/2014/main" id="{0F1535AF-C386-AAEE-C27B-F2837D08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671" y="3189070"/>
            <a:ext cx="34671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BEB6F60-3F8B-6E83-C43D-48E27ED7D894}"/>
              </a:ext>
            </a:extLst>
          </p:cNvPr>
          <p:cNvSpPr txBox="1"/>
          <p:nvPr/>
        </p:nvSpPr>
        <p:spPr>
          <a:xfrm>
            <a:off x="8937171" y="5578861"/>
            <a:ext cx="8610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Crearea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web design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comerțul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electronic: </a:t>
            </a:r>
          </a:p>
          <a:p>
            <a:pPr algn="r">
              <a:defRPr/>
            </a:pP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Comerțul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electronic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constă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vânzarea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produse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prin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intermediul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internetului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Acestea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sunt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pagini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web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care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putem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prezenta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produsele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noastre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corporative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contact. 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6" name="Picture 8" descr="WordPress.com - Wikipedia, la enciclopedia libre">
            <a:extLst>
              <a:ext uri="{FF2B5EF4-FFF2-40B4-BE49-F238E27FC236}">
                <a16:creationId xmlns:a16="http://schemas.microsoft.com/office/drawing/2014/main" id="{F436B41C-9064-B19F-B38C-5863892EB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8059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hopify: optimizar su tienda online para el SEO">
            <a:extLst>
              <a:ext uri="{FF2B5EF4-FFF2-40B4-BE49-F238E27FC236}">
                <a16:creationId xmlns:a16="http://schemas.microsoft.com/office/drawing/2014/main" id="{9713A98D-7D18-8CB7-B6FC-B585BCC2A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7277100"/>
            <a:ext cx="38195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FBADE101-C3A5-FEBE-EEF9-18FAA67B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2159"/>
            <a:ext cx="47053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2D5EAD5-4B14-7937-8E81-48BD16789093}"/>
              </a:ext>
            </a:extLst>
          </p:cNvPr>
          <p:cNvCxnSpPr/>
          <p:nvPr/>
        </p:nvCxnSpPr>
        <p:spPr>
          <a:xfrm>
            <a:off x="1447800" y="5372100"/>
            <a:ext cx="16099971" cy="0"/>
          </a:xfrm>
          <a:prstGeom prst="line">
            <a:avLst/>
          </a:prstGeom>
          <a:ln>
            <a:solidFill>
              <a:srgbClr val="FD4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3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AGRIVI - Crunchbase Company Profile &amp; Funding">
            <a:extLst>
              <a:ext uri="{FF2B5EF4-FFF2-40B4-BE49-F238E27FC236}">
                <a16:creationId xmlns:a16="http://schemas.microsoft.com/office/drawing/2014/main" id="{F9C60FC2-3092-A1C7-AD1B-DD05DA7DC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2"/>
          <a:stretch/>
        </p:blipFill>
        <p:spPr bwMode="auto">
          <a:xfrm>
            <a:off x="7243011" y="6020996"/>
            <a:ext cx="3298253" cy="27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533400" y="947715"/>
            <a:ext cx="14312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 Instrumente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pentru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afacerile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lucrul</a:t>
            </a:r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inteligent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79B8E0-8772-A25E-CEC9-69BC1A74134B}"/>
              </a:ext>
            </a:extLst>
          </p:cNvPr>
          <p:cNvSpPr txBox="1"/>
          <p:nvPr/>
        </p:nvSpPr>
        <p:spPr>
          <a:xfrm>
            <a:off x="1435767" y="2907323"/>
            <a:ext cx="89073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ro-RO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Rețelele Sociale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</a:p>
          <a:p>
            <a:pPr>
              <a:defRPr/>
            </a:pP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Rețelele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sociale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sunt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platforme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care pun mii de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oameni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contact,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permițându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-le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partajeze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mesaje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imagini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videoclipuri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link-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uri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EB6F60-3F8B-6E83-C43D-48E27ED7D894}"/>
              </a:ext>
            </a:extLst>
          </p:cNvPr>
          <p:cNvSpPr txBox="1"/>
          <p:nvPr/>
        </p:nvSpPr>
        <p:spPr>
          <a:xfrm>
            <a:off x="11483186" y="6141992"/>
            <a:ext cx="60645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ro-RO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Instrumente TIC specific sectorului rural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</a:p>
          <a:p>
            <a:pPr algn="r">
              <a:defRPr/>
            </a:pP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Lumea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rurală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are, de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asemenea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instrumente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care ne pot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ajuta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realizăm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bună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performanță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gestionare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afacerilor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2D5EAD5-4B14-7937-8E81-48BD16789093}"/>
              </a:ext>
            </a:extLst>
          </p:cNvPr>
          <p:cNvCxnSpPr/>
          <p:nvPr/>
        </p:nvCxnSpPr>
        <p:spPr>
          <a:xfrm>
            <a:off x="1447800" y="5372100"/>
            <a:ext cx="16099971" cy="0"/>
          </a:xfrm>
          <a:prstGeom prst="line">
            <a:avLst/>
          </a:prstGeom>
          <a:ln>
            <a:solidFill>
              <a:srgbClr val="FD4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Facebook - Entrar o registrarse">
            <a:extLst>
              <a:ext uri="{FF2B5EF4-FFF2-40B4-BE49-F238E27FC236}">
                <a16:creationId xmlns:a16="http://schemas.microsoft.com/office/drawing/2014/main" id="{C21C35E6-AB2D-1FCB-627E-33BA332C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186" y="2858074"/>
            <a:ext cx="1650046" cy="165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nstagram - Wikipedia, la enciclopedia libre">
            <a:extLst>
              <a:ext uri="{FF2B5EF4-FFF2-40B4-BE49-F238E27FC236}">
                <a16:creationId xmlns:a16="http://schemas.microsoft.com/office/drawing/2014/main" id="{35E93F46-38AB-9CB9-920F-FE2A68261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186" y="2952162"/>
            <a:ext cx="1650047" cy="16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LinkedIn - Aplicaciones en Google Play">
            <a:extLst>
              <a:ext uri="{FF2B5EF4-FFF2-40B4-BE49-F238E27FC236}">
                <a16:creationId xmlns:a16="http://schemas.microsoft.com/office/drawing/2014/main" id="{365A7620-2923-BC68-0777-BF22A5927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152" y="2952162"/>
            <a:ext cx="1650047" cy="16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05B48A64-BAB5-6B17-9825-5D7EDE87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443709"/>
            <a:ext cx="4330168" cy="121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ool Farm Tool | An online greenhouse gas, water, and biodiversity  calculator">
            <a:extLst>
              <a:ext uri="{FF2B5EF4-FFF2-40B4-BE49-F238E27FC236}">
                <a16:creationId xmlns:a16="http://schemas.microsoft.com/office/drawing/2014/main" id="{B4FD7239-4AFD-A63A-7200-617AE3FF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03" y="5569296"/>
            <a:ext cx="2592593" cy="13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9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2E3FFC-DE2C-E6B2-00B0-5832AAC10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3390900"/>
            <a:ext cx="6283206" cy="47124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it-IT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Sfaturi pentru dezvoltarea comunicării digitale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588955"/>
            <a:ext cx="10896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Sectiunea 1: Introducere în comunicarea </a:t>
            </a:r>
            <a:r>
              <a:rPr lang="ro-RO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digitală</a:t>
            </a:r>
          </a:p>
          <a:p>
            <a:pPr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digitală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înțeleasă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transmiterea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fișiere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mesaje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prin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instrumente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sau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TIC.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oferă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multe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avantaje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față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canalele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tradiționale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ro-RO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Viteza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Mesajele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informațiile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pe Internet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călătoresc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din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orice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parte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lumii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doar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câteva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secunde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Accesibilitate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Datorită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internetului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putem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accesa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informațiile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rapid,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ușor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și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 pe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orice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dispozitiv</a:t>
            </a:r>
            <a:endParaRPr lang="en-U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-Economic: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Internetul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ne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oferă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resurse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infinite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multe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domenii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diferite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instruire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divertisment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informare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…).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Deoarece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acest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conținut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este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întotdeauna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disponibil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online,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putem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economisi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cerneală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hârtie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imprimare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-Ecologic: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Așa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cum am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menționat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deja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economisirea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resurselor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fizice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face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online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mai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ecologică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decât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comunicarea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tradițională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endParaRPr 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7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1643</Words>
  <Application>Microsoft Office PowerPoint</Application>
  <PresentationFormat>Custom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Microsoft Sans Serif</vt:lpstr>
      <vt:lpstr>Office Theme</vt:lpstr>
      <vt:lpstr>1_Office Theme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wide - ppt template</dc:title>
  <dc:creator>Monia Coppola</dc:creator>
  <cp:keywords>DAE5RJB_4P8,BAEXurJiHZU</cp:keywords>
  <cp:lastModifiedBy>L23</cp:lastModifiedBy>
  <cp:revision>53</cp:revision>
  <dcterms:created xsi:type="dcterms:W3CDTF">2022-02-24T12:49:48Z</dcterms:created>
  <dcterms:modified xsi:type="dcterms:W3CDTF">2023-02-22T10:58:39Z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