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68" r:id="rId3"/>
  </p:sldMasterIdLst>
  <p:sldIdLst>
    <p:sldId id="256" r:id="rId4"/>
    <p:sldId id="265" r:id="rId5"/>
    <p:sldId id="274" r:id="rId6"/>
    <p:sldId id="259" r:id="rId7"/>
    <p:sldId id="269" r:id="rId8"/>
    <p:sldId id="270" r:id="rId9"/>
    <p:sldId id="271" r:id="rId10"/>
    <p:sldId id="272" r:id="rId11"/>
    <p:sldId id="275" r:id="rId12"/>
    <p:sldId id="276" r:id="rId13"/>
    <p:sldId id="277" r:id="rId14"/>
    <p:sldId id="278" r:id="rId15"/>
    <p:sldId id="279" r:id="rId16"/>
    <p:sldId id="267" r:id="rId17"/>
    <p:sldId id="261" r:id="rId18"/>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BDC"/>
    <a:srgbClr val="FD4FB4"/>
    <a:srgbClr val="FFCA28"/>
    <a:srgbClr val="FCD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624"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Caruntu" userId="0fc49e7b9c13d637" providerId="LiveId" clId="{F410C4FF-7947-45F2-A0E6-60518A2A1711}"/>
    <pc:docChg chg="delSld modSld">
      <pc:chgData name="Monica Caruntu" userId="0fc49e7b9c13d637" providerId="LiveId" clId="{F410C4FF-7947-45F2-A0E6-60518A2A1711}" dt="2022-11-07T20:26:13.247" v="83" actId="20577"/>
      <pc:docMkLst>
        <pc:docMk/>
      </pc:docMkLst>
      <pc:sldChg chg="modSp mod">
        <pc:chgData name="Monica Caruntu" userId="0fc49e7b9c13d637" providerId="LiveId" clId="{F410C4FF-7947-45F2-A0E6-60518A2A1711}" dt="2022-11-06T02:11:30.477" v="42" actId="20577"/>
        <pc:sldMkLst>
          <pc:docMk/>
          <pc:sldMk cId="0" sldId="256"/>
        </pc:sldMkLst>
        <pc:spChg chg="mod">
          <ac:chgData name="Monica Caruntu" userId="0fc49e7b9c13d637" providerId="LiveId" clId="{F410C4FF-7947-45F2-A0E6-60518A2A1711}" dt="2022-11-06T02:11:30.477" v="42" actId="20577"/>
          <ac:spMkLst>
            <pc:docMk/>
            <pc:sldMk cId="0" sldId="256"/>
            <ac:spMk id="6" creationId="{4C075C3B-C5C3-7B12-DC87-D33D34E6DCA7}"/>
          </ac:spMkLst>
        </pc:spChg>
      </pc:sldChg>
      <pc:sldChg chg="del">
        <pc:chgData name="Monica Caruntu" userId="0fc49e7b9c13d637" providerId="LiveId" clId="{F410C4FF-7947-45F2-A0E6-60518A2A1711}" dt="2022-10-24T11:02:50.901" v="8" actId="47"/>
        <pc:sldMkLst>
          <pc:docMk/>
          <pc:sldMk cId="2895850365" sldId="260"/>
        </pc:sldMkLst>
      </pc:sldChg>
      <pc:sldChg chg="modSp mod">
        <pc:chgData name="Monica Caruntu" userId="0fc49e7b9c13d637" providerId="LiveId" clId="{F410C4FF-7947-45F2-A0E6-60518A2A1711}" dt="2022-11-06T02:11:44.901" v="54" actId="20577"/>
        <pc:sldMkLst>
          <pc:docMk/>
          <pc:sldMk cId="3962299786" sldId="265"/>
        </pc:sldMkLst>
        <pc:spChg chg="mod">
          <ac:chgData name="Monica Caruntu" userId="0fc49e7b9c13d637" providerId="LiveId" clId="{F410C4FF-7947-45F2-A0E6-60518A2A1711}" dt="2022-11-06T02:11:44.901" v="54" actId="20577"/>
          <ac:spMkLst>
            <pc:docMk/>
            <pc:sldMk cId="3962299786" sldId="265"/>
            <ac:spMk id="3" creationId="{DAB24A19-41FB-B060-0BAE-CCCC40AE4D04}"/>
          </ac:spMkLst>
        </pc:spChg>
      </pc:sldChg>
      <pc:sldChg chg="modSp mod">
        <pc:chgData name="Monica Caruntu" userId="0fc49e7b9c13d637" providerId="LiveId" clId="{F410C4FF-7947-45F2-A0E6-60518A2A1711}" dt="2022-11-07T20:26:13.247" v="83" actId="20577"/>
        <pc:sldMkLst>
          <pc:docMk/>
          <pc:sldMk cId="1285930801" sldId="274"/>
        </pc:sldMkLst>
        <pc:spChg chg="mod">
          <ac:chgData name="Monica Caruntu" userId="0fc49e7b9c13d637" providerId="LiveId" clId="{F410C4FF-7947-45F2-A0E6-60518A2A1711}" dt="2022-11-07T20:26:13.247" v="83" actId="20577"/>
          <ac:spMkLst>
            <pc:docMk/>
            <pc:sldMk cId="1285930801" sldId="274"/>
            <ac:spMk id="2" creationId="{80845C21-681F-8282-34D9-C942AD22DAB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17D5A-542F-48F0-A618-DD97BBEC9377}"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n-US"/>
        </a:p>
      </dgm:t>
    </dgm:pt>
    <dgm:pt modelId="{2E14975B-D038-451D-81DF-076AD9A55A4B}">
      <dgm:prSet phldrT="[Text]" custT="1"/>
      <dgm:spPr>
        <a:solidFill>
          <a:srgbClr val="AC7BDC"/>
        </a:solidFill>
      </dgm:spPr>
      <dgm:t>
        <a:bodyPr/>
        <a:lstStyle/>
        <a:p>
          <a:r>
            <a:rPr lang="en-US" sz="2400" b="1" dirty="0">
              <a:solidFill>
                <a:srgbClr val="FFFF00"/>
              </a:solidFill>
              <a:latin typeface="Arial Black" pitchFamily="34" charset="0"/>
            </a:rPr>
            <a:t>ACT</a:t>
          </a:r>
        </a:p>
      </dgm:t>
    </dgm:pt>
    <dgm:pt modelId="{F9A7A66F-1AA5-45D7-B15C-89609175E9F6}" type="parTrans" cxnId="{0A304288-73FB-4442-A992-7433613D7DBC}">
      <dgm:prSet/>
      <dgm:spPr/>
      <dgm:t>
        <a:bodyPr/>
        <a:lstStyle/>
        <a:p>
          <a:endParaRPr lang="en-US" sz="1800"/>
        </a:p>
      </dgm:t>
    </dgm:pt>
    <dgm:pt modelId="{54383A5E-9F84-4AC3-BBBA-F8BCC688D884}" type="sibTrans" cxnId="{0A304288-73FB-4442-A992-7433613D7DBC}">
      <dgm:prSet/>
      <dgm:spPr/>
      <dgm:t>
        <a:bodyPr/>
        <a:lstStyle/>
        <a:p>
          <a:endParaRPr lang="en-US" sz="1800"/>
        </a:p>
      </dgm:t>
    </dgm:pt>
    <dgm:pt modelId="{E4D51330-5DE4-433A-87AD-366636B8C7E9}">
      <dgm:prSet phldrT="[Text]" custT="1"/>
      <dgm:spPr>
        <a:ln>
          <a:solidFill>
            <a:srgbClr val="AC7BDC"/>
          </a:solidFill>
        </a:ln>
      </dgm:spPr>
      <dgm:t>
        <a:bodyPr/>
        <a:lstStyle/>
        <a:p>
          <a:r>
            <a:rPr lang="en-US" sz="1200" dirty="0"/>
            <a:t>MAKE CHANGES YOU NEED TO IMPROOVE YOUR PRODUCT. I</a:t>
          </a:r>
          <a:r>
            <a:rPr lang="en-GB" sz="1200" dirty="0">
              <a:ea typeface="Times New Roman" pitchFamily="18" charset="0"/>
              <a:cs typeface="Calibri" pitchFamily="34" charset="0"/>
            </a:rPr>
            <a:t>t may be necessary to reconsider the entire process.</a:t>
          </a:r>
          <a:endParaRPr lang="en-US" sz="1200" dirty="0"/>
        </a:p>
      </dgm:t>
    </dgm:pt>
    <dgm:pt modelId="{8AF4F7EB-1908-4FA4-B141-E256B65D3B2C}" type="parTrans" cxnId="{5FCF9E11-DA93-4E53-A6F5-D3929F3130C9}">
      <dgm:prSet/>
      <dgm:spPr/>
      <dgm:t>
        <a:bodyPr/>
        <a:lstStyle/>
        <a:p>
          <a:endParaRPr lang="en-US" sz="1800"/>
        </a:p>
      </dgm:t>
    </dgm:pt>
    <dgm:pt modelId="{237090CD-20C0-433F-89BE-DCEBD5780548}" type="sibTrans" cxnId="{5FCF9E11-DA93-4E53-A6F5-D3929F3130C9}">
      <dgm:prSet/>
      <dgm:spPr/>
      <dgm:t>
        <a:bodyPr/>
        <a:lstStyle/>
        <a:p>
          <a:endParaRPr lang="en-US" sz="1800"/>
        </a:p>
      </dgm:t>
    </dgm:pt>
    <dgm:pt modelId="{B363C1C5-0117-465D-80E3-DA79D2C36C7A}">
      <dgm:prSet phldrT="[Text]" custT="1"/>
      <dgm:spPr>
        <a:solidFill>
          <a:schemeClr val="tx1"/>
        </a:solidFill>
        <a:ln>
          <a:solidFill>
            <a:schemeClr val="tx1"/>
          </a:solidFill>
        </a:ln>
      </dgm:spPr>
      <dgm:t>
        <a:bodyPr/>
        <a:lstStyle/>
        <a:p>
          <a:r>
            <a:rPr lang="en-US" sz="2000" b="1" dirty="0">
              <a:solidFill>
                <a:srgbClr val="FFFF00"/>
              </a:solidFill>
              <a:latin typeface="Arial Black" pitchFamily="34" charset="0"/>
            </a:rPr>
            <a:t>PLAN</a:t>
          </a:r>
        </a:p>
      </dgm:t>
    </dgm:pt>
    <dgm:pt modelId="{3E266192-42B0-4201-8744-DC008828A63F}" type="parTrans" cxnId="{7851E0B9-4DC8-42F5-B243-283213F7BF42}">
      <dgm:prSet/>
      <dgm:spPr/>
      <dgm:t>
        <a:bodyPr/>
        <a:lstStyle/>
        <a:p>
          <a:endParaRPr lang="en-US" sz="1800"/>
        </a:p>
      </dgm:t>
    </dgm:pt>
    <dgm:pt modelId="{B7C5796D-D0B1-4473-876E-C02610FB8F14}" type="sibTrans" cxnId="{7851E0B9-4DC8-42F5-B243-283213F7BF42}">
      <dgm:prSet/>
      <dgm:spPr/>
      <dgm:t>
        <a:bodyPr/>
        <a:lstStyle/>
        <a:p>
          <a:endParaRPr lang="en-US" sz="1800"/>
        </a:p>
      </dgm:t>
    </dgm:pt>
    <dgm:pt modelId="{69D5B32B-5DE9-4F55-8254-D31EA5665F74}">
      <dgm:prSet phldrT="[Text]" custT="1"/>
      <dgm:spPr>
        <a:ln>
          <a:solidFill>
            <a:schemeClr val="tx1"/>
          </a:solidFill>
        </a:ln>
      </dgm:spPr>
      <dgm:t>
        <a:bodyPr/>
        <a:lstStyle/>
        <a:p>
          <a:r>
            <a:rPr lang="en-US" sz="1200" dirty="0"/>
            <a:t>OBJECTIVE</a:t>
          </a:r>
        </a:p>
      </dgm:t>
    </dgm:pt>
    <dgm:pt modelId="{95EECB5B-2D10-48BE-88B4-48A219E000DF}" type="parTrans" cxnId="{6A02209D-62B7-4E6D-A05D-49FE62E48F9C}">
      <dgm:prSet/>
      <dgm:spPr/>
      <dgm:t>
        <a:bodyPr/>
        <a:lstStyle/>
        <a:p>
          <a:endParaRPr lang="en-US" sz="1800"/>
        </a:p>
      </dgm:t>
    </dgm:pt>
    <dgm:pt modelId="{A1636510-DCC4-42C2-87C3-8C7C7C42CF15}" type="sibTrans" cxnId="{6A02209D-62B7-4E6D-A05D-49FE62E48F9C}">
      <dgm:prSet/>
      <dgm:spPr/>
      <dgm:t>
        <a:bodyPr/>
        <a:lstStyle/>
        <a:p>
          <a:endParaRPr lang="en-US" sz="1800"/>
        </a:p>
      </dgm:t>
    </dgm:pt>
    <dgm:pt modelId="{1C7DDEB8-96C0-4EAA-8505-9AB0CE17F054}">
      <dgm:prSet phldrT="[Text]" custT="1"/>
      <dgm:spPr>
        <a:solidFill>
          <a:srgbClr val="FD4FB4"/>
        </a:solidFill>
      </dgm:spPr>
      <dgm:t>
        <a:bodyPr/>
        <a:lstStyle/>
        <a:p>
          <a:r>
            <a:rPr lang="en-US" sz="2000" b="1" dirty="0">
              <a:solidFill>
                <a:srgbClr val="FFFF00"/>
              </a:solidFill>
              <a:latin typeface="Arial Black" pitchFamily="34" charset="0"/>
            </a:rPr>
            <a:t>DO</a:t>
          </a:r>
        </a:p>
      </dgm:t>
    </dgm:pt>
    <dgm:pt modelId="{234FBEFF-AAA3-4048-B697-E7233555B595}" type="parTrans" cxnId="{C9987056-BEE9-40CD-BEAC-5A8582262529}">
      <dgm:prSet/>
      <dgm:spPr/>
      <dgm:t>
        <a:bodyPr/>
        <a:lstStyle/>
        <a:p>
          <a:endParaRPr lang="en-US" sz="1800"/>
        </a:p>
      </dgm:t>
    </dgm:pt>
    <dgm:pt modelId="{D89F137C-549C-419E-91B6-EE67815B70A9}" type="sibTrans" cxnId="{C9987056-BEE9-40CD-BEAC-5A8582262529}">
      <dgm:prSet/>
      <dgm:spPr/>
      <dgm:t>
        <a:bodyPr/>
        <a:lstStyle/>
        <a:p>
          <a:endParaRPr lang="en-US" sz="1800"/>
        </a:p>
      </dgm:t>
    </dgm:pt>
    <dgm:pt modelId="{A171C5F2-6207-49D8-B1EF-43479B1981C0}">
      <dgm:prSet phldrT="[Text]" custT="1"/>
      <dgm:spPr>
        <a:noFill/>
        <a:ln>
          <a:solidFill>
            <a:srgbClr val="FD4FB4"/>
          </a:solidFill>
        </a:ln>
      </dgm:spPr>
      <dgm:t>
        <a:bodyPr/>
        <a:lstStyle/>
        <a:p>
          <a:r>
            <a:rPr lang="en-US" sz="1200" dirty="0"/>
            <a:t>OBSERVE  AND NOTE  FACTS</a:t>
          </a:r>
        </a:p>
      </dgm:t>
    </dgm:pt>
    <dgm:pt modelId="{9F58445F-EAF0-4EF9-8088-86F4DE1299BC}" type="parTrans" cxnId="{4A0EEBB8-0E8D-4903-B7DF-F4A05A7549B8}">
      <dgm:prSet/>
      <dgm:spPr/>
      <dgm:t>
        <a:bodyPr/>
        <a:lstStyle/>
        <a:p>
          <a:endParaRPr lang="en-US" sz="1800"/>
        </a:p>
      </dgm:t>
    </dgm:pt>
    <dgm:pt modelId="{954A019A-957B-4CE6-AFAF-3FF315D6E754}" type="sibTrans" cxnId="{4A0EEBB8-0E8D-4903-B7DF-F4A05A7549B8}">
      <dgm:prSet/>
      <dgm:spPr/>
      <dgm:t>
        <a:bodyPr/>
        <a:lstStyle/>
        <a:p>
          <a:endParaRPr lang="en-US" sz="1800"/>
        </a:p>
      </dgm:t>
    </dgm:pt>
    <dgm:pt modelId="{CF435E1E-E461-4C7E-9668-467AA1C5A0EB}">
      <dgm:prSet phldrT="[Text]" custT="1"/>
      <dgm:spPr>
        <a:solidFill>
          <a:srgbClr val="FFFF00"/>
        </a:solidFill>
      </dgm:spPr>
      <dgm:t>
        <a:bodyPr/>
        <a:lstStyle/>
        <a:p>
          <a:r>
            <a:rPr lang="en-US" sz="1800" b="1" dirty="0">
              <a:solidFill>
                <a:srgbClr val="7030A0"/>
              </a:solidFill>
              <a:latin typeface="Arial Black" pitchFamily="34" charset="0"/>
            </a:rPr>
            <a:t>CHECK</a:t>
          </a:r>
        </a:p>
      </dgm:t>
    </dgm:pt>
    <dgm:pt modelId="{CD42EF44-5F2C-4FAB-A443-EB7289F49F29}" type="parTrans" cxnId="{4C0ED2A4-523F-4E8F-99F1-55CA04BF6ACE}">
      <dgm:prSet/>
      <dgm:spPr/>
      <dgm:t>
        <a:bodyPr/>
        <a:lstStyle/>
        <a:p>
          <a:endParaRPr lang="en-US" sz="1800"/>
        </a:p>
      </dgm:t>
    </dgm:pt>
    <dgm:pt modelId="{3A99522A-6C76-41E5-B43C-00798798A837}" type="sibTrans" cxnId="{4C0ED2A4-523F-4E8F-99F1-55CA04BF6ACE}">
      <dgm:prSet/>
      <dgm:spPr/>
      <dgm:t>
        <a:bodyPr/>
        <a:lstStyle/>
        <a:p>
          <a:endParaRPr lang="en-US" sz="1800"/>
        </a:p>
      </dgm:t>
    </dgm:pt>
    <dgm:pt modelId="{972F426A-4CD7-4216-A258-5F323C677F34}">
      <dgm:prSet phldrT="[Text]" custT="1"/>
      <dgm:spPr>
        <a:ln>
          <a:solidFill>
            <a:srgbClr val="FFFF00"/>
          </a:solidFill>
        </a:ln>
      </dgm:spPr>
      <dgm:t>
        <a:bodyPr/>
        <a:lstStyle/>
        <a:p>
          <a:r>
            <a:rPr lang="en-US" sz="1200" dirty="0"/>
            <a:t>ANALYSE  THE DATA: </a:t>
          </a:r>
          <a:r>
            <a:rPr lang="en-GB" sz="1200" dirty="0">
              <a:ea typeface="Times New Roman" pitchFamily="18" charset="0"/>
              <a:cs typeface="Calibri" pitchFamily="34" charset="0"/>
            </a:rPr>
            <a:t>What can be learned? What went wrong? </a:t>
          </a:r>
          <a:endParaRPr lang="en-US" sz="1200" dirty="0"/>
        </a:p>
      </dgm:t>
    </dgm:pt>
    <dgm:pt modelId="{A52C3982-F5B4-4C21-B96B-E9074CC7FC01}" type="parTrans" cxnId="{CE8E5AC1-9B47-49F4-8143-0A80A0D4F2D6}">
      <dgm:prSet/>
      <dgm:spPr/>
      <dgm:t>
        <a:bodyPr/>
        <a:lstStyle/>
        <a:p>
          <a:endParaRPr lang="en-US" sz="1800"/>
        </a:p>
      </dgm:t>
    </dgm:pt>
    <dgm:pt modelId="{6C1DAC7A-37CF-4650-B9D7-8DAC4A19C135}" type="sibTrans" cxnId="{CE8E5AC1-9B47-49F4-8143-0A80A0D4F2D6}">
      <dgm:prSet/>
      <dgm:spPr/>
      <dgm:t>
        <a:bodyPr/>
        <a:lstStyle/>
        <a:p>
          <a:endParaRPr lang="en-US" sz="1800"/>
        </a:p>
      </dgm:t>
    </dgm:pt>
    <dgm:pt modelId="{AC9B9DA8-3ADE-4A06-A8E0-6699A41CA600}">
      <dgm:prSet phldrT="[Text]" custT="1"/>
      <dgm:spPr>
        <a:ln>
          <a:solidFill>
            <a:schemeClr val="tx1"/>
          </a:solidFill>
        </a:ln>
      </dgm:spPr>
      <dgm:t>
        <a:bodyPr/>
        <a:lstStyle/>
        <a:p>
          <a:r>
            <a:rPr lang="en-US" sz="1200" dirty="0"/>
            <a:t>QUESTIONS AND PREDICTIONS</a:t>
          </a:r>
        </a:p>
      </dgm:t>
    </dgm:pt>
    <dgm:pt modelId="{E5A482FC-481B-4059-8A6A-E3BD909D27F7}" type="parTrans" cxnId="{2EFDE1D6-AB42-4B70-B52C-780D9AC8C05F}">
      <dgm:prSet/>
      <dgm:spPr/>
      <dgm:t>
        <a:bodyPr/>
        <a:lstStyle/>
        <a:p>
          <a:endParaRPr lang="en-US"/>
        </a:p>
      </dgm:t>
    </dgm:pt>
    <dgm:pt modelId="{C394BC54-125A-4DDA-AB21-B241D5B8751C}" type="sibTrans" cxnId="{2EFDE1D6-AB42-4B70-B52C-780D9AC8C05F}">
      <dgm:prSet/>
      <dgm:spPr/>
      <dgm:t>
        <a:bodyPr/>
        <a:lstStyle/>
        <a:p>
          <a:endParaRPr lang="en-US"/>
        </a:p>
      </dgm:t>
    </dgm:pt>
    <dgm:pt modelId="{A5CB96B7-5474-4E4E-B178-5D7DE91A5689}">
      <dgm:prSet phldrT="[Text]" custT="1"/>
      <dgm:spPr>
        <a:ln>
          <a:solidFill>
            <a:schemeClr val="tx1"/>
          </a:solidFill>
        </a:ln>
      </dgm:spPr>
      <dgm:t>
        <a:bodyPr/>
        <a:lstStyle/>
        <a:p>
          <a:r>
            <a:rPr lang="en-US" sz="1200" dirty="0"/>
            <a:t>WHO, WHAT, WHERE, WHEN, HOW</a:t>
          </a:r>
        </a:p>
      </dgm:t>
    </dgm:pt>
    <dgm:pt modelId="{7CDB7554-1FD2-4280-A9D4-4526E016AE2A}" type="parTrans" cxnId="{166DD0F2-7D0B-4180-81B2-3D93FD25559D}">
      <dgm:prSet/>
      <dgm:spPr/>
      <dgm:t>
        <a:bodyPr/>
        <a:lstStyle/>
        <a:p>
          <a:endParaRPr lang="en-US"/>
        </a:p>
      </dgm:t>
    </dgm:pt>
    <dgm:pt modelId="{8DF10189-FF8F-460B-B466-7C03BDBBF784}" type="sibTrans" cxnId="{166DD0F2-7D0B-4180-81B2-3D93FD25559D}">
      <dgm:prSet/>
      <dgm:spPr/>
      <dgm:t>
        <a:bodyPr/>
        <a:lstStyle/>
        <a:p>
          <a:endParaRPr lang="en-US"/>
        </a:p>
      </dgm:t>
    </dgm:pt>
    <dgm:pt modelId="{134BE7CE-6B6C-4143-9579-8D61E01EFF84}">
      <dgm:prSet phldrT="[Text]" custT="1"/>
      <dgm:spPr>
        <a:ln>
          <a:solidFill>
            <a:schemeClr val="tx1"/>
          </a:solidFill>
        </a:ln>
      </dgm:spPr>
      <dgm:t>
        <a:bodyPr/>
        <a:lstStyle/>
        <a:p>
          <a:r>
            <a:rPr lang="en-US" sz="1200" dirty="0"/>
            <a:t>FIND A STRATEGY</a:t>
          </a:r>
        </a:p>
      </dgm:t>
    </dgm:pt>
    <dgm:pt modelId="{59BB099A-7A08-4F1A-A187-CB3083754441}" type="parTrans" cxnId="{4CDA382C-1BF2-41A3-8130-B627069C425A}">
      <dgm:prSet/>
      <dgm:spPr/>
      <dgm:t>
        <a:bodyPr/>
        <a:lstStyle/>
        <a:p>
          <a:endParaRPr lang="en-US"/>
        </a:p>
      </dgm:t>
    </dgm:pt>
    <dgm:pt modelId="{76043519-0ACE-4228-AAEF-7C04B1252299}" type="sibTrans" cxnId="{4CDA382C-1BF2-41A3-8130-B627069C425A}">
      <dgm:prSet/>
      <dgm:spPr/>
      <dgm:t>
        <a:bodyPr/>
        <a:lstStyle/>
        <a:p>
          <a:endParaRPr lang="en-US"/>
        </a:p>
      </dgm:t>
    </dgm:pt>
    <dgm:pt modelId="{C1734CE5-AF62-4064-98ED-199FBDC4066B}">
      <dgm:prSet phldrT="[Text]" custT="1"/>
      <dgm:spPr>
        <a:noFill/>
        <a:ln>
          <a:solidFill>
            <a:srgbClr val="FD4FB4"/>
          </a:solidFill>
        </a:ln>
      </dgm:spPr>
      <dgm:t>
        <a:bodyPr/>
        <a:lstStyle/>
        <a:p>
          <a:r>
            <a:rPr lang="en-US" sz="1200" dirty="0"/>
            <a:t>FOLLOW YOUR PLAN STEP BY STEP</a:t>
          </a:r>
        </a:p>
      </dgm:t>
    </dgm:pt>
    <dgm:pt modelId="{4AAE8CC8-419C-42E0-A2C2-EB5618BBADF0}" type="parTrans" cxnId="{44BB6B41-92AC-4409-BDB9-8EFB58EAB1EE}">
      <dgm:prSet/>
      <dgm:spPr/>
      <dgm:t>
        <a:bodyPr/>
        <a:lstStyle/>
        <a:p>
          <a:endParaRPr lang="en-US"/>
        </a:p>
      </dgm:t>
    </dgm:pt>
    <dgm:pt modelId="{812C5471-049C-47DD-A036-55840A62851A}" type="sibTrans" cxnId="{44BB6B41-92AC-4409-BDB9-8EFB58EAB1EE}">
      <dgm:prSet/>
      <dgm:spPr/>
      <dgm:t>
        <a:bodyPr/>
        <a:lstStyle/>
        <a:p>
          <a:endParaRPr lang="en-US"/>
        </a:p>
      </dgm:t>
    </dgm:pt>
    <dgm:pt modelId="{A97EC061-45DF-4FE2-BA89-E1328FA545E4}" type="pres">
      <dgm:prSet presAssocID="{B0617D5A-542F-48F0-A618-DD97BBEC9377}" presName="cycleMatrixDiagram" presStyleCnt="0">
        <dgm:presLayoutVars>
          <dgm:chMax val="1"/>
          <dgm:dir/>
          <dgm:animLvl val="lvl"/>
          <dgm:resizeHandles val="exact"/>
        </dgm:presLayoutVars>
      </dgm:prSet>
      <dgm:spPr/>
    </dgm:pt>
    <dgm:pt modelId="{F005618E-CEC5-4027-B98B-38593FAE3137}" type="pres">
      <dgm:prSet presAssocID="{B0617D5A-542F-48F0-A618-DD97BBEC9377}" presName="children" presStyleCnt="0"/>
      <dgm:spPr/>
    </dgm:pt>
    <dgm:pt modelId="{495051C1-B006-4332-8243-5507C69575FB}" type="pres">
      <dgm:prSet presAssocID="{B0617D5A-542F-48F0-A618-DD97BBEC9377}" presName="child1group" presStyleCnt="0"/>
      <dgm:spPr/>
    </dgm:pt>
    <dgm:pt modelId="{229C1DC6-63C6-4B6C-86D4-62F51A50CC10}" type="pres">
      <dgm:prSet presAssocID="{B0617D5A-542F-48F0-A618-DD97BBEC9377}" presName="child1" presStyleLbl="bgAcc1" presStyleIdx="0" presStyleCnt="4" custLinFactNeighborX="-19163" custLinFactNeighborY="24099"/>
      <dgm:spPr/>
    </dgm:pt>
    <dgm:pt modelId="{B4843004-C50F-4C92-942A-C4D85491D608}" type="pres">
      <dgm:prSet presAssocID="{B0617D5A-542F-48F0-A618-DD97BBEC9377}" presName="child1Text" presStyleLbl="bgAcc1" presStyleIdx="0" presStyleCnt="4">
        <dgm:presLayoutVars>
          <dgm:bulletEnabled val="1"/>
        </dgm:presLayoutVars>
      </dgm:prSet>
      <dgm:spPr/>
    </dgm:pt>
    <dgm:pt modelId="{07AF292E-BB70-4FD0-AFBE-3C985821EFE3}" type="pres">
      <dgm:prSet presAssocID="{B0617D5A-542F-48F0-A618-DD97BBEC9377}" presName="child2group" presStyleCnt="0"/>
      <dgm:spPr/>
    </dgm:pt>
    <dgm:pt modelId="{F5AC1A85-2BE8-4E12-8064-C522632D410C}" type="pres">
      <dgm:prSet presAssocID="{B0617D5A-542F-48F0-A618-DD97BBEC9377}" presName="child2" presStyleLbl="bgAcc1" presStyleIdx="1" presStyleCnt="4" custScaleX="117994" custLinFactNeighborX="19039" custLinFactNeighborY="12454"/>
      <dgm:spPr/>
    </dgm:pt>
    <dgm:pt modelId="{4EBAD8C3-628D-4156-8009-52EEDF55B2AC}" type="pres">
      <dgm:prSet presAssocID="{B0617D5A-542F-48F0-A618-DD97BBEC9377}" presName="child2Text" presStyleLbl="bgAcc1" presStyleIdx="1" presStyleCnt="4">
        <dgm:presLayoutVars>
          <dgm:bulletEnabled val="1"/>
        </dgm:presLayoutVars>
      </dgm:prSet>
      <dgm:spPr/>
    </dgm:pt>
    <dgm:pt modelId="{7E5369B6-795B-49A8-9B25-DE674421342B}" type="pres">
      <dgm:prSet presAssocID="{B0617D5A-542F-48F0-A618-DD97BBEC9377}" presName="child3group" presStyleCnt="0"/>
      <dgm:spPr/>
    </dgm:pt>
    <dgm:pt modelId="{B216E418-6982-43FD-A6C3-AB1851A82AAD}" type="pres">
      <dgm:prSet presAssocID="{B0617D5A-542F-48F0-A618-DD97BBEC9377}" presName="child3" presStyleLbl="bgAcc1" presStyleIdx="2" presStyleCnt="4" custLinFactNeighborX="25130" custLinFactNeighborY="-37009"/>
      <dgm:spPr/>
    </dgm:pt>
    <dgm:pt modelId="{940F617D-6556-4B2A-8FE7-E9AE1762D270}" type="pres">
      <dgm:prSet presAssocID="{B0617D5A-542F-48F0-A618-DD97BBEC9377}" presName="child3Text" presStyleLbl="bgAcc1" presStyleIdx="2" presStyleCnt="4">
        <dgm:presLayoutVars>
          <dgm:bulletEnabled val="1"/>
        </dgm:presLayoutVars>
      </dgm:prSet>
      <dgm:spPr/>
    </dgm:pt>
    <dgm:pt modelId="{13E9E0AA-DA0C-416C-BEC6-205AA8B2567E}" type="pres">
      <dgm:prSet presAssocID="{B0617D5A-542F-48F0-A618-DD97BBEC9377}" presName="child4group" presStyleCnt="0"/>
      <dgm:spPr/>
    </dgm:pt>
    <dgm:pt modelId="{A02745A8-9C55-4BE6-8506-EBDA4F7156C4}" type="pres">
      <dgm:prSet presAssocID="{B0617D5A-542F-48F0-A618-DD97BBEC9377}" presName="child4" presStyleLbl="bgAcc1" presStyleIdx="3" presStyleCnt="4" custScaleX="109926" custScaleY="107091" custLinFactNeighborX="-17972" custLinFactNeighborY="-33463"/>
      <dgm:spPr/>
    </dgm:pt>
    <dgm:pt modelId="{EBD6107A-9F38-4C16-90D8-88624C6F8143}" type="pres">
      <dgm:prSet presAssocID="{B0617D5A-542F-48F0-A618-DD97BBEC9377}" presName="child4Text" presStyleLbl="bgAcc1" presStyleIdx="3" presStyleCnt="4">
        <dgm:presLayoutVars>
          <dgm:bulletEnabled val="1"/>
        </dgm:presLayoutVars>
      </dgm:prSet>
      <dgm:spPr/>
    </dgm:pt>
    <dgm:pt modelId="{DC47D9B1-20B0-433B-B354-EFF2155EFBDA}" type="pres">
      <dgm:prSet presAssocID="{B0617D5A-542F-48F0-A618-DD97BBEC9377}" presName="childPlaceholder" presStyleCnt="0"/>
      <dgm:spPr/>
    </dgm:pt>
    <dgm:pt modelId="{75DC4A9E-9DB8-4BBE-9BBE-8C2178B51B34}" type="pres">
      <dgm:prSet presAssocID="{B0617D5A-542F-48F0-A618-DD97BBEC9377}" presName="circle" presStyleCnt="0"/>
      <dgm:spPr/>
    </dgm:pt>
    <dgm:pt modelId="{EFB3AE97-0117-4026-8C52-255829314EE6}" type="pres">
      <dgm:prSet presAssocID="{B0617D5A-542F-48F0-A618-DD97BBEC9377}" presName="quadrant1" presStyleLbl="node1" presStyleIdx="0" presStyleCnt="4">
        <dgm:presLayoutVars>
          <dgm:chMax val="1"/>
          <dgm:bulletEnabled val="1"/>
        </dgm:presLayoutVars>
      </dgm:prSet>
      <dgm:spPr/>
    </dgm:pt>
    <dgm:pt modelId="{3B0E4536-059C-4CBD-9796-0CA1AE8F7700}" type="pres">
      <dgm:prSet presAssocID="{B0617D5A-542F-48F0-A618-DD97BBEC9377}" presName="quadrant2" presStyleLbl="node1" presStyleIdx="1" presStyleCnt="4">
        <dgm:presLayoutVars>
          <dgm:chMax val="1"/>
          <dgm:bulletEnabled val="1"/>
        </dgm:presLayoutVars>
      </dgm:prSet>
      <dgm:spPr/>
    </dgm:pt>
    <dgm:pt modelId="{EC7060A3-8454-47EC-976C-E29E982FD6CA}" type="pres">
      <dgm:prSet presAssocID="{B0617D5A-542F-48F0-A618-DD97BBEC9377}" presName="quadrant3" presStyleLbl="node1" presStyleIdx="2" presStyleCnt="4" custLinFactNeighborX="1026" custLinFactNeighborY="1026">
        <dgm:presLayoutVars>
          <dgm:chMax val="1"/>
          <dgm:bulletEnabled val="1"/>
        </dgm:presLayoutVars>
      </dgm:prSet>
      <dgm:spPr/>
    </dgm:pt>
    <dgm:pt modelId="{6861B26A-F515-4FE7-8F8F-9F7ACE3C2965}" type="pres">
      <dgm:prSet presAssocID="{B0617D5A-542F-48F0-A618-DD97BBEC9377}" presName="quadrant4" presStyleLbl="node1" presStyleIdx="3" presStyleCnt="4">
        <dgm:presLayoutVars>
          <dgm:chMax val="1"/>
          <dgm:bulletEnabled val="1"/>
        </dgm:presLayoutVars>
      </dgm:prSet>
      <dgm:spPr/>
    </dgm:pt>
    <dgm:pt modelId="{FC5D5896-8615-423B-84A2-11D08E332E84}" type="pres">
      <dgm:prSet presAssocID="{B0617D5A-542F-48F0-A618-DD97BBEC9377}" presName="quadrantPlaceholder" presStyleCnt="0"/>
      <dgm:spPr/>
    </dgm:pt>
    <dgm:pt modelId="{6D116900-3327-468E-8EB7-223EB543C39F}" type="pres">
      <dgm:prSet presAssocID="{B0617D5A-542F-48F0-A618-DD97BBEC9377}" presName="center1" presStyleLbl="fgShp" presStyleIdx="0" presStyleCnt="2"/>
      <dgm:spPr/>
    </dgm:pt>
    <dgm:pt modelId="{6E3E5986-C51C-4C06-A95C-2B1DF1BAC9C0}" type="pres">
      <dgm:prSet presAssocID="{B0617D5A-542F-48F0-A618-DD97BBEC9377}" presName="center2" presStyleLbl="fgShp" presStyleIdx="1" presStyleCnt="2"/>
      <dgm:spPr/>
    </dgm:pt>
  </dgm:ptLst>
  <dgm:cxnLst>
    <dgm:cxn modelId="{5FCF9E11-DA93-4E53-A6F5-D3929F3130C9}" srcId="{2E14975B-D038-451D-81DF-076AD9A55A4B}" destId="{E4D51330-5DE4-433A-87AD-366636B8C7E9}" srcOrd="0" destOrd="0" parTransId="{8AF4F7EB-1908-4FA4-B141-E256B65D3B2C}" sibTransId="{237090CD-20C0-433F-89BE-DCEBD5780548}"/>
    <dgm:cxn modelId="{8282C514-112F-4054-AD35-71B560C0A840}" type="presOf" srcId="{E4D51330-5DE4-433A-87AD-366636B8C7E9}" destId="{229C1DC6-63C6-4B6C-86D4-62F51A50CC10}" srcOrd="0" destOrd="0" presId="urn:microsoft.com/office/officeart/2005/8/layout/cycle4"/>
    <dgm:cxn modelId="{8E11EE2A-3609-4A8E-958F-8369C09F28D7}" type="presOf" srcId="{2E14975B-D038-451D-81DF-076AD9A55A4B}" destId="{EFB3AE97-0117-4026-8C52-255829314EE6}" srcOrd="0" destOrd="0" presId="urn:microsoft.com/office/officeart/2005/8/layout/cycle4"/>
    <dgm:cxn modelId="{4CDA382C-1BF2-41A3-8130-B627069C425A}" srcId="{B363C1C5-0117-465D-80E3-DA79D2C36C7A}" destId="{134BE7CE-6B6C-4143-9579-8D61E01EFF84}" srcOrd="0" destOrd="0" parTransId="{59BB099A-7A08-4F1A-A187-CB3083754441}" sibTransId="{76043519-0ACE-4228-AAEF-7C04B1252299}"/>
    <dgm:cxn modelId="{7DB22A30-D57B-4A99-BB17-FC3F433EA59D}" type="presOf" srcId="{972F426A-4CD7-4216-A258-5F323C677F34}" destId="{A02745A8-9C55-4BE6-8506-EBDA4F7156C4}" srcOrd="0" destOrd="0" presId="urn:microsoft.com/office/officeart/2005/8/layout/cycle4"/>
    <dgm:cxn modelId="{F9572B31-B672-4A1A-A429-A5201DC4ABF7}" type="presOf" srcId="{C1734CE5-AF62-4064-98ED-199FBDC4066B}" destId="{B216E418-6982-43FD-A6C3-AB1851A82AAD}" srcOrd="0" destOrd="0" presId="urn:microsoft.com/office/officeart/2005/8/layout/cycle4"/>
    <dgm:cxn modelId="{44BB6B41-92AC-4409-BDB9-8EFB58EAB1EE}" srcId="{1C7DDEB8-96C0-4EAA-8505-9AB0CE17F054}" destId="{C1734CE5-AF62-4064-98ED-199FBDC4066B}" srcOrd="0" destOrd="0" parTransId="{4AAE8CC8-419C-42E0-A2C2-EB5618BBADF0}" sibTransId="{812C5471-049C-47DD-A036-55840A62851A}"/>
    <dgm:cxn modelId="{3BB95F68-CDE3-444C-8BB5-91CDDD85ACFF}" type="presOf" srcId="{69D5B32B-5DE9-4F55-8254-D31EA5665F74}" destId="{F5AC1A85-2BE8-4E12-8064-C522632D410C}" srcOrd="0" destOrd="1" presId="urn:microsoft.com/office/officeart/2005/8/layout/cycle4"/>
    <dgm:cxn modelId="{DC6E434D-D023-433B-8C18-828D6784BDA2}" type="presOf" srcId="{A5CB96B7-5474-4E4E-B178-5D7DE91A5689}" destId="{4EBAD8C3-628D-4156-8009-52EEDF55B2AC}" srcOrd="1" destOrd="3" presId="urn:microsoft.com/office/officeart/2005/8/layout/cycle4"/>
    <dgm:cxn modelId="{6F0CA26F-1D01-4BB5-B1E8-503923307933}" type="presOf" srcId="{1C7DDEB8-96C0-4EAA-8505-9AB0CE17F054}" destId="{EC7060A3-8454-47EC-976C-E29E982FD6CA}" srcOrd="0" destOrd="0" presId="urn:microsoft.com/office/officeart/2005/8/layout/cycle4"/>
    <dgm:cxn modelId="{DAF3B055-A84F-4BDD-BD23-37EB230D36F8}" type="presOf" srcId="{E4D51330-5DE4-433A-87AD-366636B8C7E9}" destId="{B4843004-C50F-4C92-942A-C4D85491D608}" srcOrd="1" destOrd="0" presId="urn:microsoft.com/office/officeart/2005/8/layout/cycle4"/>
    <dgm:cxn modelId="{C9987056-BEE9-40CD-BEAC-5A8582262529}" srcId="{B0617D5A-542F-48F0-A618-DD97BBEC9377}" destId="{1C7DDEB8-96C0-4EAA-8505-9AB0CE17F054}" srcOrd="2" destOrd="0" parTransId="{234FBEFF-AAA3-4048-B697-E7233555B595}" sibTransId="{D89F137C-549C-419E-91B6-EE67815B70A9}"/>
    <dgm:cxn modelId="{700DD283-6344-4E11-A42A-E51A750C3927}" type="presOf" srcId="{CF435E1E-E461-4C7E-9668-467AA1C5A0EB}" destId="{6861B26A-F515-4FE7-8F8F-9F7ACE3C2965}" srcOrd="0" destOrd="0" presId="urn:microsoft.com/office/officeart/2005/8/layout/cycle4"/>
    <dgm:cxn modelId="{0A304288-73FB-4442-A992-7433613D7DBC}" srcId="{B0617D5A-542F-48F0-A618-DD97BBEC9377}" destId="{2E14975B-D038-451D-81DF-076AD9A55A4B}" srcOrd="0" destOrd="0" parTransId="{F9A7A66F-1AA5-45D7-B15C-89609175E9F6}" sibTransId="{54383A5E-9F84-4AC3-BBBA-F8BCC688D884}"/>
    <dgm:cxn modelId="{44CCFE8F-2F83-40A8-844E-DFB0CB0C14D9}" type="presOf" srcId="{B0617D5A-542F-48F0-A618-DD97BBEC9377}" destId="{A97EC061-45DF-4FE2-BA89-E1328FA545E4}" srcOrd="0" destOrd="0" presId="urn:microsoft.com/office/officeart/2005/8/layout/cycle4"/>
    <dgm:cxn modelId="{0BA77A90-0D6A-43D9-A7FE-FE3D91915E79}" type="presOf" srcId="{134BE7CE-6B6C-4143-9579-8D61E01EFF84}" destId="{4EBAD8C3-628D-4156-8009-52EEDF55B2AC}" srcOrd="1" destOrd="0" presId="urn:microsoft.com/office/officeart/2005/8/layout/cycle4"/>
    <dgm:cxn modelId="{6B9DCE92-6DFF-4C67-A990-FB97CA7F0DC7}" type="presOf" srcId="{A171C5F2-6207-49D8-B1EF-43479B1981C0}" destId="{940F617D-6556-4B2A-8FE7-E9AE1762D270}" srcOrd="1" destOrd="1" presId="urn:microsoft.com/office/officeart/2005/8/layout/cycle4"/>
    <dgm:cxn modelId="{6A02209D-62B7-4E6D-A05D-49FE62E48F9C}" srcId="{B363C1C5-0117-465D-80E3-DA79D2C36C7A}" destId="{69D5B32B-5DE9-4F55-8254-D31EA5665F74}" srcOrd="1" destOrd="0" parTransId="{95EECB5B-2D10-48BE-88B4-48A219E000DF}" sibTransId="{A1636510-DCC4-42C2-87C3-8C7C7C42CF15}"/>
    <dgm:cxn modelId="{4C0ED2A4-523F-4E8F-99F1-55CA04BF6ACE}" srcId="{B0617D5A-542F-48F0-A618-DD97BBEC9377}" destId="{CF435E1E-E461-4C7E-9668-467AA1C5A0EB}" srcOrd="3" destOrd="0" parTransId="{CD42EF44-5F2C-4FAB-A443-EB7289F49F29}" sibTransId="{3A99522A-6C76-41E5-B43C-00798798A837}"/>
    <dgm:cxn modelId="{B52CE5A8-CC6F-4B2D-95FF-7F95368A5DB9}" type="presOf" srcId="{B363C1C5-0117-465D-80E3-DA79D2C36C7A}" destId="{3B0E4536-059C-4CBD-9796-0CA1AE8F7700}" srcOrd="0" destOrd="0" presId="urn:microsoft.com/office/officeart/2005/8/layout/cycle4"/>
    <dgm:cxn modelId="{4A0EEBB8-0E8D-4903-B7DF-F4A05A7549B8}" srcId="{1C7DDEB8-96C0-4EAA-8505-9AB0CE17F054}" destId="{A171C5F2-6207-49D8-B1EF-43479B1981C0}" srcOrd="1" destOrd="0" parTransId="{9F58445F-EAF0-4EF9-8088-86F4DE1299BC}" sibTransId="{954A019A-957B-4CE6-AFAF-3FF315D6E754}"/>
    <dgm:cxn modelId="{7851E0B9-4DC8-42F5-B243-283213F7BF42}" srcId="{B0617D5A-542F-48F0-A618-DD97BBEC9377}" destId="{B363C1C5-0117-465D-80E3-DA79D2C36C7A}" srcOrd="1" destOrd="0" parTransId="{3E266192-42B0-4201-8744-DC008828A63F}" sibTransId="{B7C5796D-D0B1-4473-876E-C02610FB8F14}"/>
    <dgm:cxn modelId="{16E79EBC-CDF1-4F7A-A3B7-908D63B8253A}" type="presOf" srcId="{972F426A-4CD7-4216-A258-5F323C677F34}" destId="{EBD6107A-9F38-4C16-90D8-88624C6F8143}" srcOrd="1" destOrd="0" presId="urn:microsoft.com/office/officeart/2005/8/layout/cycle4"/>
    <dgm:cxn modelId="{CE8E5AC1-9B47-49F4-8143-0A80A0D4F2D6}" srcId="{CF435E1E-E461-4C7E-9668-467AA1C5A0EB}" destId="{972F426A-4CD7-4216-A258-5F323C677F34}" srcOrd="0" destOrd="0" parTransId="{A52C3982-F5B4-4C21-B96B-E9074CC7FC01}" sibTransId="{6C1DAC7A-37CF-4650-B9D7-8DAC4A19C135}"/>
    <dgm:cxn modelId="{F06A13C7-0970-4616-9B29-EAD996A5F5A1}" type="presOf" srcId="{A5CB96B7-5474-4E4E-B178-5D7DE91A5689}" destId="{F5AC1A85-2BE8-4E12-8064-C522632D410C}" srcOrd="0" destOrd="3" presId="urn:microsoft.com/office/officeart/2005/8/layout/cycle4"/>
    <dgm:cxn modelId="{2EFDE1D6-AB42-4B70-B52C-780D9AC8C05F}" srcId="{B363C1C5-0117-465D-80E3-DA79D2C36C7A}" destId="{AC9B9DA8-3ADE-4A06-A8E0-6699A41CA600}" srcOrd="2" destOrd="0" parTransId="{E5A482FC-481B-4059-8A6A-E3BD909D27F7}" sibTransId="{C394BC54-125A-4DDA-AB21-B241D5B8751C}"/>
    <dgm:cxn modelId="{3FB015DF-565A-4D80-A7FC-B950853CC0F7}" type="presOf" srcId="{134BE7CE-6B6C-4143-9579-8D61E01EFF84}" destId="{F5AC1A85-2BE8-4E12-8064-C522632D410C}" srcOrd="0" destOrd="0" presId="urn:microsoft.com/office/officeart/2005/8/layout/cycle4"/>
    <dgm:cxn modelId="{29D8EAED-0A6A-4313-880D-B6BD130B0B8B}" type="presOf" srcId="{AC9B9DA8-3ADE-4A06-A8E0-6699A41CA600}" destId="{4EBAD8C3-628D-4156-8009-52EEDF55B2AC}" srcOrd="1" destOrd="2" presId="urn:microsoft.com/office/officeart/2005/8/layout/cycle4"/>
    <dgm:cxn modelId="{1806F0EF-AC81-4F09-BB65-99743D5D14C4}" type="presOf" srcId="{69D5B32B-5DE9-4F55-8254-D31EA5665F74}" destId="{4EBAD8C3-628D-4156-8009-52EEDF55B2AC}" srcOrd="1" destOrd="1" presId="urn:microsoft.com/office/officeart/2005/8/layout/cycle4"/>
    <dgm:cxn modelId="{166DD0F2-7D0B-4180-81B2-3D93FD25559D}" srcId="{B363C1C5-0117-465D-80E3-DA79D2C36C7A}" destId="{A5CB96B7-5474-4E4E-B178-5D7DE91A5689}" srcOrd="3" destOrd="0" parTransId="{7CDB7554-1FD2-4280-A9D4-4526E016AE2A}" sibTransId="{8DF10189-FF8F-460B-B466-7C03BDBBF784}"/>
    <dgm:cxn modelId="{72EC55F6-DF34-4778-AB95-EF7D13CEFF95}" type="presOf" srcId="{C1734CE5-AF62-4064-98ED-199FBDC4066B}" destId="{940F617D-6556-4B2A-8FE7-E9AE1762D270}" srcOrd="1" destOrd="0" presId="urn:microsoft.com/office/officeart/2005/8/layout/cycle4"/>
    <dgm:cxn modelId="{1F87CFFB-A7F8-4968-90A8-EA8829D3AA5C}" type="presOf" srcId="{A171C5F2-6207-49D8-B1EF-43479B1981C0}" destId="{B216E418-6982-43FD-A6C3-AB1851A82AAD}" srcOrd="0" destOrd="1" presId="urn:microsoft.com/office/officeart/2005/8/layout/cycle4"/>
    <dgm:cxn modelId="{9B398FFC-4277-41FF-A191-4773C14DA2D6}" type="presOf" srcId="{AC9B9DA8-3ADE-4A06-A8E0-6699A41CA600}" destId="{F5AC1A85-2BE8-4E12-8064-C522632D410C}" srcOrd="0" destOrd="2" presId="urn:microsoft.com/office/officeart/2005/8/layout/cycle4"/>
    <dgm:cxn modelId="{4CDD1F57-BF3D-4867-8122-7FB079F50739}" type="presParOf" srcId="{A97EC061-45DF-4FE2-BA89-E1328FA545E4}" destId="{F005618E-CEC5-4027-B98B-38593FAE3137}" srcOrd="0" destOrd="0" presId="urn:microsoft.com/office/officeart/2005/8/layout/cycle4"/>
    <dgm:cxn modelId="{E22EA9B1-A137-4820-A359-43EEB3DC624C}" type="presParOf" srcId="{F005618E-CEC5-4027-B98B-38593FAE3137}" destId="{495051C1-B006-4332-8243-5507C69575FB}" srcOrd="0" destOrd="0" presId="urn:microsoft.com/office/officeart/2005/8/layout/cycle4"/>
    <dgm:cxn modelId="{0EA26821-B0D9-4327-B7C6-5950038A2180}" type="presParOf" srcId="{495051C1-B006-4332-8243-5507C69575FB}" destId="{229C1DC6-63C6-4B6C-86D4-62F51A50CC10}" srcOrd="0" destOrd="0" presId="urn:microsoft.com/office/officeart/2005/8/layout/cycle4"/>
    <dgm:cxn modelId="{BA0B18C4-32C5-4FAF-971B-F8ED2859BEDF}" type="presParOf" srcId="{495051C1-B006-4332-8243-5507C69575FB}" destId="{B4843004-C50F-4C92-942A-C4D85491D608}" srcOrd="1" destOrd="0" presId="urn:microsoft.com/office/officeart/2005/8/layout/cycle4"/>
    <dgm:cxn modelId="{47E1323A-5CE9-499D-9713-4C7F59187F81}" type="presParOf" srcId="{F005618E-CEC5-4027-B98B-38593FAE3137}" destId="{07AF292E-BB70-4FD0-AFBE-3C985821EFE3}" srcOrd="1" destOrd="0" presId="urn:microsoft.com/office/officeart/2005/8/layout/cycle4"/>
    <dgm:cxn modelId="{0EF6DA6C-750B-4B32-8089-C2588FE05BD9}" type="presParOf" srcId="{07AF292E-BB70-4FD0-AFBE-3C985821EFE3}" destId="{F5AC1A85-2BE8-4E12-8064-C522632D410C}" srcOrd="0" destOrd="0" presId="urn:microsoft.com/office/officeart/2005/8/layout/cycle4"/>
    <dgm:cxn modelId="{A80ADBE2-0367-4EE7-9789-4F8169D2C7BA}" type="presParOf" srcId="{07AF292E-BB70-4FD0-AFBE-3C985821EFE3}" destId="{4EBAD8C3-628D-4156-8009-52EEDF55B2AC}" srcOrd="1" destOrd="0" presId="urn:microsoft.com/office/officeart/2005/8/layout/cycle4"/>
    <dgm:cxn modelId="{CCD474C6-4A7D-4CCD-981C-103CD5BDDA1F}" type="presParOf" srcId="{F005618E-CEC5-4027-B98B-38593FAE3137}" destId="{7E5369B6-795B-49A8-9B25-DE674421342B}" srcOrd="2" destOrd="0" presId="urn:microsoft.com/office/officeart/2005/8/layout/cycle4"/>
    <dgm:cxn modelId="{67AB8820-62D7-4F4B-B83D-6F4385C811A7}" type="presParOf" srcId="{7E5369B6-795B-49A8-9B25-DE674421342B}" destId="{B216E418-6982-43FD-A6C3-AB1851A82AAD}" srcOrd="0" destOrd="0" presId="urn:microsoft.com/office/officeart/2005/8/layout/cycle4"/>
    <dgm:cxn modelId="{1931D5F2-67A2-4769-8561-B1F75B8F4EBB}" type="presParOf" srcId="{7E5369B6-795B-49A8-9B25-DE674421342B}" destId="{940F617D-6556-4B2A-8FE7-E9AE1762D270}" srcOrd="1" destOrd="0" presId="urn:microsoft.com/office/officeart/2005/8/layout/cycle4"/>
    <dgm:cxn modelId="{1DCFB919-BEAD-4451-94E8-3C1C3D6EFCCA}" type="presParOf" srcId="{F005618E-CEC5-4027-B98B-38593FAE3137}" destId="{13E9E0AA-DA0C-416C-BEC6-205AA8B2567E}" srcOrd="3" destOrd="0" presId="urn:microsoft.com/office/officeart/2005/8/layout/cycle4"/>
    <dgm:cxn modelId="{094CD9FE-2ADA-4C0E-B409-D99349980B29}" type="presParOf" srcId="{13E9E0AA-DA0C-416C-BEC6-205AA8B2567E}" destId="{A02745A8-9C55-4BE6-8506-EBDA4F7156C4}" srcOrd="0" destOrd="0" presId="urn:microsoft.com/office/officeart/2005/8/layout/cycle4"/>
    <dgm:cxn modelId="{956ABD21-E110-4C6B-820F-17894E07E165}" type="presParOf" srcId="{13E9E0AA-DA0C-416C-BEC6-205AA8B2567E}" destId="{EBD6107A-9F38-4C16-90D8-88624C6F8143}" srcOrd="1" destOrd="0" presId="urn:microsoft.com/office/officeart/2005/8/layout/cycle4"/>
    <dgm:cxn modelId="{2C1A8C30-95E7-4159-BBD8-6D8DED8CFFAA}" type="presParOf" srcId="{F005618E-CEC5-4027-B98B-38593FAE3137}" destId="{DC47D9B1-20B0-433B-B354-EFF2155EFBDA}" srcOrd="4" destOrd="0" presId="urn:microsoft.com/office/officeart/2005/8/layout/cycle4"/>
    <dgm:cxn modelId="{DE6F1FAB-AE84-4A13-85A4-73F524E9A73F}" type="presParOf" srcId="{A97EC061-45DF-4FE2-BA89-E1328FA545E4}" destId="{75DC4A9E-9DB8-4BBE-9BBE-8C2178B51B34}" srcOrd="1" destOrd="0" presId="urn:microsoft.com/office/officeart/2005/8/layout/cycle4"/>
    <dgm:cxn modelId="{F5808D84-66D4-46B4-A310-D9A13074182D}" type="presParOf" srcId="{75DC4A9E-9DB8-4BBE-9BBE-8C2178B51B34}" destId="{EFB3AE97-0117-4026-8C52-255829314EE6}" srcOrd="0" destOrd="0" presId="urn:microsoft.com/office/officeart/2005/8/layout/cycle4"/>
    <dgm:cxn modelId="{BB47F70C-FABC-4836-83FC-96FFAA767A4B}" type="presParOf" srcId="{75DC4A9E-9DB8-4BBE-9BBE-8C2178B51B34}" destId="{3B0E4536-059C-4CBD-9796-0CA1AE8F7700}" srcOrd="1" destOrd="0" presId="urn:microsoft.com/office/officeart/2005/8/layout/cycle4"/>
    <dgm:cxn modelId="{CF4183D5-68D4-432B-BD94-21FD01D3A6F2}" type="presParOf" srcId="{75DC4A9E-9DB8-4BBE-9BBE-8C2178B51B34}" destId="{EC7060A3-8454-47EC-976C-E29E982FD6CA}" srcOrd="2" destOrd="0" presId="urn:microsoft.com/office/officeart/2005/8/layout/cycle4"/>
    <dgm:cxn modelId="{709A3176-5F08-4A57-9168-0529C0C21FD9}" type="presParOf" srcId="{75DC4A9E-9DB8-4BBE-9BBE-8C2178B51B34}" destId="{6861B26A-F515-4FE7-8F8F-9F7ACE3C2965}" srcOrd="3" destOrd="0" presId="urn:microsoft.com/office/officeart/2005/8/layout/cycle4"/>
    <dgm:cxn modelId="{D62979E0-B5AA-4E5F-925C-B37A1643940D}" type="presParOf" srcId="{75DC4A9E-9DB8-4BBE-9BBE-8C2178B51B34}" destId="{FC5D5896-8615-423B-84A2-11D08E332E84}" srcOrd="4" destOrd="0" presId="urn:microsoft.com/office/officeart/2005/8/layout/cycle4"/>
    <dgm:cxn modelId="{883BAAB1-8C1B-40EA-A445-21FE5EF8639E}" type="presParOf" srcId="{A97EC061-45DF-4FE2-BA89-E1328FA545E4}" destId="{6D116900-3327-468E-8EB7-223EB543C39F}" srcOrd="2" destOrd="0" presId="urn:microsoft.com/office/officeart/2005/8/layout/cycle4"/>
    <dgm:cxn modelId="{D581EF46-7373-44E0-9A8C-B5BAD8EC72B1}" type="presParOf" srcId="{A97EC061-45DF-4FE2-BA89-E1328FA545E4}" destId="{6E3E5986-C51C-4C06-A95C-2B1DF1BAC9C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6E418-6982-43FD-A6C3-AB1851A82AAD}">
      <dsp:nvSpPr>
        <dsp:cNvPr id="0" name=""/>
        <dsp:cNvSpPr/>
      </dsp:nvSpPr>
      <dsp:spPr>
        <a:xfrm>
          <a:off x="4538464" y="2624666"/>
          <a:ext cx="2319535" cy="1502533"/>
        </a:xfrm>
        <a:prstGeom prst="roundRect">
          <a:avLst>
            <a:gd name="adj" fmla="val 10000"/>
          </a:avLst>
        </a:prstGeom>
        <a:noFill/>
        <a:ln w="25400" cap="flat" cmpd="sng" algn="ctr">
          <a:solidFill>
            <a:srgbClr val="FD4FB4"/>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FOLLOW YOUR PLAN STEP BY STEP</a:t>
          </a:r>
        </a:p>
        <a:p>
          <a:pPr marL="114300" lvl="1" indent="-114300" algn="l" defTabSz="533400">
            <a:lnSpc>
              <a:spcPct val="90000"/>
            </a:lnSpc>
            <a:spcBef>
              <a:spcPct val="0"/>
            </a:spcBef>
            <a:spcAft>
              <a:spcPct val="15000"/>
            </a:spcAft>
            <a:buChar char="•"/>
          </a:pPr>
          <a:r>
            <a:rPr lang="en-US" sz="1200" kern="1200" dirty="0"/>
            <a:t>OBSERVE  AND NOTE  FACTS</a:t>
          </a:r>
        </a:p>
      </dsp:txBody>
      <dsp:txXfrm>
        <a:off x="5267331" y="3033305"/>
        <a:ext cx="1557662" cy="1060887"/>
      </dsp:txXfrm>
    </dsp:sp>
    <dsp:sp modelId="{A02745A8-9C55-4BE6-8506-EBDA4F7156C4}">
      <dsp:nvSpPr>
        <dsp:cNvPr id="0" name=""/>
        <dsp:cNvSpPr/>
      </dsp:nvSpPr>
      <dsp:spPr>
        <a:xfrm>
          <a:off x="0" y="2624673"/>
          <a:ext cx="2549772" cy="1609077"/>
        </a:xfrm>
        <a:prstGeom prst="roundRect">
          <a:avLst>
            <a:gd name="adj" fmla="val 10000"/>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ANALYSE  THE DATA: </a:t>
          </a:r>
          <a:r>
            <a:rPr lang="en-GB" sz="1200" kern="1200" dirty="0">
              <a:ea typeface="Times New Roman" pitchFamily="18" charset="0"/>
              <a:cs typeface="Calibri" pitchFamily="34" charset="0"/>
            </a:rPr>
            <a:t>What can be learned? What went wrong? </a:t>
          </a:r>
          <a:endParaRPr lang="en-US" sz="1200" kern="1200" dirty="0"/>
        </a:p>
      </dsp:txBody>
      <dsp:txXfrm>
        <a:off x="35346" y="3062289"/>
        <a:ext cx="1714148" cy="1136116"/>
      </dsp:txXfrm>
    </dsp:sp>
    <dsp:sp modelId="{F5AC1A85-2BE8-4E12-8064-C522632D410C}">
      <dsp:nvSpPr>
        <dsp:cNvPr id="0" name=""/>
        <dsp:cNvSpPr/>
      </dsp:nvSpPr>
      <dsp:spPr>
        <a:xfrm>
          <a:off x="4121087" y="174981"/>
          <a:ext cx="2736912" cy="1502533"/>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FIND A STRATEGY</a:t>
          </a:r>
        </a:p>
        <a:p>
          <a:pPr marL="114300" lvl="1" indent="-114300" algn="l" defTabSz="533400">
            <a:lnSpc>
              <a:spcPct val="90000"/>
            </a:lnSpc>
            <a:spcBef>
              <a:spcPct val="0"/>
            </a:spcBef>
            <a:spcAft>
              <a:spcPct val="15000"/>
            </a:spcAft>
            <a:buChar char="•"/>
          </a:pPr>
          <a:r>
            <a:rPr lang="en-US" sz="1200" kern="1200" dirty="0"/>
            <a:t>OBJECTIVE</a:t>
          </a:r>
        </a:p>
        <a:p>
          <a:pPr marL="114300" lvl="1" indent="-114300" algn="l" defTabSz="533400">
            <a:lnSpc>
              <a:spcPct val="90000"/>
            </a:lnSpc>
            <a:spcBef>
              <a:spcPct val="0"/>
            </a:spcBef>
            <a:spcAft>
              <a:spcPct val="15000"/>
            </a:spcAft>
            <a:buChar char="•"/>
          </a:pPr>
          <a:r>
            <a:rPr lang="en-US" sz="1200" kern="1200" dirty="0"/>
            <a:t>QUESTIONS AND PREDICTIONS</a:t>
          </a:r>
        </a:p>
        <a:p>
          <a:pPr marL="114300" lvl="1" indent="-114300" algn="l" defTabSz="533400">
            <a:lnSpc>
              <a:spcPct val="90000"/>
            </a:lnSpc>
            <a:spcBef>
              <a:spcPct val="0"/>
            </a:spcBef>
            <a:spcAft>
              <a:spcPct val="15000"/>
            </a:spcAft>
            <a:buChar char="•"/>
          </a:pPr>
          <a:r>
            <a:rPr lang="en-US" sz="1200" kern="1200" dirty="0"/>
            <a:t>WHO, WHAT, WHERE, WHEN, HOW</a:t>
          </a:r>
        </a:p>
      </dsp:txBody>
      <dsp:txXfrm>
        <a:off x="4975167" y="207987"/>
        <a:ext cx="1849826" cy="1060887"/>
      </dsp:txXfrm>
    </dsp:sp>
    <dsp:sp modelId="{229C1DC6-63C6-4B6C-86D4-62F51A50CC10}">
      <dsp:nvSpPr>
        <dsp:cNvPr id="0" name=""/>
        <dsp:cNvSpPr/>
      </dsp:nvSpPr>
      <dsp:spPr>
        <a:xfrm>
          <a:off x="0" y="349951"/>
          <a:ext cx="2319535" cy="1502533"/>
        </a:xfrm>
        <a:prstGeom prst="roundRect">
          <a:avLst>
            <a:gd name="adj" fmla="val 10000"/>
          </a:avLst>
        </a:prstGeom>
        <a:solidFill>
          <a:schemeClr val="lt1">
            <a:alpha val="90000"/>
            <a:hueOff val="0"/>
            <a:satOff val="0"/>
            <a:lumOff val="0"/>
            <a:alphaOff val="0"/>
          </a:schemeClr>
        </a:solidFill>
        <a:ln w="25400" cap="flat" cmpd="sng" algn="ctr">
          <a:solidFill>
            <a:srgbClr val="AC7BDC"/>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MAKE CHANGES YOU NEED TO IMPROOVE YOUR PRODUCT. I</a:t>
          </a:r>
          <a:r>
            <a:rPr lang="en-GB" sz="1200" kern="1200" dirty="0">
              <a:ea typeface="Times New Roman" pitchFamily="18" charset="0"/>
              <a:cs typeface="Calibri" pitchFamily="34" charset="0"/>
            </a:rPr>
            <a:t>t may be necessary to reconsider the entire process.</a:t>
          </a:r>
          <a:endParaRPr lang="en-US" sz="1200" kern="1200" dirty="0"/>
        </a:p>
      </dsp:txBody>
      <dsp:txXfrm>
        <a:off x="33006" y="382957"/>
        <a:ext cx="1557662" cy="1060887"/>
      </dsp:txXfrm>
    </dsp:sp>
    <dsp:sp modelId="{EFB3AE97-0117-4026-8C52-255829314EE6}">
      <dsp:nvSpPr>
        <dsp:cNvPr id="0" name=""/>
        <dsp:cNvSpPr/>
      </dsp:nvSpPr>
      <dsp:spPr>
        <a:xfrm>
          <a:off x="1348930" y="282130"/>
          <a:ext cx="2033115" cy="2033115"/>
        </a:xfrm>
        <a:prstGeom prst="pieWedge">
          <a:avLst/>
        </a:prstGeom>
        <a:solidFill>
          <a:srgbClr val="AC7B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00"/>
              </a:solidFill>
              <a:latin typeface="Arial Black" pitchFamily="34" charset="0"/>
            </a:rPr>
            <a:t>ACT</a:t>
          </a:r>
        </a:p>
      </dsp:txBody>
      <dsp:txXfrm>
        <a:off x="1944416" y="877616"/>
        <a:ext cx="1437629" cy="1437629"/>
      </dsp:txXfrm>
    </dsp:sp>
    <dsp:sp modelId="{3B0E4536-059C-4CBD-9796-0CA1AE8F7700}">
      <dsp:nvSpPr>
        <dsp:cNvPr id="0" name=""/>
        <dsp:cNvSpPr/>
      </dsp:nvSpPr>
      <dsp:spPr>
        <a:xfrm rot="5400000">
          <a:off x="3475954" y="282130"/>
          <a:ext cx="2033115" cy="2033115"/>
        </a:xfrm>
        <a:prstGeom prst="pieWedg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Black" pitchFamily="34" charset="0"/>
            </a:rPr>
            <a:t>PLAN</a:t>
          </a:r>
        </a:p>
      </dsp:txBody>
      <dsp:txXfrm rot="-5400000">
        <a:off x="3475954" y="877616"/>
        <a:ext cx="1437629" cy="1437629"/>
      </dsp:txXfrm>
    </dsp:sp>
    <dsp:sp modelId="{EC7060A3-8454-47EC-976C-E29E982FD6CA}">
      <dsp:nvSpPr>
        <dsp:cNvPr id="0" name=""/>
        <dsp:cNvSpPr/>
      </dsp:nvSpPr>
      <dsp:spPr>
        <a:xfrm rot="10800000">
          <a:off x="3496813" y="2430013"/>
          <a:ext cx="2033115" cy="2033115"/>
        </a:xfrm>
        <a:prstGeom prst="pieWedge">
          <a:avLst/>
        </a:prstGeom>
        <a:solidFill>
          <a:srgbClr val="FD4F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Black" pitchFamily="34" charset="0"/>
            </a:rPr>
            <a:t>DO</a:t>
          </a:r>
        </a:p>
      </dsp:txBody>
      <dsp:txXfrm rot="10800000">
        <a:off x="3496813" y="2430013"/>
        <a:ext cx="1437629" cy="1437629"/>
      </dsp:txXfrm>
    </dsp:sp>
    <dsp:sp modelId="{6861B26A-F515-4FE7-8F8F-9F7ACE3C2965}">
      <dsp:nvSpPr>
        <dsp:cNvPr id="0" name=""/>
        <dsp:cNvSpPr/>
      </dsp:nvSpPr>
      <dsp:spPr>
        <a:xfrm rot="16200000">
          <a:off x="1348930" y="2409154"/>
          <a:ext cx="2033115" cy="2033115"/>
        </a:xfrm>
        <a:prstGeom prst="pieWedg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7030A0"/>
              </a:solidFill>
              <a:latin typeface="Arial Black" pitchFamily="34" charset="0"/>
            </a:rPr>
            <a:t>CHECK</a:t>
          </a:r>
        </a:p>
      </dsp:txBody>
      <dsp:txXfrm rot="5400000">
        <a:off x="1944416" y="2409154"/>
        <a:ext cx="1437629" cy="1437629"/>
      </dsp:txXfrm>
    </dsp:sp>
    <dsp:sp modelId="{6D116900-3327-468E-8EB7-223EB543C39F}">
      <dsp:nvSpPr>
        <dsp:cNvPr id="0" name=""/>
        <dsp:cNvSpPr/>
      </dsp:nvSpPr>
      <dsp:spPr>
        <a:xfrm>
          <a:off x="3078017" y="1939612"/>
          <a:ext cx="701964" cy="610404"/>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E5986-C51C-4C06-A95C-2B1DF1BAC9C0}">
      <dsp:nvSpPr>
        <dsp:cNvPr id="0" name=""/>
        <dsp:cNvSpPr/>
      </dsp:nvSpPr>
      <dsp:spPr>
        <a:xfrm rot="10800000">
          <a:off x="3078017" y="2174383"/>
          <a:ext cx="701964" cy="610404"/>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1949C-4F46-5D90-5ABE-AF4C510DA959}"/>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18EEB9-F332-D4E8-B5C3-A2AFBA06764C}"/>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2FFA9C8-F09D-A28F-9C27-39DE96B060F7}"/>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2A34ED-F807-69A6-B809-290556F51D0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6" name="Marcador de pie de página 5">
            <a:extLst>
              <a:ext uri="{FF2B5EF4-FFF2-40B4-BE49-F238E27FC236}">
                <a16:creationId xmlns:a16="http://schemas.microsoft.com/office/drawing/2014/main" id="{391311A9-C716-6E77-38A6-6B4607B4992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4311710-0BA5-43ED-E520-140C43934BD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245627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98DEF-8D49-64FE-AD97-F9DAB8861AFF}"/>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583FD55-70C7-37CE-A9EE-C00BA6BECE79}"/>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A179A84-AF48-9AB3-BE3D-C61D52B85E9C}"/>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7E4B88-F373-6772-58DC-B90ECC706878}"/>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6" name="Marcador de pie de página 5">
            <a:extLst>
              <a:ext uri="{FF2B5EF4-FFF2-40B4-BE49-F238E27FC236}">
                <a16:creationId xmlns:a16="http://schemas.microsoft.com/office/drawing/2014/main" id="{7723332D-2B61-AFD0-82F4-3C5DF7F488D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A561B29-4152-6C4C-BF3C-129026AD6C71}"/>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405156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75ADE-D4FB-22CC-5459-277BE01445C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FF21D0-2A18-E3EB-0A76-B65187D13177}"/>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DFD11E8-3766-2680-D123-5E992720973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5" name="Marcador de pie de página 4">
            <a:extLst>
              <a:ext uri="{FF2B5EF4-FFF2-40B4-BE49-F238E27FC236}">
                <a16:creationId xmlns:a16="http://schemas.microsoft.com/office/drawing/2014/main" id="{02FD317B-C31E-C7A9-1B51-1616E411DAB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D9C48F9-66A3-7A81-50B4-A080DBC5D7FA}"/>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12206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D14731-BB8D-76EA-A465-54138A92CB2B}"/>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D7D4A6-775F-7462-C60D-FC5E22CF0C90}"/>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7B7DA30-2844-58DF-D43A-2AFD89C330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5" name="Marcador de pie de página 4">
            <a:extLst>
              <a:ext uri="{FF2B5EF4-FFF2-40B4-BE49-F238E27FC236}">
                <a16:creationId xmlns:a16="http://schemas.microsoft.com/office/drawing/2014/main" id="{8A210C38-1017-0F07-E4A5-8013C7F6800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644EC7C5-35E1-F85E-7C9D-EAF37F615D18}"/>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209250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68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AF5AE-94F6-0A8E-1098-BBE2B5750F7D}"/>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A3BAF39-B422-6C6D-F3BC-341E345A5BBD}"/>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0667AE6-C409-A4E0-701B-9529BABD6336}"/>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5" name="Marcador de pie de página 4">
            <a:extLst>
              <a:ext uri="{FF2B5EF4-FFF2-40B4-BE49-F238E27FC236}">
                <a16:creationId xmlns:a16="http://schemas.microsoft.com/office/drawing/2014/main" id="{4BF42CCA-8053-EAE2-F185-A5C98BA3C7A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6488673-3D20-0B87-59E4-CD7699EB483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80983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1D46E-814A-CA9B-E75E-03D1D75421E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0388A1-EDB0-6F1D-3CDE-3CC7E9A2F5BC}"/>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0CE9B0-787E-E01B-3784-78FDB2FB0BB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5" name="Marcador de pie de página 4">
            <a:extLst>
              <a:ext uri="{FF2B5EF4-FFF2-40B4-BE49-F238E27FC236}">
                <a16:creationId xmlns:a16="http://schemas.microsoft.com/office/drawing/2014/main" id="{7764D22E-0DE5-C184-4C77-934A7420FF0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5748FD6-54BB-BAC3-7587-631E2501FEB9}"/>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27524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35497-B649-C263-4548-F3BD3307E0E1}"/>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5FB067-4AF0-0E66-338A-19502E772450}"/>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BC3FEF-8000-B4D5-8415-0AF23E5ACF1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5" name="Marcador de pie de página 4">
            <a:extLst>
              <a:ext uri="{FF2B5EF4-FFF2-40B4-BE49-F238E27FC236}">
                <a16:creationId xmlns:a16="http://schemas.microsoft.com/office/drawing/2014/main" id="{64B13E0C-F115-B738-BDC7-AA8D17CA76D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5AA749-E46E-E7C2-92D7-5DF988B94B04}"/>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7359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3C34A-3133-B72E-3BEA-4ACE8BADF94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EA8966-14BB-564B-B172-19629B42951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941C84-988F-F505-FFF8-A9679465E60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5B2A31E-E2C7-CE8F-8AE3-04F668EA965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6" name="Marcador de pie de página 5">
            <a:extLst>
              <a:ext uri="{FF2B5EF4-FFF2-40B4-BE49-F238E27FC236}">
                <a16:creationId xmlns:a16="http://schemas.microsoft.com/office/drawing/2014/main" id="{FD8A95A6-C1AA-3800-89AF-8542FBFA4D5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2A32347-9F9C-E4D7-FBB4-DCC460B60275}"/>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01470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E2DA-118B-C085-C220-8E8DA98550FA}"/>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46A4FF-1812-787E-E163-77CFE2C483B0}"/>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0F8D66-709F-0F95-2CCA-B371879484A2}"/>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6BAF0B3-FF54-5AF5-C61B-7A2918A315BE}"/>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A7BEEF-1CB2-E9F0-295C-F199CC162F7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9FB6C01-62E4-8DAF-8FA3-62A37AEF48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8" name="Marcador de pie de página 7">
            <a:extLst>
              <a:ext uri="{FF2B5EF4-FFF2-40B4-BE49-F238E27FC236}">
                <a16:creationId xmlns:a16="http://schemas.microsoft.com/office/drawing/2014/main" id="{B61C532F-995D-F4D8-C216-E9DDD89074F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DC6183D0-87E6-5F2E-BBE5-23D0E3E2C64F}"/>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130922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27361-5590-A868-A5D4-0EDC0867C084}"/>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F945BD4-8740-2B04-08BA-031623F5FAB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4" name="Marcador de pie de página 3">
            <a:extLst>
              <a:ext uri="{FF2B5EF4-FFF2-40B4-BE49-F238E27FC236}">
                <a16:creationId xmlns:a16="http://schemas.microsoft.com/office/drawing/2014/main" id="{9574857B-70CC-9BE6-C8CA-0F8DFDCB568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F4A2AF0D-DAC3-A557-0AB9-32B33D0D865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4643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EA0526-4E13-E717-DCAE-122FFFBC282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3" name="Marcador de pie de página 2">
            <a:extLst>
              <a:ext uri="{FF2B5EF4-FFF2-40B4-BE49-F238E27FC236}">
                <a16:creationId xmlns:a16="http://schemas.microsoft.com/office/drawing/2014/main" id="{86AF9DE4-D424-AF6F-B89E-52FA4D70FA7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D613C906-1CB1-B2F0-A160-B16313F8A17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011223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4876800" y="723900"/>
            <a:ext cx="8039099" cy="4524374"/>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21" name="object 6">
            <a:extLst>
              <a:ext uri="{FF2B5EF4-FFF2-40B4-BE49-F238E27FC236}">
                <a16:creationId xmlns:a16="http://schemas.microsoft.com/office/drawing/2014/main" id="{A1D8B407-8154-4207-9D76-D7D32F343DBD}"/>
              </a:ext>
            </a:extLst>
          </p:cNvPr>
          <p:cNvSpPr txBox="1"/>
          <p:nvPr userDrawn="1"/>
        </p:nvSpPr>
        <p:spPr>
          <a:xfrm>
            <a:off x="8881981" y="4530662"/>
            <a:ext cx="2093595" cy="410209"/>
          </a:xfrm>
          <a:prstGeom prst="rect">
            <a:avLst/>
          </a:prstGeom>
        </p:spPr>
        <p:txBody>
          <a:bodyPr vert="horz" wrap="square" lIns="0" tIns="15875" rIns="0" bIns="0" rtlCol="0">
            <a:spAutoFit/>
          </a:bodyPr>
          <a:lstStyle/>
          <a:p>
            <a:pPr marL="12700">
              <a:lnSpc>
                <a:spcPct val="100000"/>
              </a:lnSpc>
              <a:spcBef>
                <a:spcPts val="125"/>
              </a:spcBef>
            </a:pPr>
            <a:r>
              <a:rPr sz="2500" dirty="0">
                <a:solidFill>
                  <a:schemeClr val="tx1"/>
                </a:solidFill>
                <a:latin typeface="Microsoft Sans Serif"/>
                <a:cs typeface="Microsoft Sans Serif"/>
              </a:rPr>
              <a:t>wideproject.eu</a:t>
            </a:r>
          </a:p>
        </p:txBody>
      </p:sp>
      <p:sp>
        <p:nvSpPr>
          <p:cNvPr id="23" name="CuadroTexto 22">
            <a:extLst>
              <a:ext uri="{FF2B5EF4-FFF2-40B4-BE49-F238E27FC236}">
                <a16:creationId xmlns:a16="http://schemas.microsoft.com/office/drawing/2014/main" id="{96A80E2F-D880-4F44-863E-0C734D2131D9}"/>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14325600" y="190500"/>
            <a:ext cx="3789133" cy="2194867"/>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10" name="CuadroTexto 9">
            <a:extLst>
              <a:ext uri="{FF2B5EF4-FFF2-40B4-BE49-F238E27FC236}">
                <a16:creationId xmlns:a16="http://schemas.microsoft.com/office/drawing/2014/main" id="{6C4D5EDC-7551-4A38-9D41-D9849097276F}"/>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55685416"/>
      </p:ext>
    </p:extLst>
  </p:cSld>
  <p:clrMap bg1="lt1" tx1="dk1" bg2="lt2" tx2="dk2" accent1="accent1" accent2="accent2" accent3="accent3" accent4="accent4" accent5="accent5" accent6="accent6" hlink="hlink" folHlink="folHlink"/>
  <p:sldLayoutIdLst>
    <p:sldLayoutId id="214748366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g object 16">
            <a:extLst>
              <a:ext uri="{FF2B5EF4-FFF2-40B4-BE49-F238E27FC236}">
                <a16:creationId xmlns:a16="http://schemas.microsoft.com/office/drawing/2014/main" id="{25FA1104-3B81-4779-1C54-FECA8BEF2325}"/>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7" name="bg object 17">
            <a:extLst>
              <a:ext uri="{FF2B5EF4-FFF2-40B4-BE49-F238E27FC236}">
                <a16:creationId xmlns:a16="http://schemas.microsoft.com/office/drawing/2014/main" id="{F5BB24D3-8CC1-1D71-245A-6C6AB9BC5D4D}"/>
              </a:ext>
            </a:extLst>
          </p:cNvPr>
          <p:cNvPicPr/>
          <p:nvPr userDrawn="1"/>
        </p:nvPicPr>
        <p:blipFill>
          <a:blip r:embed="rId13" cstate="print"/>
          <a:stretch>
            <a:fillRect/>
          </a:stretch>
        </p:blipFill>
        <p:spPr>
          <a:xfrm>
            <a:off x="1057881" y="9265523"/>
            <a:ext cx="3152774" cy="666749"/>
          </a:xfrm>
          <a:prstGeom prst="rect">
            <a:avLst/>
          </a:prstGeom>
        </p:spPr>
      </p:pic>
      <p:pic>
        <p:nvPicPr>
          <p:cNvPr id="8" name="object 2">
            <a:extLst>
              <a:ext uri="{FF2B5EF4-FFF2-40B4-BE49-F238E27FC236}">
                <a16:creationId xmlns:a16="http://schemas.microsoft.com/office/drawing/2014/main" id="{FF140756-2FE5-8981-78F7-8392FC0935A5}"/>
              </a:ext>
            </a:extLst>
          </p:cNvPr>
          <p:cNvPicPr/>
          <p:nvPr userDrawn="1"/>
        </p:nvPicPr>
        <p:blipFill>
          <a:blip r:embed="rId14" cstate="print"/>
          <a:stretch>
            <a:fillRect/>
          </a:stretch>
        </p:blipFill>
        <p:spPr>
          <a:xfrm>
            <a:off x="14325600" y="190500"/>
            <a:ext cx="3789133" cy="2194867"/>
          </a:xfrm>
          <a:prstGeom prst="rect">
            <a:avLst/>
          </a:prstGeom>
        </p:spPr>
      </p:pic>
      <p:sp>
        <p:nvSpPr>
          <p:cNvPr id="12" name="CuadroTexto 11">
            <a:extLst>
              <a:ext uri="{FF2B5EF4-FFF2-40B4-BE49-F238E27FC236}">
                <a16:creationId xmlns:a16="http://schemas.microsoft.com/office/drawing/2014/main" id="{FF3F6D73-3880-2C77-1E58-189C9CD0B96D}"/>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817353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omodoro_Technique"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51137" y="8007589"/>
            <a:ext cx="581024" cy="581024"/>
          </a:xfrm>
          <a:prstGeom prst="rect">
            <a:avLst/>
          </a:prstGeom>
        </p:spPr>
      </p:pic>
      <p:pic>
        <p:nvPicPr>
          <p:cNvPr id="4" name="object 4"/>
          <p:cNvPicPr/>
          <p:nvPr/>
        </p:nvPicPr>
        <p:blipFill>
          <a:blip r:embed="rId2" cstate="print"/>
          <a:stretch>
            <a:fillRect/>
          </a:stretch>
        </p:blipFill>
        <p:spPr>
          <a:xfrm>
            <a:off x="451137" y="7355968"/>
            <a:ext cx="581024" cy="581024"/>
          </a:xfrm>
          <a:prstGeom prst="rect">
            <a:avLst/>
          </a:prstGeom>
        </p:spPr>
      </p:pic>
      <p:pic>
        <p:nvPicPr>
          <p:cNvPr id="5" name="object 5"/>
          <p:cNvPicPr/>
          <p:nvPr/>
        </p:nvPicPr>
        <p:blipFill>
          <a:blip r:embed="rId2" cstate="print"/>
          <a:stretch>
            <a:fillRect/>
          </a:stretch>
        </p:blipFill>
        <p:spPr>
          <a:xfrm>
            <a:off x="451137" y="6710436"/>
            <a:ext cx="581024" cy="581024"/>
          </a:xfrm>
          <a:prstGeom prst="rect">
            <a:avLst/>
          </a:prstGeom>
        </p:spPr>
      </p:pic>
      <p:sp>
        <p:nvSpPr>
          <p:cNvPr id="6" name="CuadroTexto 5">
            <a:extLst>
              <a:ext uri="{FF2B5EF4-FFF2-40B4-BE49-F238E27FC236}">
                <a16:creationId xmlns:a16="http://schemas.microsoft.com/office/drawing/2014/main" id="{4C075C3B-C5C3-7B12-DC87-D33D34E6DCA7}"/>
              </a:ext>
            </a:extLst>
          </p:cNvPr>
          <p:cNvSpPr txBox="1"/>
          <p:nvPr/>
        </p:nvSpPr>
        <p:spPr>
          <a:xfrm>
            <a:off x="3238500" y="5448300"/>
            <a:ext cx="11811000" cy="3529171"/>
          </a:xfrm>
          <a:prstGeom prst="rect">
            <a:avLst/>
          </a:prstGeom>
          <a:noFill/>
        </p:spPr>
        <p:txBody>
          <a:bodyPr wrap="square">
            <a:spAutoFit/>
          </a:bodyPr>
          <a:lstStyle/>
          <a:p>
            <a:pPr marL="12700" algn="ctr">
              <a:lnSpc>
                <a:spcPct val="100000"/>
              </a:lnSpc>
              <a:spcBef>
                <a:spcPts val="100"/>
              </a:spcBef>
            </a:pPr>
            <a:r>
              <a:rPr lang="en-US" sz="4400" b="1" spc="-65" dirty="0">
                <a:latin typeface="+mj-lt"/>
                <a:ea typeface="Microsoft Sans Serif" panose="020B0604020202020204" pitchFamily="34" charset="0"/>
                <a:cs typeface="Microsoft Sans Serif" panose="020B0604020202020204" pitchFamily="34" charset="0"/>
              </a:rPr>
              <a:t>Module 2. Female Entrepreneurship</a:t>
            </a:r>
          </a:p>
          <a:p>
            <a:pPr marL="12700" algn="ctr">
              <a:lnSpc>
                <a:spcPct val="100000"/>
              </a:lnSpc>
              <a:spcBef>
                <a:spcPts val="100"/>
              </a:spcBef>
            </a:pPr>
            <a:r>
              <a:rPr lang="en-US" sz="4400" b="1" spc="-65" dirty="0">
                <a:latin typeface="+mj-lt"/>
                <a:ea typeface="Microsoft Sans Serif" panose="020B0604020202020204" pitchFamily="34" charset="0"/>
                <a:cs typeface="Microsoft Sans Serif" panose="020B0604020202020204" pitchFamily="34" charset="0"/>
              </a:rPr>
              <a:t>Course 4: My home- based business</a:t>
            </a:r>
          </a:p>
          <a:p>
            <a:pPr marL="12700" algn="ctr">
              <a:lnSpc>
                <a:spcPct val="100000"/>
              </a:lnSpc>
              <a:spcBef>
                <a:spcPts val="100"/>
              </a:spcBef>
            </a:pPr>
            <a:endParaRPr lang="en-US" sz="4400" b="1" spc="-65" dirty="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400" b="1" spc="-65" dirty="0">
                <a:latin typeface="+mj-lt"/>
                <a:ea typeface="Microsoft Sans Serif" panose="020B0604020202020204" pitchFamily="34" charset="0"/>
                <a:cs typeface="Microsoft Sans Serif" panose="020B0604020202020204" pitchFamily="34" charset="0"/>
              </a:rPr>
              <a:t>Partner: ADDE</a:t>
            </a:r>
            <a:endParaRPr lang="en-US" sz="4400" spc="-65" dirty="0">
              <a:latin typeface="+mj-lt"/>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B457E1F9-B71E-20E0-77A5-08EF52153978}"/>
              </a:ext>
            </a:extLst>
          </p:cNvPr>
          <p:cNvSpPr txBox="1"/>
          <p:nvPr/>
        </p:nvSpPr>
        <p:spPr>
          <a:xfrm>
            <a:off x="304800" y="190500"/>
            <a:ext cx="15240000" cy="707886"/>
          </a:xfrm>
          <a:prstGeom prst="rect">
            <a:avLst/>
          </a:prstGeom>
          <a:noFill/>
        </p:spPr>
        <p:txBody>
          <a:bodyPr wrap="square" lIns="108000" rIns="108000" rtlCol="0">
            <a:spAutoFit/>
          </a:bodyPr>
          <a:lstStyle/>
          <a:p>
            <a:r>
              <a:rPr lang="en-US" altLang="ko-KR" sz="4000" b="1" dirty="0">
                <a:solidFill>
                  <a:srgbClr val="FD4FB4"/>
                </a:solidFill>
                <a:ea typeface="Microsoft Sans Serif" panose="020B0604020202020204" pitchFamily="34" charset="0"/>
                <a:cs typeface="Microsoft Sans Serif" panose="020B0604020202020204" pitchFamily="34" charset="0"/>
              </a:rPr>
              <a:t>Unit 2:  </a:t>
            </a:r>
            <a:r>
              <a:rPr lang="en-US" sz="4000" b="1" dirty="0">
                <a:solidFill>
                  <a:srgbClr val="FD4FB4"/>
                </a:solidFill>
                <a:effectLst/>
                <a:ea typeface="Times New Roman" panose="02020603050405020304" pitchFamily="18" charset="0"/>
              </a:rPr>
              <a:t>Tips for a successful home- based business:“Do What You Love”</a:t>
            </a:r>
            <a:r>
              <a:rPr lang="en-US" altLang="ko-KR" sz="4000" b="1" dirty="0">
                <a:solidFill>
                  <a:srgbClr val="FD4FB4"/>
                </a:solidFill>
                <a:ea typeface="Microsoft Sans Serif" panose="020B0604020202020204" pitchFamily="34" charset="0"/>
                <a:cs typeface="Microsoft Sans Serif" panose="020B0604020202020204" pitchFamily="34" charset="0"/>
              </a:rPr>
              <a:t> </a:t>
            </a:r>
            <a:endParaRPr lang="ko-KR" altLang="en-US" sz="4000" b="1" dirty="0">
              <a:solidFill>
                <a:srgbClr val="FD4FB4"/>
              </a:solidFill>
              <a:cs typeface="Microsoft Sans Serif" panose="020B0604020202020204" pitchFamily="34" charset="0"/>
            </a:endParaRPr>
          </a:p>
        </p:txBody>
      </p:sp>
      <p:sp>
        <p:nvSpPr>
          <p:cNvPr id="7170" name="Rectangle 2"/>
          <p:cNvSpPr>
            <a:spLocks noChangeArrowheads="1"/>
          </p:cNvSpPr>
          <p:nvPr/>
        </p:nvSpPr>
        <p:spPr bwMode="auto">
          <a:xfrm>
            <a:off x="2057400" y="2705100"/>
            <a:ext cx="6248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7030A0"/>
                </a:solidFill>
                <a:effectLst/>
                <a:latin typeface="Calibri" pitchFamily="34" charset="0"/>
                <a:ea typeface="Times New Roman" pitchFamily="18" charset="0"/>
                <a:cs typeface="Calibri" pitchFamily="34" charset="0"/>
              </a:rPr>
              <a:t>2.1.2  An Organized Home Office Is an Efficient Productive Home Office</a:t>
            </a:r>
            <a:endParaRPr kumimoji="0" lang="en-US" sz="2000" b="0" i="0" u="none" strike="noStrike" cap="none" normalizeH="0" baseline="0" dirty="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Being organized, efficient, and effective can mean the difference between being successful in your home-based business and being less than successful.</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rgbClr val="FD4FB4"/>
                </a:solidFill>
                <a:effectLst/>
                <a:latin typeface="Calibri" pitchFamily="34" charset="0"/>
                <a:cs typeface="Calibri" pitchFamily="34" charset="0"/>
              </a:rPr>
              <a:t>Managing your time: </a:t>
            </a:r>
            <a:endParaRPr kumimoji="0" lang="en-US" sz="2000" b="0" i="0" u="none" strike="noStrike" cap="none" normalizeH="0" baseline="0" dirty="0">
              <a:ln>
                <a:noFill/>
              </a:ln>
              <a:solidFill>
                <a:srgbClr val="FD4FB4"/>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Schedule appointments for yourself, friends, and family!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Review your priorities at the beginning of the day!  </a:t>
            </a:r>
            <a:r>
              <a:rPr kumimoji="0" lang="en-GB" sz="2000" b="0" i="0" u="none" strike="noStrike" cap="none" normalizeH="0" baseline="0" dirty="0">
                <a:ln>
                  <a:noFill/>
                </a:ln>
                <a:solidFill>
                  <a:schemeClr val="tx1"/>
                </a:solidFill>
                <a:effectLst/>
                <a:latin typeface="Calibri" pitchFamily="34" charset="0"/>
                <a:cs typeface="Calibri" pitchFamily="34" charset="0"/>
              </a:rPr>
              <a:t>What’s a priority and what’s not? Priorities are actions that have a significant impact on achieving your goals.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Is the action in response to a client emergency?</a:t>
            </a:r>
            <a:r>
              <a:rPr kumimoji="0" lang="en-GB" sz="2000" b="0" i="0" u="none" strike="noStrike" cap="none" normalizeH="0" baseline="0" dirty="0">
                <a:ln>
                  <a:noFill/>
                </a:ln>
                <a:solidFill>
                  <a:schemeClr val="tx1"/>
                </a:solidFill>
                <a:effectLst/>
                <a:latin typeface="Calibri" pitchFamily="34" charset="0"/>
                <a:cs typeface="Calibri" pitchFamily="34" charset="0"/>
              </a:rPr>
              <a:t> Because clients in many ways are the heart and soul of any business, solving their problems is clearly a priority. Prioritizing “emergencies” gets easier with experience.</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Buy an appointment calendar, daily planner, or electronic organizer, and use it!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Junk mail (and junk e-mail, also known as spam) is an incredible time-waster!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8"/>
          <p:cNvSpPr/>
          <p:nvPr/>
        </p:nvSpPr>
        <p:spPr>
          <a:xfrm>
            <a:off x="10668000" y="2400300"/>
            <a:ext cx="7010400" cy="5632311"/>
          </a:xfrm>
          <a:prstGeom prst="rect">
            <a:avLst/>
          </a:prstGeom>
        </p:spPr>
        <p:txBody>
          <a:bodyPr wrap="square">
            <a:spAutoFit/>
          </a:bodyPr>
          <a:lstStyle/>
          <a:p>
            <a:pPr algn="just" eaLnBrk="0" fontAlgn="base" hangingPunct="0">
              <a:spcBef>
                <a:spcPct val="0"/>
              </a:spcBef>
              <a:spcAft>
                <a:spcPct val="0"/>
              </a:spcAft>
            </a:pPr>
            <a:r>
              <a:rPr lang="en-GB" sz="2000" b="1" dirty="0">
                <a:solidFill>
                  <a:srgbClr val="FD4FB4"/>
                </a:solidFill>
                <a:latin typeface="Calibri" pitchFamily="34" charset="0"/>
                <a:cs typeface="Calibri" pitchFamily="34" charset="0"/>
              </a:rPr>
              <a:t>Managing your office: </a:t>
            </a:r>
          </a:p>
          <a:p>
            <a:pPr algn="just" eaLnBrk="0" fontAlgn="base" hangingPunct="0">
              <a:spcBef>
                <a:spcPct val="0"/>
              </a:spcBef>
              <a:spcAft>
                <a:spcPct val="0"/>
              </a:spcAft>
            </a:pPr>
            <a:r>
              <a:rPr lang="en-GB" sz="2000" b="1" dirty="0">
                <a:latin typeface="Calibri" pitchFamily="34" charset="0"/>
                <a:cs typeface="Calibri" pitchFamily="34" charset="0"/>
              </a:rPr>
              <a:t>Make a regular habit of keeping your office organized and clean. </a:t>
            </a:r>
            <a:endParaRPr lang="en-US" sz="2000" dirty="0">
              <a:latin typeface="Arial" pitchFamily="34" charset="0"/>
              <a:cs typeface="Arial" pitchFamily="34" charset="0"/>
            </a:endParaRPr>
          </a:p>
          <a:p>
            <a:pPr lvl="0" algn="just" eaLnBrk="0" fontAlgn="base" hangingPunct="0">
              <a:spcBef>
                <a:spcPct val="0"/>
              </a:spcBef>
              <a:spcAft>
                <a:spcPct val="0"/>
              </a:spcAft>
              <a:buFontTx/>
              <a:buChar char="•"/>
            </a:pPr>
            <a:r>
              <a:rPr lang="en-GB" sz="2000" b="1" dirty="0">
                <a:latin typeface="Calibri" pitchFamily="34" charset="0"/>
                <a:cs typeface="Calibri" pitchFamily="34" charset="0"/>
              </a:rPr>
              <a:t>Clean up your desk!  </a:t>
            </a:r>
            <a:endParaRPr lang="en-US" sz="2000" dirty="0">
              <a:latin typeface="Arial" pitchFamily="34" charset="0"/>
              <a:cs typeface="Arial" pitchFamily="34" charset="0"/>
            </a:endParaRPr>
          </a:p>
          <a:p>
            <a:pPr lvl="0" algn="just" eaLnBrk="0" fontAlgn="base" hangingPunct="0">
              <a:spcBef>
                <a:spcPct val="0"/>
              </a:spcBef>
              <a:spcAft>
                <a:spcPct val="0"/>
              </a:spcAft>
              <a:buFontTx/>
              <a:buChar char="•"/>
            </a:pPr>
            <a:r>
              <a:rPr lang="en-GB" sz="2000" b="1" dirty="0">
                <a:latin typeface="Calibri" pitchFamily="34" charset="0"/>
                <a:cs typeface="Calibri" pitchFamily="34" charset="0"/>
              </a:rPr>
              <a:t>Clean up your office! </a:t>
            </a:r>
            <a:r>
              <a:rPr lang="en-GB" sz="2000" dirty="0">
                <a:latin typeface="Calibri" pitchFamily="34" charset="0"/>
                <a:cs typeface="Calibri" pitchFamily="34" charset="0"/>
              </a:rPr>
              <a:t>An organized office is so much easier to get around in, and you have far less chance of losing something important in your daily shuffle.</a:t>
            </a:r>
            <a:endParaRPr lang="en-US" sz="2000" dirty="0">
              <a:latin typeface="Arial" pitchFamily="34" charset="0"/>
              <a:cs typeface="Arial" pitchFamily="34" charset="0"/>
            </a:endParaRPr>
          </a:p>
          <a:p>
            <a:pPr lvl="0" algn="just" eaLnBrk="0" fontAlgn="base" hangingPunct="0">
              <a:spcBef>
                <a:spcPct val="0"/>
              </a:spcBef>
              <a:spcAft>
                <a:spcPct val="0"/>
              </a:spcAft>
              <a:buFontTx/>
              <a:buChar char="•"/>
            </a:pPr>
            <a:r>
              <a:rPr lang="en-GB" sz="2000" b="1" dirty="0">
                <a:latin typeface="Calibri" pitchFamily="34" charset="0"/>
                <a:cs typeface="Calibri" pitchFamily="34" charset="0"/>
              </a:rPr>
              <a:t>Labelling: </a:t>
            </a:r>
            <a:r>
              <a:rPr lang="en-GB" sz="2000" dirty="0">
                <a:latin typeface="Calibri" pitchFamily="34" charset="0"/>
                <a:cs typeface="Calibri" pitchFamily="34" charset="0"/>
              </a:rPr>
              <a:t>Managing your important documents! Organize them into categories placed into folders that you label properly. </a:t>
            </a:r>
          </a:p>
          <a:p>
            <a:pPr lvl="0" algn="just" eaLnBrk="0" fontAlgn="base" hangingPunct="0">
              <a:spcBef>
                <a:spcPct val="0"/>
              </a:spcBef>
              <a:spcAft>
                <a:spcPct val="0"/>
              </a:spcAft>
            </a:pPr>
            <a:r>
              <a:rPr lang="en-GB" sz="2000" dirty="0">
                <a:latin typeface="Calibri" pitchFamily="34" charset="0"/>
                <a:cs typeface="Calibri" pitchFamily="34" charset="0"/>
              </a:rPr>
              <a:t>Organize items by category and put them in LABELED  boxes, for example:</a:t>
            </a:r>
            <a:endParaRPr lang="en-US" sz="2000" dirty="0">
              <a:latin typeface="Arial" pitchFamily="34" charset="0"/>
              <a:cs typeface="Arial" pitchFamily="34" charset="0"/>
            </a:endParaRPr>
          </a:p>
          <a:p>
            <a:pPr marL="346075" lvl="0" algn="just" eaLnBrk="0" fontAlgn="base" hangingPunct="0">
              <a:spcBef>
                <a:spcPct val="0"/>
              </a:spcBef>
              <a:spcAft>
                <a:spcPct val="0"/>
              </a:spcAft>
              <a:buFont typeface="Wingdings" pitchFamily="2" charset="2"/>
              <a:buChar char="ü"/>
            </a:pPr>
            <a:r>
              <a:rPr lang="en-GB" sz="2000" dirty="0">
                <a:latin typeface="Calibri" pitchFamily="34" charset="0"/>
                <a:cs typeface="Calibri" pitchFamily="34" charset="0"/>
              </a:rPr>
              <a:t>tools</a:t>
            </a:r>
            <a:endParaRPr lang="en-US" sz="2000" dirty="0">
              <a:latin typeface="Arial" pitchFamily="34" charset="0"/>
              <a:cs typeface="Arial" pitchFamily="34" charset="0"/>
            </a:endParaRPr>
          </a:p>
          <a:p>
            <a:pPr marL="346075" lvl="0" algn="just" eaLnBrk="0" fontAlgn="base" hangingPunct="0">
              <a:spcBef>
                <a:spcPct val="0"/>
              </a:spcBef>
              <a:spcAft>
                <a:spcPct val="0"/>
              </a:spcAft>
              <a:buFont typeface="Wingdings" pitchFamily="2" charset="2"/>
              <a:buChar char="ü"/>
            </a:pPr>
            <a:r>
              <a:rPr lang="en-GB" sz="2000" dirty="0">
                <a:latin typeface="Calibri" pitchFamily="34" charset="0"/>
                <a:cs typeface="Calibri" pitchFamily="34" charset="0"/>
              </a:rPr>
              <a:t>instruments</a:t>
            </a:r>
            <a:endParaRPr lang="en-US" sz="2000" dirty="0">
              <a:latin typeface="Arial" pitchFamily="34" charset="0"/>
              <a:cs typeface="Arial" pitchFamily="34" charset="0"/>
            </a:endParaRPr>
          </a:p>
          <a:p>
            <a:pPr marL="346075" lvl="0" algn="just" eaLnBrk="0" fontAlgn="base" hangingPunct="0">
              <a:spcBef>
                <a:spcPct val="0"/>
              </a:spcBef>
              <a:spcAft>
                <a:spcPct val="0"/>
              </a:spcAft>
              <a:buFont typeface="Wingdings" pitchFamily="2" charset="2"/>
              <a:buChar char="ü"/>
            </a:pPr>
            <a:r>
              <a:rPr lang="en-GB" sz="2000" dirty="0">
                <a:latin typeface="Calibri" pitchFamily="34" charset="0"/>
                <a:cs typeface="Calibri" pitchFamily="34" charset="0"/>
              </a:rPr>
              <a:t>spare parts/components</a:t>
            </a:r>
            <a:endParaRPr lang="en-US" sz="2000" dirty="0">
              <a:latin typeface="Arial" pitchFamily="34" charset="0"/>
              <a:cs typeface="Arial" pitchFamily="34" charset="0"/>
            </a:endParaRPr>
          </a:p>
          <a:p>
            <a:pPr marL="346075" lvl="0" algn="just" eaLnBrk="0" fontAlgn="base" hangingPunct="0">
              <a:spcBef>
                <a:spcPct val="0"/>
              </a:spcBef>
              <a:spcAft>
                <a:spcPct val="0"/>
              </a:spcAft>
              <a:buFont typeface="Wingdings" pitchFamily="2" charset="2"/>
              <a:buChar char="ü"/>
            </a:pPr>
            <a:r>
              <a:rPr lang="en-GB" sz="2000" dirty="0">
                <a:latin typeface="Calibri" pitchFamily="34" charset="0"/>
                <a:cs typeface="Calibri" pitchFamily="34" charset="0"/>
              </a:rPr>
              <a:t>materials/ raw materials (by colour, by size, by utility), etc.</a:t>
            </a:r>
            <a:endParaRPr lang="en-US" sz="2000" dirty="0">
              <a:latin typeface="Arial" pitchFamily="34" charset="0"/>
              <a:cs typeface="Arial" pitchFamily="34" charset="0"/>
            </a:endParaRPr>
          </a:p>
          <a:p>
            <a:pPr lvl="0" algn="just" eaLnBrk="0" fontAlgn="base" hangingPunct="0">
              <a:spcBef>
                <a:spcPct val="0"/>
              </a:spcBef>
              <a:spcAft>
                <a:spcPct val="0"/>
              </a:spcAft>
            </a:pPr>
            <a:r>
              <a:rPr lang="en-GB" sz="2000" dirty="0">
                <a:latin typeface="Calibri" pitchFamily="34" charset="0"/>
                <a:cs typeface="Calibri" pitchFamily="34" charset="0"/>
              </a:rPr>
              <a:t>If you have a production chain, place the boxes in the order necessary to carry out the production stages/ chain.</a:t>
            </a:r>
            <a:endParaRPr lang="en-GB" sz="2000" b="1" dirty="0">
              <a:latin typeface="Calibri" pitchFamily="34" charset="0"/>
              <a:ea typeface="Times New Roman" pitchFamily="18" charset="0"/>
              <a:cs typeface="Calibri" pitchFamily="34" charset="0"/>
            </a:endParaRPr>
          </a:p>
          <a:p>
            <a:pPr lvl="0" algn="just" eaLnBrk="0" fontAlgn="base" hangingPunct="0">
              <a:spcBef>
                <a:spcPct val="0"/>
              </a:spcBef>
              <a:spcAft>
                <a:spcPct val="0"/>
              </a:spcAft>
            </a:pPr>
            <a:r>
              <a:rPr lang="en-GB" sz="2000" b="1" dirty="0">
                <a:latin typeface="Calibri" pitchFamily="34" charset="0"/>
                <a:ea typeface="Times New Roman" pitchFamily="18" charset="0"/>
                <a:cs typeface="Calibri" pitchFamily="34" charset="0"/>
              </a:rPr>
              <a:t>Work as paperless as possible! </a:t>
            </a:r>
            <a:r>
              <a:rPr lang="en-GB" sz="2000" dirty="0">
                <a:latin typeface="Calibri" pitchFamily="34" charset="0"/>
                <a:ea typeface="Times New Roman" pitchFamily="18" charset="0"/>
                <a:cs typeface="Calibri" pitchFamily="34" charset="0"/>
              </a:rPr>
              <a:t>It's a sign that you love our planet! There is no planet B! </a:t>
            </a:r>
            <a:endParaRPr lang="en-GB" sz="2000" dirty="0">
              <a:latin typeface="Arial" pitchFamily="34" charset="0"/>
              <a:cs typeface="Arial" pitchFamily="34" charset="0"/>
            </a:endParaRPr>
          </a:p>
        </p:txBody>
      </p:sp>
      <p:sp>
        <p:nvSpPr>
          <p:cNvPr id="10" name="Rectangle 1"/>
          <p:cNvSpPr>
            <a:spLocks noChangeArrowheads="1"/>
          </p:cNvSpPr>
          <p:nvPr/>
        </p:nvSpPr>
        <p:spPr bwMode="auto">
          <a:xfrm rot="21183392">
            <a:off x="6490891" y="1713254"/>
            <a:ext cx="3789220" cy="4596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717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030A0"/>
                </a:solidFill>
                <a:effectLst/>
                <a:latin typeface="Calibri" pitchFamily="34" charset="0"/>
                <a:ea typeface="Times New Roman" pitchFamily="18" charset="0"/>
                <a:cs typeface="Calibri" pitchFamily="34" charset="0"/>
              </a:rPr>
              <a:t>Here are some spicy tips:</a:t>
            </a:r>
            <a:endParaRPr kumimoji="0" lang="en-US" sz="2400" b="1" i="0" u="none" strike="noStrike" cap="none" normalizeH="0" baseline="0" dirty="0">
              <a:ln>
                <a:noFill/>
              </a:ln>
              <a:solidFill>
                <a:srgbClr val="7030A0"/>
              </a:solidFill>
              <a:effectLst/>
              <a:latin typeface="Arial" pitchFamily="34" charset="0"/>
              <a:cs typeface="Arial" pitchFamily="34" charset="0"/>
            </a:endParaRPr>
          </a:p>
        </p:txBody>
      </p:sp>
      <p:sp>
        <p:nvSpPr>
          <p:cNvPr id="11" name="Rectangle 10"/>
          <p:cNvSpPr/>
          <p:nvPr/>
        </p:nvSpPr>
        <p:spPr>
          <a:xfrm>
            <a:off x="381000" y="800100"/>
            <a:ext cx="9144000" cy="830997"/>
          </a:xfrm>
          <a:prstGeom prst="rect">
            <a:avLst/>
          </a:prstGeom>
        </p:spPr>
        <p:txBody>
          <a:bodyPr>
            <a:spAutoFit/>
          </a:bodyPr>
          <a:lstStyle/>
          <a:p>
            <a:r>
              <a:rPr lang="en-US" altLang="ko-KR" sz="2400" b="1" dirty="0">
                <a:solidFill>
                  <a:srgbClr val="FD4FB4"/>
                </a:solidFill>
                <a:ea typeface="Microsoft Sans Serif" panose="020B0604020202020204" pitchFamily="34" charset="0"/>
                <a:cs typeface="Microsoft Sans Serif" panose="020B0604020202020204" pitchFamily="34" charset="0"/>
              </a:rPr>
              <a:t>Section 1: </a:t>
            </a:r>
            <a:r>
              <a:rPr lang="en-US" sz="2400" b="1" dirty="0">
                <a:solidFill>
                  <a:srgbClr val="FD4FB4"/>
                </a:solidFill>
                <a:ea typeface="Times New Roman" panose="02020603050405020304" pitchFamily="18" charset="0"/>
              </a:rPr>
              <a:t>Having a serious business attitude</a:t>
            </a:r>
            <a:r>
              <a:rPr lang="en-US" sz="2400" b="1" dirty="0"/>
              <a:t> </a:t>
            </a:r>
          </a:p>
          <a:p>
            <a:r>
              <a:rPr lang="en-US" sz="2400" b="1" dirty="0">
                <a:solidFill>
                  <a:srgbClr val="AC7BDC"/>
                </a:solidFill>
              </a:rPr>
              <a:t>2.1 You’re the one who decide</a:t>
            </a:r>
            <a:r>
              <a:rPr lang="en-US" sz="2400" dirty="0">
                <a:solidFill>
                  <a:srgbClr val="AC7BDC"/>
                </a:solidFill>
              </a:rPr>
              <a:t> </a:t>
            </a:r>
          </a:p>
        </p:txBody>
      </p:sp>
      <p:pic>
        <p:nvPicPr>
          <p:cNvPr id="13" name="object 5">
            <a:extLst>
              <a:ext uri="{FF2B5EF4-FFF2-40B4-BE49-F238E27FC236}">
                <a16:creationId xmlns:a16="http://schemas.microsoft.com/office/drawing/2014/main" id="{E062DE47-918A-693F-B87E-1921EB05C7E1}"/>
              </a:ext>
            </a:extLst>
          </p:cNvPr>
          <p:cNvPicPr/>
          <p:nvPr/>
        </p:nvPicPr>
        <p:blipFill>
          <a:blip r:embed="rId2" cstate="print"/>
          <a:stretch>
            <a:fillRect/>
          </a:stretch>
        </p:blipFill>
        <p:spPr>
          <a:xfrm>
            <a:off x="6227773" y="1943100"/>
            <a:ext cx="581024" cy="5810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cana.png"/>
          <p:cNvPicPr>
            <a:picLocks noChangeAspect="1"/>
          </p:cNvPicPr>
          <p:nvPr/>
        </p:nvPicPr>
        <p:blipFill>
          <a:blip r:embed="rId2" cstate="print"/>
          <a:stretch>
            <a:fillRect/>
          </a:stretch>
        </p:blipFill>
        <p:spPr>
          <a:xfrm>
            <a:off x="10668002" y="6591299"/>
            <a:ext cx="949212" cy="914400"/>
          </a:xfrm>
          <a:prstGeom prst="rect">
            <a:avLst/>
          </a:prstGeom>
        </p:spPr>
      </p:pic>
      <p:sp>
        <p:nvSpPr>
          <p:cNvPr id="2" name="TextBox 8">
            <a:extLst>
              <a:ext uri="{FF2B5EF4-FFF2-40B4-BE49-F238E27FC236}">
                <a16:creationId xmlns:a16="http://schemas.microsoft.com/office/drawing/2014/main" id="{B457E1F9-B71E-20E0-77A5-08EF52153978}"/>
              </a:ext>
            </a:extLst>
          </p:cNvPr>
          <p:cNvSpPr txBox="1"/>
          <p:nvPr/>
        </p:nvSpPr>
        <p:spPr>
          <a:xfrm>
            <a:off x="304800" y="190500"/>
            <a:ext cx="15240000" cy="707886"/>
          </a:xfrm>
          <a:prstGeom prst="rect">
            <a:avLst/>
          </a:prstGeom>
          <a:noFill/>
        </p:spPr>
        <p:txBody>
          <a:bodyPr wrap="square" lIns="108000" rIns="108000" rtlCol="0">
            <a:spAutoFit/>
          </a:bodyPr>
          <a:lstStyle/>
          <a:p>
            <a:r>
              <a:rPr lang="en-US" altLang="ko-KR" sz="4000" b="1" dirty="0">
                <a:solidFill>
                  <a:srgbClr val="FD4FB4"/>
                </a:solidFill>
                <a:ea typeface="Microsoft Sans Serif" panose="020B0604020202020204" pitchFamily="34" charset="0"/>
                <a:cs typeface="Microsoft Sans Serif" panose="020B0604020202020204" pitchFamily="34" charset="0"/>
              </a:rPr>
              <a:t>Unit 2:  </a:t>
            </a:r>
            <a:r>
              <a:rPr lang="en-US" sz="4000" b="1" dirty="0">
                <a:solidFill>
                  <a:srgbClr val="FD4FB4"/>
                </a:solidFill>
                <a:effectLst/>
                <a:ea typeface="Times New Roman" panose="02020603050405020304" pitchFamily="18" charset="0"/>
              </a:rPr>
              <a:t>Tips for a successful home- based business:“Do What You Love”</a:t>
            </a:r>
            <a:r>
              <a:rPr lang="en-US" altLang="ko-KR" sz="4000" b="1" dirty="0">
                <a:solidFill>
                  <a:srgbClr val="FD4FB4"/>
                </a:solidFill>
                <a:ea typeface="Microsoft Sans Serif" panose="020B0604020202020204" pitchFamily="34" charset="0"/>
                <a:cs typeface="Microsoft Sans Serif" panose="020B0604020202020204" pitchFamily="34" charset="0"/>
              </a:rPr>
              <a:t> </a:t>
            </a:r>
            <a:endParaRPr lang="ko-KR" altLang="en-US" sz="4000" b="1" dirty="0">
              <a:solidFill>
                <a:srgbClr val="FD4FB4"/>
              </a:solidFill>
              <a:cs typeface="Microsoft Sans Serif" panose="020B0604020202020204" pitchFamily="34" charset="0"/>
            </a:endParaRPr>
          </a:p>
        </p:txBody>
      </p:sp>
      <p:sp>
        <p:nvSpPr>
          <p:cNvPr id="3" name="TextBox 7">
            <a:extLst>
              <a:ext uri="{FF2B5EF4-FFF2-40B4-BE49-F238E27FC236}">
                <a16:creationId xmlns:a16="http://schemas.microsoft.com/office/drawing/2014/main" id="{908DF9CA-52FE-B5E9-55D1-0AA3A4015ACA}"/>
              </a:ext>
            </a:extLst>
          </p:cNvPr>
          <p:cNvSpPr txBox="1"/>
          <p:nvPr/>
        </p:nvSpPr>
        <p:spPr>
          <a:xfrm>
            <a:off x="381000" y="723900"/>
            <a:ext cx="9677399" cy="461666"/>
          </a:xfrm>
          <a:prstGeom prst="rect">
            <a:avLst/>
          </a:prstGeom>
          <a:noFill/>
        </p:spPr>
        <p:txBody>
          <a:bodyPr wrap="square" rtlCol="0">
            <a:spAutoFit/>
          </a:bodyPr>
          <a:lstStyle/>
          <a:p>
            <a:r>
              <a:rPr lang="en-US" altLang="ko-KR" sz="2400" b="1" dirty="0">
                <a:solidFill>
                  <a:srgbClr val="FD4FB4"/>
                </a:solidFill>
                <a:ea typeface="Microsoft Sans Serif" panose="020B0604020202020204" pitchFamily="34" charset="0"/>
                <a:cs typeface="Microsoft Sans Serif" panose="020B0604020202020204" pitchFamily="34" charset="0"/>
              </a:rPr>
              <a:t>Section 2: </a:t>
            </a:r>
            <a:r>
              <a:rPr lang="en-US" sz="2400" b="1" dirty="0">
                <a:solidFill>
                  <a:srgbClr val="FD4FB4"/>
                </a:solidFill>
                <a:effectLst/>
                <a:ea typeface="Times New Roman" panose="02020603050405020304" pitchFamily="18" charset="0"/>
              </a:rPr>
              <a:t>Become an expert</a:t>
            </a:r>
            <a:endParaRPr lang="en-US" altLang="ko-KR" sz="2400" b="1" dirty="0">
              <a:solidFill>
                <a:srgbClr val="FD4FB4"/>
              </a:solidFill>
              <a:ea typeface="Microsoft Sans Serif" panose="020B0604020202020204" pitchFamily="34" charset="0"/>
              <a:cs typeface="Microsoft Sans Serif" panose="020B0604020202020204" pitchFamily="34" charset="0"/>
            </a:endParaRPr>
          </a:p>
        </p:txBody>
      </p:sp>
      <p:sp>
        <p:nvSpPr>
          <p:cNvPr id="2049" name="Rectangle 1"/>
          <p:cNvSpPr>
            <a:spLocks noChangeArrowheads="1"/>
          </p:cNvSpPr>
          <p:nvPr/>
        </p:nvSpPr>
        <p:spPr bwMode="auto">
          <a:xfrm>
            <a:off x="381000" y="1104900"/>
            <a:ext cx="13563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AC7BDC"/>
                </a:solidFill>
                <a:effectLst/>
                <a:ea typeface="Times New Roman" pitchFamily="18" charset="0"/>
                <a:cs typeface="Calibri" pitchFamily="34" charset="0"/>
              </a:rPr>
              <a:t>2.2. Assume the role of an expert.</a:t>
            </a:r>
            <a:r>
              <a:rPr kumimoji="0" lang="en-GB" sz="2400" b="0" i="0" u="none" strike="noStrike" cap="none" normalizeH="0" baseline="0" dirty="0">
                <a:ln>
                  <a:noFill/>
                </a:ln>
                <a:solidFill>
                  <a:srgbClr val="AC7BDC"/>
                </a:solidFill>
                <a:effectLst/>
                <a:ea typeface="Times New Roman" pitchFamily="18" charset="0"/>
                <a:cs typeface="Calibri" pitchFamily="34" charset="0"/>
              </a:rPr>
              <a:t> </a:t>
            </a:r>
            <a:endParaRPr kumimoji="0" lang="en-US" sz="2400" b="0" i="0" u="none" strike="noStrike" cap="none" normalizeH="0" baseline="0" dirty="0">
              <a:ln>
                <a:noFill/>
              </a:ln>
              <a:solidFill>
                <a:srgbClr val="AC7BD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ea typeface="Times New Roman" pitchFamily="18" charset="0"/>
                <a:cs typeface="Calibri" pitchFamily="34" charset="0"/>
              </a:rPr>
              <a:t>	People respect those who know more than they do. By specializing, you assume the role of a presumed expert, even if you’ve just started your business. As time goes on, potential clients and customers will get in touch with you just to get the benefit of the expertise you’ve developed through experience and education.</a:t>
            </a:r>
            <a:endParaRPr kumimoji="0" lang="en-US" sz="2000" b="0" i="0" u="none" strike="noStrike" cap="none" normalizeH="0" baseline="0" dirty="0">
              <a:ln>
                <a:noFill/>
              </a:ln>
              <a:solidFill>
                <a:schemeClr val="tx1"/>
              </a:solidFill>
              <a:effectLst/>
              <a:cs typeface="Arial" pitchFamily="34" charset="0"/>
            </a:endParaRPr>
          </a:p>
        </p:txBody>
      </p:sp>
      <p:sp>
        <p:nvSpPr>
          <p:cNvPr id="5" name="Rectangle 4"/>
          <p:cNvSpPr/>
          <p:nvPr/>
        </p:nvSpPr>
        <p:spPr>
          <a:xfrm>
            <a:off x="1600200" y="2781300"/>
            <a:ext cx="6781800" cy="5940088"/>
          </a:xfrm>
          <a:prstGeom prst="rect">
            <a:avLst/>
          </a:prstGeom>
        </p:spPr>
        <p:txBody>
          <a:bodyPr wrap="square">
            <a:spAutoFit/>
          </a:bodyPr>
          <a:lstStyle/>
          <a:p>
            <a:pPr lvl="0" eaLnBrk="0" fontAlgn="base" hangingPunct="0">
              <a:spcBef>
                <a:spcPct val="0"/>
              </a:spcBef>
              <a:spcAft>
                <a:spcPct val="0"/>
              </a:spcAft>
            </a:pPr>
            <a:r>
              <a:rPr lang="en-GB" b="1" dirty="0">
                <a:solidFill>
                  <a:srgbClr val="7030A0"/>
                </a:solidFill>
                <a:ea typeface="Times New Roman" pitchFamily="18" charset="0"/>
                <a:cs typeface="Calibri" pitchFamily="34" charset="0"/>
              </a:rPr>
              <a:t>2.2.1 </a:t>
            </a:r>
            <a:r>
              <a:rPr lang="en-GB" b="1" dirty="0" err="1">
                <a:solidFill>
                  <a:srgbClr val="7030A0"/>
                </a:solidFill>
                <a:ea typeface="Times New Roman" pitchFamily="18" charset="0"/>
                <a:cs typeface="Calibri" pitchFamily="34" charset="0"/>
              </a:rPr>
              <a:t>Pomodoro</a:t>
            </a:r>
            <a:r>
              <a:rPr lang="en-GB" b="1" dirty="0">
                <a:solidFill>
                  <a:srgbClr val="7030A0"/>
                </a:solidFill>
                <a:ea typeface="Times New Roman" pitchFamily="18" charset="0"/>
                <a:cs typeface="Calibri" pitchFamily="34" charset="0"/>
              </a:rPr>
              <a:t> technique</a:t>
            </a:r>
            <a:endParaRPr lang="en-GB" dirty="0">
              <a:solidFill>
                <a:srgbClr val="7030A0"/>
              </a:solidFill>
              <a:ea typeface="Times New Roman" pitchFamily="18" charset="0"/>
              <a:cs typeface="Calibri" pitchFamily="34" charset="0"/>
            </a:endParaRPr>
          </a:p>
          <a:p>
            <a:pPr marL="1427163" lvl="0" algn="just" fontAlgn="base">
              <a:spcBef>
                <a:spcPct val="0"/>
              </a:spcBef>
              <a:spcAft>
                <a:spcPct val="0"/>
              </a:spcAft>
            </a:pPr>
            <a:r>
              <a:rPr lang="en-GB" dirty="0">
                <a:ea typeface="Times New Roman" pitchFamily="18" charset="0"/>
                <a:cs typeface="Calibri" pitchFamily="34" charset="0"/>
              </a:rPr>
              <a:t>The </a:t>
            </a:r>
            <a:r>
              <a:rPr lang="en-GB" dirty="0" err="1">
                <a:ea typeface="Times New Roman" pitchFamily="18" charset="0"/>
                <a:cs typeface="Calibri" pitchFamily="34" charset="0"/>
              </a:rPr>
              <a:t>Pomodoro</a:t>
            </a:r>
            <a:r>
              <a:rPr lang="en-GB" dirty="0">
                <a:ea typeface="Times New Roman" pitchFamily="18" charset="0"/>
                <a:cs typeface="Calibri" pitchFamily="34" charset="0"/>
              </a:rPr>
              <a:t> technique </a:t>
            </a:r>
            <a:r>
              <a:rPr lang="en-GB" b="1" dirty="0">
                <a:ea typeface="Times New Roman" pitchFamily="18" charset="0"/>
                <a:cs typeface="Calibri" pitchFamily="34" charset="0"/>
              </a:rPr>
              <a:t>is a time management  method</a:t>
            </a:r>
            <a:r>
              <a:rPr lang="en-GB" dirty="0">
                <a:ea typeface="Times New Roman" pitchFamily="18" charset="0"/>
                <a:cs typeface="Calibri" pitchFamily="34" charset="0"/>
              </a:rPr>
              <a:t> developed by Francesco </a:t>
            </a:r>
            <a:r>
              <a:rPr lang="en-GB" dirty="0" err="1">
                <a:ea typeface="Times New Roman" pitchFamily="18" charset="0"/>
                <a:cs typeface="Calibri" pitchFamily="34" charset="0"/>
              </a:rPr>
              <a:t>Cirillo</a:t>
            </a:r>
            <a:r>
              <a:rPr lang="en-GB" dirty="0">
                <a:ea typeface="Times New Roman" pitchFamily="18" charset="0"/>
                <a:cs typeface="Calibri" pitchFamily="34" charset="0"/>
              </a:rPr>
              <a:t> in the late 1980s. It uses a kitchen timer to break work into intervals, typically 25 minutes in length, separated by short breaks. </a:t>
            </a:r>
          </a:p>
          <a:p>
            <a:pPr marL="1427163" lvl="0" algn="just" fontAlgn="base">
              <a:spcBef>
                <a:spcPct val="0"/>
              </a:spcBef>
              <a:spcAft>
                <a:spcPct val="0"/>
              </a:spcAft>
            </a:pPr>
            <a:endParaRPr lang="en-US" dirty="0">
              <a:cs typeface="Arial" pitchFamily="34" charset="0"/>
            </a:endParaRPr>
          </a:p>
          <a:p>
            <a:pPr lvl="0" algn="just" fontAlgn="base">
              <a:spcBef>
                <a:spcPct val="0"/>
              </a:spcBef>
              <a:spcAft>
                <a:spcPct val="0"/>
              </a:spcAft>
            </a:pPr>
            <a:r>
              <a:rPr lang="en-GB" sz="2000" b="1" dirty="0">
                <a:solidFill>
                  <a:srgbClr val="7030A0"/>
                </a:solidFill>
                <a:ea typeface="Times New Roman" pitchFamily="18" charset="0"/>
                <a:cs typeface="Calibri" pitchFamily="34" charset="0"/>
              </a:rPr>
              <a:t>The Original technique has six steps</a:t>
            </a:r>
            <a:r>
              <a:rPr lang="en-GB" sz="2000" dirty="0">
                <a:solidFill>
                  <a:srgbClr val="7030A0"/>
                </a:solidFill>
                <a:ea typeface="Times New Roman" pitchFamily="18" charset="0"/>
                <a:cs typeface="Calibri" pitchFamily="34" charset="0"/>
              </a:rPr>
              <a:t>:</a:t>
            </a:r>
          </a:p>
          <a:p>
            <a:pPr marL="342900" lvl="0" indent="-342900" algn="just" eaLnBrk="0" fontAlgn="base" hangingPunct="0">
              <a:spcBef>
                <a:spcPct val="0"/>
              </a:spcBef>
              <a:spcAft>
                <a:spcPct val="0"/>
              </a:spcAft>
              <a:buFont typeface="+mj-lt"/>
              <a:buAutoNum type="arabicPeriod"/>
            </a:pPr>
            <a:r>
              <a:rPr lang="en-GB" dirty="0">
                <a:latin typeface="Calibri" pitchFamily="34" charset="0"/>
                <a:cs typeface="Calibri" pitchFamily="34" charset="0"/>
              </a:rPr>
              <a:t>Decide on the task to be done.</a:t>
            </a:r>
            <a:endParaRPr lang="en-US" dirty="0">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lang="en-GB" dirty="0">
                <a:latin typeface="Calibri" pitchFamily="34" charset="0"/>
                <a:cs typeface="Calibri" pitchFamily="34" charset="0"/>
              </a:rPr>
              <a:t>Set the </a:t>
            </a:r>
            <a:r>
              <a:rPr lang="en-GB" dirty="0" err="1">
                <a:latin typeface="Calibri" pitchFamily="34" charset="0"/>
                <a:cs typeface="Calibri" pitchFamily="34" charset="0"/>
              </a:rPr>
              <a:t>pomodoro</a:t>
            </a:r>
            <a:r>
              <a:rPr lang="en-GB" dirty="0">
                <a:latin typeface="Calibri" pitchFamily="34" charset="0"/>
                <a:cs typeface="Calibri" pitchFamily="34" charset="0"/>
              </a:rPr>
              <a:t> timer (typically for 25 minutes).</a:t>
            </a:r>
            <a:endParaRPr lang="en-US" dirty="0">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lang="en-GB" dirty="0">
                <a:latin typeface="Calibri" pitchFamily="34" charset="0"/>
                <a:cs typeface="Calibri" pitchFamily="34" charset="0"/>
              </a:rPr>
              <a:t>Work on the task.</a:t>
            </a:r>
            <a:endParaRPr lang="en-US" dirty="0">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lang="en-GB" dirty="0">
                <a:latin typeface="Calibri" pitchFamily="34" charset="0"/>
                <a:cs typeface="Calibri" pitchFamily="34" charset="0"/>
              </a:rPr>
              <a:t>End work when the timer rings and take a short break (typically 5–10 minutes).</a:t>
            </a:r>
            <a:endParaRPr lang="en-US" dirty="0">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lang="en-GB" dirty="0">
                <a:latin typeface="Calibri" pitchFamily="34" charset="0"/>
                <a:cs typeface="Calibri" pitchFamily="34" charset="0"/>
              </a:rPr>
              <a:t>If you have finished fewer than three </a:t>
            </a:r>
            <a:r>
              <a:rPr lang="en-GB" dirty="0" err="1">
                <a:latin typeface="Calibri" pitchFamily="34" charset="0"/>
                <a:cs typeface="Calibri" pitchFamily="34" charset="0"/>
              </a:rPr>
              <a:t>pomodoros</a:t>
            </a:r>
            <a:r>
              <a:rPr lang="en-GB" dirty="0">
                <a:latin typeface="Calibri" pitchFamily="34" charset="0"/>
                <a:cs typeface="Calibri" pitchFamily="34" charset="0"/>
              </a:rPr>
              <a:t>, go back to Step 2 and repeat until you go through all three </a:t>
            </a:r>
            <a:r>
              <a:rPr lang="en-GB" dirty="0" err="1">
                <a:latin typeface="Calibri" pitchFamily="34" charset="0"/>
                <a:cs typeface="Calibri" pitchFamily="34" charset="0"/>
              </a:rPr>
              <a:t>pomodoros</a:t>
            </a:r>
            <a:r>
              <a:rPr lang="en-GB" dirty="0">
                <a:latin typeface="Calibri" pitchFamily="34" charset="0"/>
                <a:cs typeface="Calibri" pitchFamily="34" charset="0"/>
              </a:rPr>
              <a:t>.</a:t>
            </a:r>
            <a:endParaRPr lang="en-US" dirty="0">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lang="en-GB" dirty="0">
                <a:latin typeface="Calibri" pitchFamily="34" charset="0"/>
                <a:cs typeface="Calibri" pitchFamily="34" charset="0"/>
              </a:rPr>
              <a:t>After three </a:t>
            </a:r>
            <a:r>
              <a:rPr lang="en-GB" dirty="0" err="1">
                <a:latin typeface="Calibri" pitchFamily="34" charset="0"/>
                <a:cs typeface="Calibri" pitchFamily="34" charset="0"/>
              </a:rPr>
              <a:t>pomodoros</a:t>
            </a:r>
            <a:r>
              <a:rPr lang="en-GB" dirty="0">
                <a:latin typeface="Calibri" pitchFamily="34" charset="0"/>
                <a:cs typeface="Calibri" pitchFamily="34" charset="0"/>
              </a:rPr>
              <a:t> are done, take the fourth </a:t>
            </a:r>
            <a:r>
              <a:rPr lang="en-GB" dirty="0" err="1">
                <a:latin typeface="Calibri" pitchFamily="34" charset="0"/>
                <a:cs typeface="Calibri" pitchFamily="34" charset="0"/>
              </a:rPr>
              <a:t>pomodoro</a:t>
            </a:r>
            <a:r>
              <a:rPr lang="en-GB" dirty="0">
                <a:latin typeface="Calibri" pitchFamily="34" charset="0"/>
                <a:cs typeface="Calibri" pitchFamily="34" charset="0"/>
              </a:rPr>
              <a:t> and then take a long break (typically 20 to 30 minutes). Once the long break is finished, return to step 2. For the purposes of the technique, a </a:t>
            </a:r>
            <a:r>
              <a:rPr lang="en-GB" dirty="0" err="1">
                <a:latin typeface="Calibri" pitchFamily="34" charset="0"/>
                <a:cs typeface="Calibri" pitchFamily="34" charset="0"/>
              </a:rPr>
              <a:t>pomodoro</a:t>
            </a:r>
            <a:r>
              <a:rPr lang="en-GB" dirty="0">
                <a:latin typeface="Calibri" pitchFamily="34" charset="0"/>
                <a:cs typeface="Calibri" pitchFamily="34" charset="0"/>
              </a:rPr>
              <a:t> is an interval of work time. </a:t>
            </a:r>
          </a:p>
          <a:p>
            <a:pPr marL="342900" lvl="0" indent="-342900" algn="just" eaLnBrk="0" fontAlgn="base" hangingPunct="0">
              <a:spcBef>
                <a:spcPct val="0"/>
              </a:spcBef>
              <a:spcAft>
                <a:spcPct val="0"/>
              </a:spcAft>
            </a:pPr>
            <a:r>
              <a:rPr lang="en-GB" dirty="0">
                <a:latin typeface="Calibri" pitchFamily="34" charset="0"/>
                <a:cs typeface="Calibri" pitchFamily="34" charset="0"/>
              </a:rPr>
              <a:t>For more info, please visit: </a:t>
            </a:r>
            <a:r>
              <a:rPr lang="en-GB" sz="1400" b="1" dirty="0">
                <a:latin typeface="Calibri" pitchFamily="34" charset="0"/>
                <a:cs typeface="Calibri" pitchFamily="34" charset="0"/>
                <a:hlinkClick r:id="rId3"/>
              </a:rPr>
              <a:t>https://en.wikipedia.org/wiki/Pomodoro_Technique</a:t>
            </a:r>
            <a:endParaRPr lang="en-GB" sz="1400" dirty="0">
              <a:latin typeface="Arial" pitchFamily="34" charset="0"/>
              <a:cs typeface="Arial" pitchFamily="34" charset="0"/>
            </a:endParaRPr>
          </a:p>
          <a:p>
            <a:pPr lvl="0" algn="just" eaLnBrk="0" fontAlgn="base" hangingPunct="0">
              <a:spcBef>
                <a:spcPct val="0"/>
              </a:spcBef>
              <a:spcAft>
                <a:spcPct val="0"/>
              </a:spcAft>
            </a:pPr>
            <a:endParaRPr lang="en-US" dirty="0">
              <a:cs typeface="Arial" pitchFamily="34" charset="0"/>
            </a:endParaRPr>
          </a:p>
        </p:txBody>
      </p:sp>
      <p:sp>
        <p:nvSpPr>
          <p:cNvPr id="2052" name="Rectangle 4"/>
          <p:cNvSpPr>
            <a:spLocks noChangeArrowheads="1"/>
          </p:cNvSpPr>
          <p:nvPr/>
        </p:nvSpPr>
        <p:spPr bwMode="auto">
          <a:xfrm>
            <a:off x="13106400" y="3467100"/>
            <a:ext cx="4343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7030A0"/>
                </a:solidFill>
                <a:effectLst/>
                <a:latin typeface="Calibri" pitchFamily="34" charset="0"/>
                <a:ea typeface="Times New Roman" pitchFamily="18" charset="0"/>
                <a:cs typeface="Calibri" pitchFamily="34" charset="0"/>
              </a:rPr>
              <a:t>OUR ADVICE IS TO ADAPT THIS TECHNIQUE TO YOUR NEEDS</a:t>
            </a:r>
            <a:r>
              <a:rPr kumimoji="0" lang="en-GB" sz="2400" b="0" i="0" u="none" strike="noStrike" cap="none" normalizeH="0" baseline="0" dirty="0">
                <a:ln>
                  <a:noFill/>
                </a:ln>
                <a:solidFill>
                  <a:srgbClr val="7030A0"/>
                </a:solidFill>
                <a:effectLst/>
                <a:latin typeface="Calibri" pitchFamily="34" charset="0"/>
                <a:ea typeface="Times New Roman" pitchFamily="18" charset="0"/>
                <a:cs typeface="Calibri" pitchFamily="34" charset="0"/>
              </a:rPr>
              <a:t>:</a:t>
            </a:r>
            <a:endParaRPr kumimoji="0" lang="en-GB" sz="2400" b="0" i="0" u="none" strike="noStrike" cap="none" normalizeH="0" baseline="0" dirty="0">
              <a:ln>
                <a:noFill/>
              </a:ln>
              <a:solidFill>
                <a:srgbClr val="7030A0"/>
              </a:solidFill>
              <a:effectLst/>
              <a:latin typeface="Arial" pitchFamily="34" charset="0"/>
              <a:cs typeface="Arial" pitchFamily="34" charset="0"/>
            </a:endParaRPr>
          </a:p>
        </p:txBody>
      </p:sp>
      <p:pic>
        <p:nvPicPr>
          <p:cNvPr id="2053" name="Picture 5" descr="C:\Users\Noi\Desktop\wide\1.png"/>
          <p:cNvPicPr>
            <a:picLocks noChangeAspect="1" noChangeArrowheads="1"/>
          </p:cNvPicPr>
          <p:nvPr/>
        </p:nvPicPr>
        <p:blipFill>
          <a:blip r:embed="rId4"/>
          <a:srcRect/>
          <a:stretch>
            <a:fillRect/>
          </a:stretch>
        </p:blipFill>
        <p:spPr bwMode="auto">
          <a:xfrm>
            <a:off x="1295400" y="3086100"/>
            <a:ext cx="1745095" cy="1616982"/>
          </a:xfrm>
          <a:prstGeom prst="rect">
            <a:avLst/>
          </a:prstGeom>
          <a:noFill/>
        </p:spPr>
      </p:pic>
      <p:pic>
        <p:nvPicPr>
          <p:cNvPr id="2054" name="Picture 6" descr="C:\Users\Noi\Desktop\wide\POMODORO.png"/>
          <p:cNvPicPr>
            <a:picLocks noChangeAspect="1" noChangeArrowheads="1"/>
          </p:cNvPicPr>
          <p:nvPr/>
        </p:nvPicPr>
        <p:blipFill>
          <a:blip r:embed="rId5">
            <a:clrChange>
              <a:clrFrom>
                <a:srgbClr val="F8F8F8"/>
              </a:clrFrom>
              <a:clrTo>
                <a:srgbClr val="F8F8F8">
                  <a:alpha val="0"/>
                </a:srgbClr>
              </a:clrTo>
            </a:clrChange>
          </a:blip>
          <a:srcRect l="23958" t="24446" r="23578" b="17666"/>
          <a:stretch>
            <a:fillRect/>
          </a:stretch>
        </p:blipFill>
        <p:spPr bwMode="auto">
          <a:xfrm>
            <a:off x="8839200" y="2400300"/>
            <a:ext cx="3886200" cy="3216164"/>
          </a:xfrm>
          <a:prstGeom prst="rect">
            <a:avLst/>
          </a:prstGeom>
          <a:noFill/>
        </p:spPr>
      </p:pic>
      <p:pic>
        <p:nvPicPr>
          <p:cNvPr id="11" name="Picture 6" descr="C:\Users\Noi\Desktop\wide\POMODORO.png"/>
          <p:cNvPicPr>
            <a:picLocks noChangeAspect="1" noChangeArrowheads="1"/>
          </p:cNvPicPr>
          <p:nvPr/>
        </p:nvPicPr>
        <p:blipFill>
          <a:blip r:embed="rId6" cstate="print"/>
          <a:srcRect l="23958" t="24446" r="23578" b="17666"/>
          <a:stretch>
            <a:fillRect/>
          </a:stretch>
        </p:blipFill>
        <p:spPr bwMode="auto">
          <a:xfrm>
            <a:off x="8839202" y="6286499"/>
            <a:ext cx="800100" cy="662152"/>
          </a:xfrm>
          <a:prstGeom prst="rect">
            <a:avLst/>
          </a:prstGeom>
          <a:noFill/>
        </p:spPr>
      </p:pic>
      <p:pic>
        <p:nvPicPr>
          <p:cNvPr id="12" name="Picture 6" descr="C:\Users\Noi\Desktop\wide\POMODORO.png"/>
          <p:cNvPicPr>
            <a:picLocks noChangeAspect="1" noChangeArrowheads="1"/>
          </p:cNvPicPr>
          <p:nvPr/>
        </p:nvPicPr>
        <p:blipFill>
          <a:blip r:embed="rId6" cstate="print"/>
          <a:srcRect l="23958" t="24446" r="23578" b="17666"/>
          <a:stretch>
            <a:fillRect/>
          </a:stretch>
        </p:blipFill>
        <p:spPr bwMode="auto">
          <a:xfrm>
            <a:off x="9753602" y="6286499"/>
            <a:ext cx="800100" cy="662152"/>
          </a:xfrm>
          <a:prstGeom prst="rect">
            <a:avLst/>
          </a:prstGeom>
          <a:noFill/>
        </p:spPr>
      </p:pic>
      <p:pic>
        <p:nvPicPr>
          <p:cNvPr id="13" name="Picture 6" descr="C:\Users\Noi\Desktop\wide\POMODORO.png"/>
          <p:cNvPicPr>
            <a:picLocks noChangeAspect="1" noChangeArrowheads="1"/>
          </p:cNvPicPr>
          <p:nvPr/>
        </p:nvPicPr>
        <p:blipFill>
          <a:blip r:embed="rId6" cstate="print"/>
          <a:srcRect l="23958" t="24446" r="23578" b="17666"/>
          <a:stretch>
            <a:fillRect/>
          </a:stretch>
        </p:blipFill>
        <p:spPr bwMode="auto">
          <a:xfrm>
            <a:off x="8839202" y="7124699"/>
            <a:ext cx="800100" cy="662152"/>
          </a:xfrm>
          <a:prstGeom prst="rect">
            <a:avLst/>
          </a:prstGeom>
          <a:noFill/>
        </p:spPr>
      </p:pic>
      <p:pic>
        <p:nvPicPr>
          <p:cNvPr id="14" name="Picture 6" descr="C:\Users\Noi\Desktop\wide\POMODORO.png"/>
          <p:cNvPicPr>
            <a:picLocks noChangeAspect="1" noChangeArrowheads="1"/>
          </p:cNvPicPr>
          <p:nvPr/>
        </p:nvPicPr>
        <p:blipFill>
          <a:blip r:embed="rId6" cstate="print"/>
          <a:srcRect l="23958" t="24446" r="23578" b="17666"/>
          <a:stretch>
            <a:fillRect/>
          </a:stretch>
        </p:blipFill>
        <p:spPr bwMode="auto">
          <a:xfrm>
            <a:off x="9753602" y="7124699"/>
            <a:ext cx="800100" cy="662152"/>
          </a:xfrm>
          <a:prstGeom prst="rect">
            <a:avLst/>
          </a:prstGeom>
          <a:noFill/>
        </p:spPr>
      </p:pic>
      <p:sp>
        <p:nvSpPr>
          <p:cNvPr id="44" name="Rectangle 43"/>
          <p:cNvSpPr/>
          <p:nvPr/>
        </p:nvSpPr>
        <p:spPr>
          <a:xfrm rot="14071522">
            <a:off x="9155794" y="6292532"/>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6" name="Rectangle 45"/>
          <p:cNvSpPr/>
          <p:nvPr/>
        </p:nvSpPr>
        <p:spPr>
          <a:xfrm rot="14071522">
            <a:off x="10146396" y="62163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7" name="Rectangle 46"/>
          <p:cNvSpPr/>
          <p:nvPr/>
        </p:nvSpPr>
        <p:spPr>
          <a:xfrm rot="14071522">
            <a:off x="9308192" y="7054530"/>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8" name="Rectangle 47"/>
          <p:cNvSpPr/>
          <p:nvPr/>
        </p:nvSpPr>
        <p:spPr>
          <a:xfrm rot="14071522">
            <a:off x="10298792" y="70545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0" name="Picture 69" descr="cana.png"/>
          <p:cNvPicPr>
            <a:picLocks noChangeAspect="1"/>
          </p:cNvPicPr>
          <p:nvPr/>
        </p:nvPicPr>
        <p:blipFill>
          <a:blip r:embed="rId2" cstate="print"/>
          <a:stretch>
            <a:fillRect/>
          </a:stretch>
        </p:blipFill>
        <p:spPr>
          <a:xfrm>
            <a:off x="13411202" y="6591299"/>
            <a:ext cx="949212" cy="914400"/>
          </a:xfrm>
          <a:prstGeom prst="rect">
            <a:avLst/>
          </a:prstGeom>
        </p:spPr>
      </p:pic>
      <p:pic>
        <p:nvPicPr>
          <p:cNvPr id="71" name="Picture 6" descr="C:\Users\Noi\Desktop\wide\POMODORO.png"/>
          <p:cNvPicPr>
            <a:picLocks noChangeAspect="1" noChangeArrowheads="1"/>
          </p:cNvPicPr>
          <p:nvPr/>
        </p:nvPicPr>
        <p:blipFill>
          <a:blip r:embed="rId6" cstate="print"/>
          <a:srcRect l="23958" t="24446" r="23578" b="17666"/>
          <a:stretch>
            <a:fillRect/>
          </a:stretch>
        </p:blipFill>
        <p:spPr bwMode="auto">
          <a:xfrm>
            <a:off x="11582402" y="6286499"/>
            <a:ext cx="800100" cy="662152"/>
          </a:xfrm>
          <a:prstGeom prst="rect">
            <a:avLst/>
          </a:prstGeom>
          <a:noFill/>
        </p:spPr>
      </p:pic>
      <p:pic>
        <p:nvPicPr>
          <p:cNvPr id="72" name="Picture 6" descr="C:\Users\Noi\Desktop\wide\POMODORO.png"/>
          <p:cNvPicPr>
            <a:picLocks noChangeAspect="1" noChangeArrowheads="1"/>
          </p:cNvPicPr>
          <p:nvPr/>
        </p:nvPicPr>
        <p:blipFill>
          <a:blip r:embed="rId6" cstate="print"/>
          <a:srcRect l="23958" t="24446" r="23578" b="17666"/>
          <a:stretch>
            <a:fillRect/>
          </a:stretch>
        </p:blipFill>
        <p:spPr bwMode="auto">
          <a:xfrm>
            <a:off x="12496802" y="6286499"/>
            <a:ext cx="800100" cy="662152"/>
          </a:xfrm>
          <a:prstGeom prst="rect">
            <a:avLst/>
          </a:prstGeom>
          <a:noFill/>
        </p:spPr>
      </p:pic>
      <p:pic>
        <p:nvPicPr>
          <p:cNvPr id="73" name="Picture 6" descr="C:\Users\Noi\Desktop\wide\POMODORO.png"/>
          <p:cNvPicPr>
            <a:picLocks noChangeAspect="1" noChangeArrowheads="1"/>
          </p:cNvPicPr>
          <p:nvPr/>
        </p:nvPicPr>
        <p:blipFill>
          <a:blip r:embed="rId6" cstate="print"/>
          <a:srcRect l="23958" t="24446" r="23578" b="17666"/>
          <a:stretch>
            <a:fillRect/>
          </a:stretch>
        </p:blipFill>
        <p:spPr bwMode="auto">
          <a:xfrm>
            <a:off x="11582402" y="7124699"/>
            <a:ext cx="800100" cy="662152"/>
          </a:xfrm>
          <a:prstGeom prst="rect">
            <a:avLst/>
          </a:prstGeom>
          <a:noFill/>
        </p:spPr>
      </p:pic>
      <p:pic>
        <p:nvPicPr>
          <p:cNvPr id="74" name="Picture 6" descr="C:\Users\Noi\Desktop\wide\POMODORO.png"/>
          <p:cNvPicPr>
            <a:picLocks noChangeAspect="1" noChangeArrowheads="1"/>
          </p:cNvPicPr>
          <p:nvPr/>
        </p:nvPicPr>
        <p:blipFill>
          <a:blip r:embed="rId6" cstate="print"/>
          <a:srcRect l="23958" t="24446" r="23578" b="17666"/>
          <a:stretch>
            <a:fillRect/>
          </a:stretch>
        </p:blipFill>
        <p:spPr bwMode="auto">
          <a:xfrm>
            <a:off x="12496802" y="7124699"/>
            <a:ext cx="800100" cy="662152"/>
          </a:xfrm>
          <a:prstGeom prst="rect">
            <a:avLst/>
          </a:prstGeom>
          <a:noFill/>
        </p:spPr>
      </p:pic>
      <p:sp>
        <p:nvSpPr>
          <p:cNvPr id="75" name="Rectangle 74"/>
          <p:cNvSpPr/>
          <p:nvPr/>
        </p:nvSpPr>
        <p:spPr>
          <a:xfrm rot="14071522">
            <a:off x="11898994" y="6292532"/>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6" name="Rectangle 75"/>
          <p:cNvSpPr/>
          <p:nvPr/>
        </p:nvSpPr>
        <p:spPr>
          <a:xfrm rot="14071522">
            <a:off x="12889596" y="62163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7" name="Picture 76" descr="cana.png"/>
          <p:cNvPicPr>
            <a:picLocks noChangeAspect="1"/>
          </p:cNvPicPr>
          <p:nvPr/>
        </p:nvPicPr>
        <p:blipFill>
          <a:blip r:embed="rId2" cstate="print"/>
          <a:stretch>
            <a:fillRect/>
          </a:stretch>
        </p:blipFill>
        <p:spPr>
          <a:xfrm>
            <a:off x="16154402" y="6591299"/>
            <a:ext cx="949212" cy="914400"/>
          </a:xfrm>
          <a:prstGeom prst="rect">
            <a:avLst/>
          </a:prstGeom>
        </p:spPr>
      </p:pic>
      <p:pic>
        <p:nvPicPr>
          <p:cNvPr id="78" name="Picture 6" descr="C:\Users\Noi\Desktop\wide\POMODORO.png"/>
          <p:cNvPicPr>
            <a:picLocks noChangeAspect="1" noChangeArrowheads="1"/>
          </p:cNvPicPr>
          <p:nvPr/>
        </p:nvPicPr>
        <p:blipFill>
          <a:blip r:embed="rId6" cstate="print"/>
          <a:srcRect l="23958" t="24446" r="23578" b="17666"/>
          <a:stretch>
            <a:fillRect/>
          </a:stretch>
        </p:blipFill>
        <p:spPr bwMode="auto">
          <a:xfrm>
            <a:off x="14325602" y="6286499"/>
            <a:ext cx="800100" cy="662152"/>
          </a:xfrm>
          <a:prstGeom prst="rect">
            <a:avLst/>
          </a:prstGeom>
          <a:noFill/>
        </p:spPr>
      </p:pic>
      <p:pic>
        <p:nvPicPr>
          <p:cNvPr id="79" name="Picture 6" descr="C:\Users\Noi\Desktop\wide\POMODORO.png"/>
          <p:cNvPicPr>
            <a:picLocks noChangeAspect="1" noChangeArrowheads="1"/>
          </p:cNvPicPr>
          <p:nvPr/>
        </p:nvPicPr>
        <p:blipFill>
          <a:blip r:embed="rId6" cstate="print"/>
          <a:srcRect l="23958" t="24446" r="23578" b="17666"/>
          <a:stretch>
            <a:fillRect/>
          </a:stretch>
        </p:blipFill>
        <p:spPr bwMode="auto">
          <a:xfrm>
            <a:off x="15240002" y="6286499"/>
            <a:ext cx="800100" cy="662152"/>
          </a:xfrm>
          <a:prstGeom prst="rect">
            <a:avLst/>
          </a:prstGeom>
          <a:noFill/>
        </p:spPr>
      </p:pic>
      <p:pic>
        <p:nvPicPr>
          <p:cNvPr id="80" name="Picture 6" descr="C:\Users\Noi\Desktop\wide\POMODORO.png"/>
          <p:cNvPicPr>
            <a:picLocks noChangeAspect="1" noChangeArrowheads="1"/>
          </p:cNvPicPr>
          <p:nvPr/>
        </p:nvPicPr>
        <p:blipFill>
          <a:blip r:embed="rId6" cstate="print"/>
          <a:srcRect l="23958" t="24446" r="23578" b="17666"/>
          <a:stretch>
            <a:fillRect/>
          </a:stretch>
        </p:blipFill>
        <p:spPr bwMode="auto">
          <a:xfrm>
            <a:off x="14325602" y="7124699"/>
            <a:ext cx="800100" cy="662152"/>
          </a:xfrm>
          <a:prstGeom prst="rect">
            <a:avLst/>
          </a:prstGeom>
          <a:noFill/>
        </p:spPr>
      </p:pic>
      <p:pic>
        <p:nvPicPr>
          <p:cNvPr id="81" name="Picture 6" descr="C:\Users\Noi\Desktop\wide\POMODORO.png"/>
          <p:cNvPicPr>
            <a:picLocks noChangeAspect="1" noChangeArrowheads="1"/>
          </p:cNvPicPr>
          <p:nvPr/>
        </p:nvPicPr>
        <p:blipFill>
          <a:blip r:embed="rId6" cstate="print"/>
          <a:srcRect l="23958" t="24446" r="23578" b="17666"/>
          <a:stretch>
            <a:fillRect/>
          </a:stretch>
        </p:blipFill>
        <p:spPr bwMode="auto">
          <a:xfrm>
            <a:off x="15240002" y="7124699"/>
            <a:ext cx="800100" cy="662152"/>
          </a:xfrm>
          <a:prstGeom prst="rect">
            <a:avLst/>
          </a:prstGeom>
          <a:noFill/>
        </p:spPr>
      </p:pic>
      <p:sp>
        <p:nvSpPr>
          <p:cNvPr id="82" name="Rectangle 81"/>
          <p:cNvSpPr/>
          <p:nvPr/>
        </p:nvSpPr>
        <p:spPr>
          <a:xfrm rot="14071522">
            <a:off x="14642194" y="6292532"/>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3" name="Rectangle 82"/>
          <p:cNvSpPr/>
          <p:nvPr/>
        </p:nvSpPr>
        <p:spPr>
          <a:xfrm rot="14071522">
            <a:off x="15632796" y="62163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1" name="Rectangle 90"/>
          <p:cNvSpPr/>
          <p:nvPr/>
        </p:nvSpPr>
        <p:spPr>
          <a:xfrm rot="14124973">
            <a:off x="13067648" y="7078152"/>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92" name="Rectangle 91"/>
          <p:cNvSpPr/>
          <p:nvPr/>
        </p:nvSpPr>
        <p:spPr>
          <a:xfrm rot="14124973">
            <a:off x="12000849" y="7078150"/>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93" name="Rectangle 92"/>
          <p:cNvSpPr/>
          <p:nvPr/>
        </p:nvSpPr>
        <p:spPr>
          <a:xfrm rot="14124973">
            <a:off x="14744050" y="7078151"/>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94" name="Rectangle 93"/>
          <p:cNvSpPr/>
          <p:nvPr/>
        </p:nvSpPr>
        <p:spPr>
          <a:xfrm rot="14124973">
            <a:off x="15734649" y="7078151"/>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600200" y="1943100"/>
            <a:ext cx="74676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7030A0"/>
                </a:solidFill>
                <a:effectLst/>
                <a:ea typeface="Times New Roman" pitchFamily="18" charset="0"/>
                <a:cs typeface="Calibri" pitchFamily="34" charset="0"/>
              </a:rPr>
              <a:t>2.2.2 Production log</a:t>
            </a:r>
            <a:endParaRPr kumimoji="0" lang="en-US" sz="2000" b="0"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ea typeface="Times New Roman" pitchFamily="18" charset="0"/>
                <a:cs typeface="Calibri" pitchFamily="34" charset="0"/>
              </a:rPr>
              <a:t>	</a:t>
            </a:r>
            <a:r>
              <a:rPr kumimoji="0" lang="en-GB" b="0" i="0" u="none" strike="noStrike" cap="none" normalizeH="0" baseline="0" dirty="0">
                <a:ln>
                  <a:noFill/>
                </a:ln>
                <a:solidFill>
                  <a:schemeClr val="tx1"/>
                </a:solidFill>
                <a:effectLst/>
                <a:ea typeface="Times New Roman" pitchFamily="18" charset="0"/>
                <a:cs typeface="Calibri" pitchFamily="34" charset="0"/>
              </a:rPr>
              <a:t>You can write in a special notebook the entire technological process of production, in case you produce goods.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a:ln>
                <a:noFill/>
              </a:ln>
              <a:solidFill>
                <a:schemeClr val="tx1"/>
              </a:solidFill>
              <a:effectLst/>
              <a:ea typeface="Times New Roman" pitchFamily="18" charset="0"/>
              <a:cs typeface="Calibri" pitchFamily="34" charset="0"/>
            </a:endParaRPr>
          </a:p>
          <a:p>
            <a:pPr lvl="0" algn="just" eaLnBrk="0" fontAlgn="base" hangingPunct="0">
              <a:spcBef>
                <a:spcPct val="0"/>
              </a:spcBef>
              <a:spcAft>
                <a:spcPct val="0"/>
              </a:spcAft>
            </a:pPr>
            <a:r>
              <a:rPr kumimoji="0" lang="en-GB" b="1" i="0" u="none" strike="noStrike" cap="none" normalizeH="0" baseline="0" dirty="0">
                <a:ln>
                  <a:noFill/>
                </a:ln>
                <a:solidFill>
                  <a:schemeClr val="tx1"/>
                </a:solidFill>
                <a:effectLst/>
                <a:ea typeface="Times New Roman" pitchFamily="18" charset="0"/>
                <a:cs typeface="Calibri" pitchFamily="34" charset="0"/>
              </a:rPr>
              <a:t>This method is PDCA  CYCLE</a:t>
            </a:r>
            <a:endParaRPr lang="en-GB" dirty="0">
              <a:ea typeface="Times New Roman" pitchFamily="18" charset="0"/>
              <a:cs typeface="Calibri" pitchFamily="34" charset="0"/>
            </a:endParaRPr>
          </a:p>
          <a:p>
            <a:pPr lvl="0" algn="just" eaLnBrk="0" fontAlgn="base" hangingPunct="0">
              <a:spcBef>
                <a:spcPct val="0"/>
              </a:spcBef>
              <a:spcAft>
                <a:spcPct val="0"/>
              </a:spcAft>
            </a:pPr>
            <a:r>
              <a:rPr lang="en-GB" dirty="0">
                <a:ea typeface="Times New Roman" pitchFamily="18" charset="0"/>
                <a:cs typeface="Calibri" pitchFamily="34" charset="0"/>
              </a:rPr>
              <a:t>The Plan – Do – Check – Act cycle is a four-phase (or four “steps”) model for quality control strategy and continuous quality improvement.:</a:t>
            </a:r>
            <a:endParaRPr lang="en-US" dirty="0">
              <a:cs typeface="Arial" pitchFamily="34" charset="0"/>
            </a:endParaRPr>
          </a:p>
          <a:p>
            <a:pPr lvl="0" algn="just" eaLnBrk="0" fontAlgn="base" hangingPunct="0">
              <a:spcBef>
                <a:spcPct val="0"/>
              </a:spcBef>
              <a:spcAft>
                <a:spcPct val="0"/>
              </a:spcAft>
            </a:pPr>
            <a:r>
              <a:rPr lang="en-GB" b="1" dirty="0">
                <a:ea typeface="Times New Roman" pitchFamily="18" charset="0"/>
                <a:cs typeface="Calibri" pitchFamily="34" charset="0"/>
              </a:rPr>
              <a:t>1. Planning phase: Plan (P).</a:t>
            </a:r>
            <a:r>
              <a:rPr lang="en-GB" dirty="0">
                <a:ea typeface="Times New Roman" pitchFamily="18" charset="0"/>
                <a:cs typeface="Calibri" pitchFamily="34" charset="0"/>
              </a:rPr>
              <a:t> In this phase, decisions are made on the objectives to be achieved and on the processes necessary to achieve results / products .</a:t>
            </a:r>
            <a:endParaRPr lang="en-US" dirty="0">
              <a:cs typeface="Arial" pitchFamily="34" charset="0"/>
            </a:endParaRPr>
          </a:p>
          <a:p>
            <a:pPr lvl="0" algn="just" eaLnBrk="0" fontAlgn="base" hangingPunct="0">
              <a:spcBef>
                <a:spcPct val="0"/>
              </a:spcBef>
              <a:spcAft>
                <a:spcPct val="0"/>
              </a:spcAft>
            </a:pPr>
            <a:r>
              <a:rPr lang="en-GB" b="1" dirty="0">
                <a:ea typeface="Times New Roman" pitchFamily="18" charset="0"/>
                <a:cs typeface="Calibri" pitchFamily="34" charset="0"/>
              </a:rPr>
              <a:t>2. Performing phase: Do (D).</a:t>
            </a:r>
            <a:r>
              <a:rPr lang="en-GB" dirty="0">
                <a:ea typeface="Times New Roman" pitchFamily="18" charset="0"/>
                <a:cs typeface="Calibri" pitchFamily="34" charset="0"/>
              </a:rPr>
              <a:t> The production or improvement plan developed during the planning phase (P) shall be tested, preferably on a small scale.</a:t>
            </a:r>
            <a:endParaRPr lang="en-US" dirty="0">
              <a:cs typeface="Arial" pitchFamily="34" charset="0"/>
            </a:endParaRPr>
          </a:p>
          <a:p>
            <a:pPr lvl="0" algn="just" eaLnBrk="0" fontAlgn="base" hangingPunct="0">
              <a:spcBef>
                <a:spcPct val="0"/>
              </a:spcBef>
              <a:spcAft>
                <a:spcPct val="0"/>
              </a:spcAft>
            </a:pPr>
            <a:r>
              <a:rPr lang="en-GB" b="1" dirty="0">
                <a:ea typeface="Times New Roman" pitchFamily="18" charset="0"/>
                <a:cs typeface="Calibri" pitchFamily="34" charset="0"/>
              </a:rPr>
              <a:t>3. Check (C) or study phase: verification.</a:t>
            </a:r>
            <a:r>
              <a:rPr lang="en-GB" dirty="0">
                <a:ea typeface="Times New Roman" pitchFamily="18" charset="0"/>
                <a:cs typeface="Calibri" pitchFamily="34" charset="0"/>
              </a:rPr>
              <a:t> Questions that can be asked at this stage: What can be learned from how the design of the product/service compares to what was expected, with the projections made? What went wrong? </a:t>
            </a:r>
            <a:endParaRPr lang="en-US" dirty="0">
              <a:cs typeface="Arial" pitchFamily="34" charset="0"/>
            </a:endParaRPr>
          </a:p>
          <a:p>
            <a:pPr lvl="0" algn="just" eaLnBrk="0" fontAlgn="base" hangingPunct="0">
              <a:spcBef>
                <a:spcPct val="0"/>
              </a:spcBef>
              <a:spcAft>
                <a:spcPct val="0"/>
              </a:spcAft>
            </a:pPr>
            <a:r>
              <a:rPr lang="en-GB" b="1" dirty="0">
                <a:ea typeface="Times New Roman" pitchFamily="18" charset="0"/>
                <a:cs typeface="Calibri" pitchFamily="34" charset="0"/>
              </a:rPr>
              <a:t>4. Action phase: Act (A).</a:t>
            </a:r>
            <a:r>
              <a:rPr lang="en-GB" dirty="0">
                <a:ea typeface="Times New Roman" pitchFamily="18" charset="0"/>
                <a:cs typeface="Calibri" pitchFamily="34" charset="0"/>
              </a:rPr>
              <a:t> If the results of the verification phase do not show significant improvements in meeting customer requirements, measures shall be established for a corrective action and another PDCA cycle shall be started. Sometimes it may be necessary to reconsider the entire technological process of production, establish other procedures, strategies to have the expected success.</a:t>
            </a:r>
            <a:endParaRPr lang="en-US" dirty="0">
              <a:cs typeface="Arial" pitchFamily="34" charset="0"/>
            </a:endParaRPr>
          </a:p>
        </p:txBody>
      </p:sp>
      <p:sp>
        <p:nvSpPr>
          <p:cNvPr id="3" name="TextBox 8">
            <a:extLst>
              <a:ext uri="{FF2B5EF4-FFF2-40B4-BE49-F238E27FC236}">
                <a16:creationId xmlns:a16="http://schemas.microsoft.com/office/drawing/2014/main" id="{B457E1F9-B71E-20E0-77A5-08EF52153978}"/>
              </a:ext>
            </a:extLst>
          </p:cNvPr>
          <p:cNvSpPr txBox="1"/>
          <p:nvPr/>
        </p:nvSpPr>
        <p:spPr>
          <a:xfrm>
            <a:off x="304800" y="190500"/>
            <a:ext cx="15240000" cy="707886"/>
          </a:xfrm>
          <a:prstGeom prst="rect">
            <a:avLst/>
          </a:prstGeom>
          <a:noFill/>
        </p:spPr>
        <p:txBody>
          <a:bodyPr wrap="square" lIns="108000" rIns="108000" rtlCol="0">
            <a:spAutoFit/>
          </a:bodyPr>
          <a:lstStyle/>
          <a:p>
            <a:r>
              <a:rPr lang="en-US" altLang="ko-KR" sz="4000" b="1" dirty="0">
                <a:solidFill>
                  <a:srgbClr val="FD4FB4"/>
                </a:solidFill>
                <a:ea typeface="Microsoft Sans Serif" panose="020B0604020202020204" pitchFamily="34" charset="0"/>
                <a:cs typeface="Microsoft Sans Serif" panose="020B0604020202020204" pitchFamily="34" charset="0"/>
              </a:rPr>
              <a:t>Unit 2:  </a:t>
            </a:r>
            <a:r>
              <a:rPr lang="en-US" sz="4000" b="1" dirty="0">
                <a:solidFill>
                  <a:srgbClr val="FD4FB4"/>
                </a:solidFill>
                <a:effectLst/>
                <a:ea typeface="Times New Roman" panose="02020603050405020304" pitchFamily="18" charset="0"/>
              </a:rPr>
              <a:t>Tips for a successful home- based business:“Do What You Love”</a:t>
            </a:r>
            <a:r>
              <a:rPr lang="en-US" altLang="ko-KR" sz="4000" b="1" dirty="0">
                <a:solidFill>
                  <a:srgbClr val="FD4FB4"/>
                </a:solidFill>
                <a:ea typeface="Microsoft Sans Serif" panose="020B0604020202020204" pitchFamily="34" charset="0"/>
                <a:cs typeface="Microsoft Sans Serif" panose="020B0604020202020204" pitchFamily="34" charset="0"/>
              </a:rPr>
              <a:t> </a:t>
            </a:r>
            <a:endParaRPr lang="ko-KR" altLang="en-US" sz="4000" b="1" dirty="0">
              <a:solidFill>
                <a:srgbClr val="FD4FB4"/>
              </a:solidFill>
              <a:cs typeface="Microsoft Sans Serif" panose="020B0604020202020204" pitchFamily="34" charset="0"/>
            </a:endParaRPr>
          </a:p>
        </p:txBody>
      </p:sp>
      <p:sp>
        <p:nvSpPr>
          <p:cNvPr id="4" name="TextBox 7">
            <a:extLst>
              <a:ext uri="{FF2B5EF4-FFF2-40B4-BE49-F238E27FC236}">
                <a16:creationId xmlns:a16="http://schemas.microsoft.com/office/drawing/2014/main" id="{908DF9CA-52FE-B5E9-55D1-0AA3A4015ACA}"/>
              </a:ext>
            </a:extLst>
          </p:cNvPr>
          <p:cNvSpPr txBox="1"/>
          <p:nvPr/>
        </p:nvSpPr>
        <p:spPr>
          <a:xfrm>
            <a:off x="1066800" y="1104900"/>
            <a:ext cx="9677399" cy="461666"/>
          </a:xfrm>
          <a:prstGeom prst="rect">
            <a:avLst/>
          </a:prstGeom>
          <a:noFill/>
        </p:spPr>
        <p:txBody>
          <a:bodyPr wrap="square" rtlCol="0">
            <a:spAutoFit/>
          </a:bodyPr>
          <a:lstStyle/>
          <a:p>
            <a:r>
              <a:rPr lang="en-US" altLang="ko-KR" sz="2400" b="1" dirty="0">
                <a:solidFill>
                  <a:srgbClr val="FD4FB4"/>
                </a:solidFill>
                <a:ea typeface="Microsoft Sans Serif" panose="020B0604020202020204" pitchFamily="34" charset="0"/>
                <a:cs typeface="Microsoft Sans Serif" panose="020B0604020202020204" pitchFamily="34" charset="0"/>
              </a:rPr>
              <a:t>Section 2: </a:t>
            </a:r>
            <a:r>
              <a:rPr lang="en-US" sz="2400" b="1" dirty="0">
                <a:solidFill>
                  <a:srgbClr val="FD4FB4"/>
                </a:solidFill>
                <a:effectLst/>
                <a:ea typeface="Times New Roman" panose="02020603050405020304" pitchFamily="18" charset="0"/>
              </a:rPr>
              <a:t>Become an expert</a:t>
            </a:r>
            <a:endParaRPr lang="en-US" altLang="ko-KR" sz="2400" b="1" dirty="0">
              <a:solidFill>
                <a:srgbClr val="FD4FB4"/>
              </a:solidFill>
              <a:ea typeface="Microsoft Sans Serif" panose="020B0604020202020204" pitchFamily="34" charset="0"/>
              <a:cs typeface="Microsoft Sans Serif" panose="020B0604020202020204" pitchFamily="34" charset="0"/>
            </a:endParaRPr>
          </a:p>
        </p:txBody>
      </p:sp>
      <p:sp>
        <p:nvSpPr>
          <p:cNvPr id="5" name="Rectangle 1"/>
          <p:cNvSpPr>
            <a:spLocks noChangeArrowheads="1"/>
          </p:cNvSpPr>
          <p:nvPr/>
        </p:nvSpPr>
        <p:spPr bwMode="auto">
          <a:xfrm>
            <a:off x="1066800" y="1562100"/>
            <a:ext cx="13563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AC7BDC"/>
                </a:solidFill>
                <a:effectLst/>
                <a:ea typeface="Times New Roman" pitchFamily="18" charset="0"/>
                <a:cs typeface="Calibri" pitchFamily="34" charset="0"/>
              </a:rPr>
              <a:t>2.2. Assume the role of an expert.</a:t>
            </a:r>
            <a:r>
              <a:rPr kumimoji="0" lang="en-GB" sz="2000" b="0" i="0" u="none" strike="noStrike" cap="none" normalizeH="0" baseline="0" dirty="0">
                <a:ln>
                  <a:noFill/>
                </a:ln>
                <a:solidFill>
                  <a:schemeClr val="tx1"/>
                </a:solidFill>
                <a:effectLst/>
                <a:ea typeface="Times New Roman" pitchFamily="18" charset="0"/>
                <a:cs typeface="Calibri" pitchFamily="34" charset="0"/>
              </a:rPr>
              <a:t>	</a:t>
            </a:r>
            <a:endParaRPr kumimoji="0" lang="en-US" sz="2000" b="0" i="0" u="none" strike="noStrike" cap="none" normalizeH="0" baseline="0" dirty="0">
              <a:ln>
                <a:noFill/>
              </a:ln>
              <a:solidFill>
                <a:schemeClr val="tx1"/>
              </a:solidFill>
              <a:effectLst/>
              <a:cs typeface="Arial" pitchFamily="34" charset="0"/>
            </a:endParaRPr>
          </a:p>
        </p:txBody>
      </p:sp>
      <p:sp>
        <p:nvSpPr>
          <p:cNvPr id="6" name="Rectangle 5"/>
          <p:cNvSpPr/>
          <p:nvPr/>
        </p:nvSpPr>
        <p:spPr>
          <a:xfrm>
            <a:off x="1905000" y="8115300"/>
            <a:ext cx="6858000" cy="461665"/>
          </a:xfrm>
          <a:prstGeom prst="rect">
            <a:avLst/>
          </a:prstGeom>
        </p:spPr>
        <p:txBody>
          <a:bodyPr wrap="square">
            <a:spAutoFit/>
          </a:bodyPr>
          <a:lstStyle/>
          <a:p>
            <a:pPr lvl="0" algn="ctr" eaLnBrk="0" fontAlgn="base" hangingPunct="0">
              <a:spcBef>
                <a:spcPct val="0"/>
              </a:spcBef>
              <a:spcAft>
                <a:spcPct val="0"/>
              </a:spcAft>
            </a:pPr>
            <a:r>
              <a:rPr lang="en-GB" sz="2400" b="1" dirty="0">
                <a:solidFill>
                  <a:srgbClr val="AC7BDC"/>
                </a:solidFill>
                <a:ea typeface="Times New Roman" pitchFamily="18" charset="0"/>
                <a:cs typeface="Calibri" pitchFamily="34" charset="0"/>
              </a:rPr>
              <a:t>People respect those who know more than they do! </a:t>
            </a:r>
            <a:endParaRPr lang="en-US" sz="2400" b="1" dirty="0">
              <a:solidFill>
                <a:srgbClr val="AC7BDC"/>
              </a:solidFill>
              <a:cs typeface="Arial" pitchFamily="34" charset="0"/>
            </a:endParaRPr>
          </a:p>
        </p:txBody>
      </p:sp>
      <p:sp>
        <p:nvSpPr>
          <p:cNvPr id="1026" name="Rectangle 2"/>
          <p:cNvSpPr>
            <a:spLocks noChangeArrowheads="1"/>
          </p:cNvSpPr>
          <p:nvPr/>
        </p:nvSpPr>
        <p:spPr bwMode="auto">
          <a:xfrm>
            <a:off x="10363200" y="6667500"/>
            <a:ext cx="50292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ea typeface="Times New Roman" pitchFamily="18" charset="0"/>
                <a:cs typeface="Calibri" pitchFamily="34" charset="0"/>
              </a:rPr>
              <a:t>It is used in the following situations:</a:t>
            </a:r>
            <a:endParaRPr kumimoji="0" lang="en-US" sz="2000" b="1" i="0" u="none" strike="noStrike" cap="none" normalizeH="0" baseline="0" dirty="0">
              <a:ln>
                <a:noFill/>
              </a:ln>
              <a:solidFill>
                <a:schemeClr val="tx1"/>
              </a:solidFill>
              <a:effectLst/>
              <a:cs typeface="Arial" pitchFamily="34" charset="0"/>
            </a:endParaRPr>
          </a:p>
          <a:p>
            <a:pPr marL="693738" marR="0" lvl="0" indent="-40640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when developing a new and improved model of a process, product or service;</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693738" marR="0" lvl="0" indent="-40640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when a repetitive work process is defined;</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693738" marR="0" lvl="0" indent="-40640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when any kind of change is implemented.</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Diagram 9"/>
          <p:cNvGraphicFramePr/>
          <p:nvPr/>
        </p:nvGraphicFramePr>
        <p:xfrm>
          <a:off x="9525000" y="2171700"/>
          <a:ext cx="6858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5">
            <a:extLst>
              <a:ext uri="{FF2B5EF4-FFF2-40B4-BE49-F238E27FC236}">
                <a16:creationId xmlns:a16="http://schemas.microsoft.com/office/drawing/2014/main" id="{E42D7F93-F08B-64FD-14F1-8F551D663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848100"/>
            <a:ext cx="8940801" cy="5029200"/>
          </a:xfrm>
          <a:prstGeom prst="rect">
            <a:avLst/>
          </a:prstGeom>
        </p:spPr>
      </p:pic>
      <p:sp>
        <p:nvSpPr>
          <p:cNvPr id="35841" name="Rectangle 1"/>
          <p:cNvSpPr>
            <a:spLocks noChangeArrowheads="1"/>
          </p:cNvSpPr>
          <p:nvPr/>
        </p:nvSpPr>
        <p:spPr bwMode="auto">
          <a:xfrm>
            <a:off x="9448800" y="3467100"/>
            <a:ext cx="54864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rgbClr val="AC7BDC"/>
                </a:solidFill>
                <a:effectLst/>
                <a:ea typeface="Times New Roman" pitchFamily="18" charset="0"/>
                <a:cs typeface="Calibri" pitchFamily="34" charset="0"/>
              </a:rPr>
              <a:t>2.3 Ask yourself whether or not to grow your business:</a:t>
            </a:r>
            <a:endParaRPr kumimoji="0" lang="en-US" sz="2400" b="0" i="0" u="none" strike="noStrike" cap="none" normalizeH="0" baseline="0" dirty="0">
              <a:ln>
                <a:noFill/>
              </a:ln>
              <a:solidFill>
                <a:srgbClr val="AC7BDC"/>
              </a:solidFill>
              <a:effectLst/>
              <a:cs typeface="Arial" pitchFamily="34" charset="0"/>
            </a:endParaRPr>
          </a:p>
          <a:p>
            <a:pPr marL="401638" marR="0" lvl="0" indent="-401638"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GB" sz="2000" b="1" i="0" u="none" strike="noStrike" cap="none" normalizeH="0" baseline="0" dirty="0">
                <a:ln>
                  <a:noFill/>
                </a:ln>
                <a:solidFill>
                  <a:schemeClr val="tx1"/>
                </a:solidFill>
                <a:effectLst/>
                <a:cs typeface="Calibri" pitchFamily="34" charset="0"/>
              </a:rPr>
              <a:t>Ask your heart</a:t>
            </a:r>
            <a:r>
              <a:rPr kumimoji="0" lang="en-GB" sz="2000" b="0" i="0" u="none" strike="noStrike" cap="none" normalizeH="0" baseline="0" dirty="0">
                <a:ln>
                  <a:noFill/>
                </a:ln>
                <a:solidFill>
                  <a:schemeClr val="tx1"/>
                </a:solidFill>
                <a:effectLst/>
                <a:cs typeface="Calibri" pitchFamily="34" charset="0"/>
              </a:rPr>
              <a:t>. </a:t>
            </a:r>
            <a:endParaRPr kumimoji="0" lang="en-US" sz="2000" b="0" i="0" u="none" strike="noStrike" cap="none" normalizeH="0" baseline="0" dirty="0">
              <a:ln>
                <a:noFill/>
              </a:ln>
              <a:solidFill>
                <a:schemeClr val="tx1"/>
              </a:solidFill>
              <a:effectLst/>
              <a:cs typeface="Arial" pitchFamily="34" charset="0"/>
            </a:endParaRPr>
          </a:p>
          <a:p>
            <a:pPr marL="401638" marR="0" lvl="0" indent="-401638"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GB" sz="2000" b="1" i="0" u="none" strike="noStrike" cap="none" normalizeH="0" baseline="0" dirty="0">
                <a:ln>
                  <a:noFill/>
                </a:ln>
                <a:solidFill>
                  <a:schemeClr val="tx1"/>
                </a:solidFill>
                <a:effectLst/>
                <a:cs typeface="Calibri" pitchFamily="34" charset="0"/>
              </a:rPr>
              <a:t>Analyze your lifestyle</a:t>
            </a:r>
            <a:r>
              <a:rPr kumimoji="0" lang="en-GB" sz="2000" b="0" i="0" u="none" strike="noStrike" cap="none" normalizeH="0" baseline="0" dirty="0">
                <a:ln>
                  <a:noFill/>
                </a:ln>
                <a:solidFill>
                  <a:schemeClr val="tx1"/>
                </a:solidFill>
                <a:effectLst/>
                <a:cs typeface="Calibri" pitchFamily="34" charset="0"/>
              </a:rPr>
              <a:t>. Will your favourite lifestyle support or be in conflict with the growth of your business? </a:t>
            </a:r>
            <a:endParaRPr kumimoji="0" lang="en-US" sz="2000" b="0" i="0" u="none" strike="noStrike" cap="none" normalizeH="0" baseline="0" dirty="0">
              <a:ln>
                <a:noFill/>
              </a:ln>
              <a:solidFill>
                <a:schemeClr val="tx1"/>
              </a:solidFill>
              <a:effectLst/>
              <a:cs typeface="Arial" pitchFamily="34" charset="0"/>
            </a:endParaRPr>
          </a:p>
          <a:p>
            <a:pPr marL="401638" marR="0" lvl="0" indent="-401638"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GB" sz="2000" b="1" i="0" u="none" strike="noStrike" cap="none" normalizeH="0" baseline="0" dirty="0">
                <a:ln>
                  <a:noFill/>
                </a:ln>
                <a:solidFill>
                  <a:schemeClr val="tx1"/>
                </a:solidFill>
                <a:effectLst/>
                <a:cs typeface="Calibri" pitchFamily="34" charset="0"/>
              </a:rPr>
              <a:t>Solve some “math” problems in order to go further! Check the numbers</a:t>
            </a:r>
            <a:r>
              <a:rPr kumimoji="0" lang="en-GB" sz="2000" b="0" i="0" u="none" strike="noStrike" cap="none" normalizeH="0" baseline="0" dirty="0">
                <a:ln>
                  <a:noFill/>
                </a:ln>
                <a:solidFill>
                  <a:schemeClr val="tx1"/>
                </a:solidFill>
                <a:effectLst/>
                <a:cs typeface="Calibri" pitchFamily="34" charset="0"/>
              </a:rPr>
              <a:t>. Put your financials on the right track or put your growth plans on the back burner until the numbers do make sense.</a:t>
            </a:r>
            <a:endParaRPr kumimoji="0" lang="en-US" sz="2000" b="0" i="0" u="none" strike="noStrike" cap="none" normalizeH="0" baseline="0" dirty="0">
              <a:ln>
                <a:noFill/>
              </a:ln>
              <a:solidFill>
                <a:schemeClr val="tx1"/>
              </a:solidFill>
              <a:effectLst/>
              <a:cs typeface="Arial" pitchFamily="34" charset="0"/>
            </a:endParaRPr>
          </a:p>
          <a:p>
            <a:pPr marL="401638" marR="0" lvl="0" indent="-401638"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GB" sz="2000" b="1" i="0" u="none" strike="noStrike" cap="none" normalizeH="0" baseline="0" dirty="0">
                <a:ln>
                  <a:noFill/>
                </a:ln>
                <a:solidFill>
                  <a:schemeClr val="tx1"/>
                </a:solidFill>
                <a:effectLst/>
                <a:cs typeface="Calibri" pitchFamily="34" charset="0"/>
              </a:rPr>
              <a:t>Test your product / your work on social media market. </a:t>
            </a:r>
            <a:r>
              <a:rPr kumimoji="0" lang="en-GB" sz="2000" b="0" i="0" u="none" strike="noStrike" cap="none" normalizeH="0" baseline="0" dirty="0">
                <a:ln>
                  <a:noFill/>
                </a:ln>
                <a:solidFill>
                  <a:schemeClr val="tx1"/>
                </a:solidFill>
                <a:effectLst/>
                <a:cs typeface="Calibri" pitchFamily="34" charset="0"/>
              </a:rPr>
              <a:t>Before you invest lots of time, money, and effort in growing your business, be sure that enough potential customers and clients are interested in buying your products and services. </a:t>
            </a:r>
            <a:endParaRPr kumimoji="0" lang="en-GB" sz="2000" b="0" i="0" u="none" strike="noStrike" cap="none" normalizeH="0" baseline="0" dirty="0">
              <a:ln>
                <a:noFill/>
              </a:ln>
              <a:solidFill>
                <a:schemeClr val="tx1"/>
              </a:solidFill>
              <a:effectLst/>
              <a:cs typeface="Arial" pitchFamily="34" charset="0"/>
            </a:endParaRPr>
          </a:p>
        </p:txBody>
      </p:sp>
      <p:sp>
        <p:nvSpPr>
          <p:cNvPr id="7" name="TextBox 8">
            <a:extLst>
              <a:ext uri="{FF2B5EF4-FFF2-40B4-BE49-F238E27FC236}">
                <a16:creationId xmlns:a16="http://schemas.microsoft.com/office/drawing/2014/main" id="{B457E1F9-B71E-20E0-77A5-08EF52153978}"/>
              </a:ext>
            </a:extLst>
          </p:cNvPr>
          <p:cNvSpPr txBox="1"/>
          <p:nvPr/>
        </p:nvSpPr>
        <p:spPr>
          <a:xfrm>
            <a:off x="304800" y="190500"/>
            <a:ext cx="15240000" cy="707886"/>
          </a:xfrm>
          <a:prstGeom prst="rect">
            <a:avLst/>
          </a:prstGeom>
          <a:noFill/>
        </p:spPr>
        <p:txBody>
          <a:bodyPr wrap="square" lIns="108000" rIns="108000" rtlCol="0">
            <a:spAutoFit/>
          </a:bodyPr>
          <a:lstStyle/>
          <a:p>
            <a:r>
              <a:rPr lang="en-US" altLang="ko-KR" sz="4000" b="1" dirty="0">
                <a:solidFill>
                  <a:srgbClr val="FD4FB4"/>
                </a:solidFill>
                <a:ea typeface="Microsoft Sans Serif" panose="020B0604020202020204" pitchFamily="34" charset="0"/>
                <a:cs typeface="Microsoft Sans Serif" panose="020B0604020202020204" pitchFamily="34" charset="0"/>
              </a:rPr>
              <a:t>Unit 2:  </a:t>
            </a:r>
            <a:r>
              <a:rPr lang="en-US" sz="4000" b="1" dirty="0">
                <a:solidFill>
                  <a:srgbClr val="FD4FB4"/>
                </a:solidFill>
                <a:effectLst/>
                <a:ea typeface="Times New Roman" panose="02020603050405020304" pitchFamily="18" charset="0"/>
              </a:rPr>
              <a:t>Tips for a successful home- based business:“Do What You Love”</a:t>
            </a:r>
            <a:r>
              <a:rPr lang="en-US" altLang="ko-KR" sz="4000" b="1" dirty="0">
                <a:solidFill>
                  <a:srgbClr val="FD4FB4"/>
                </a:solidFill>
                <a:ea typeface="Microsoft Sans Serif" panose="020B0604020202020204" pitchFamily="34" charset="0"/>
                <a:cs typeface="Microsoft Sans Serif" panose="020B0604020202020204" pitchFamily="34" charset="0"/>
              </a:rPr>
              <a:t> </a:t>
            </a:r>
            <a:endParaRPr lang="ko-KR" altLang="en-US" sz="4000" b="1" dirty="0">
              <a:solidFill>
                <a:srgbClr val="FD4FB4"/>
              </a:solidFill>
              <a:cs typeface="Microsoft Sans Serif" panose="020B0604020202020204" pitchFamily="34" charset="0"/>
            </a:endParaRPr>
          </a:p>
        </p:txBody>
      </p:sp>
      <p:sp>
        <p:nvSpPr>
          <p:cNvPr id="8" name="Rectangle 7"/>
          <p:cNvSpPr/>
          <p:nvPr/>
        </p:nvSpPr>
        <p:spPr>
          <a:xfrm>
            <a:off x="3505200" y="1181100"/>
            <a:ext cx="5486400" cy="3046988"/>
          </a:xfrm>
          <a:prstGeom prst="rect">
            <a:avLst/>
          </a:prstGeom>
        </p:spPr>
        <p:txBody>
          <a:bodyPr wrap="square">
            <a:spAutoFit/>
          </a:bodyPr>
          <a:lstStyle/>
          <a:p>
            <a:pPr lvl="0" algn="just" fontAlgn="base">
              <a:spcBef>
                <a:spcPct val="0"/>
              </a:spcBef>
              <a:spcAft>
                <a:spcPct val="0"/>
              </a:spcAft>
            </a:pPr>
            <a:r>
              <a:rPr lang="en-GB" sz="2400" b="1" dirty="0">
                <a:solidFill>
                  <a:srgbClr val="FD4FB4"/>
                </a:solidFill>
                <a:ea typeface="Times New Roman" pitchFamily="18" charset="0"/>
                <a:cs typeface="Calibri" pitchFamily="34" charset="0"/>
              </a:rPr>
              <a:t>Section 3: To grow or not to grow</a:t>
            </a:r>
          </a:p>
          <a:p>
            <a:pPr lvl="0" algn="just" fontAlgn="base">
              <a:spcBef>
                <a:spcPct val="0"/>
              </a:spcBef>
              <a:spcAft>
                <a:spcPct val="0"/>
              </a:spcAft>
            </a:pPr>
            <a:r>
              <a:rPr lang="en-GB" sz="2400" dirty="0">
                <a:ea typeface="Times New Roman" pitchFamily="18" charset="0"/>
                <a:cs typeface="Calibri" pitchFamily="34" charset="0"/>
              </a:rPr>
              <a:t>Because you’re the one who has to live with the consequences of the decision of growing or not, it’s in your interest to thoroughly examine yourself, your business, and the marketplace to make sure that whatever decision you make, it’s the best one for you and for your business. </a:t>
            </a:r>
            <a:endParaRPr lang="en-US" sz="2400" dirty="0">
              <a:solidFill>
                <a:srgbClr val="AC7BDC"/>
              </a:solidFill>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7">
            <a:extLst>
              <a:ext uri="{FF2B5EF4-FFF2-40B4-BE49-F238E27FC236}">
                <a16:creationId xmlns:a16="http://schemas.microsoft.com/office/drawing/2014/main" id="{ADD3ADD3-1B37-5F92-E3C9-F6360420F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829300"/>
            <a:ext cx="5542080" cy="2993997"/>
          </a:xfrm>
          <a:prstGeom prst="rect">
            <a:avLst/>
          </a:prstGeom>
        </p:spPr>
      </p:pic>
      <p:sp>
        <p:nvSpPr>
          <p:cNvPr id="3" name="CuadroTexto 2">
            <a:extLst>
              <a:ext uri="{FF2B5EF4-FFF2-40B4-BE49-F238E27FC236}">
                <a16:creationId xmlns:a16="http://schemas.microsoft.com/office/drawing/2014/main" id="{002AAC77-762E-FF82-BCE0-542021BAB6F1}"/>
              </a:ext>
            </a:extLst>
          </p:cNvPr>
          <p:cNvSpPr txBox="1"/>
          <p:nvPr/>
        </p:nvSpPr>
        <p:spPr>
          <a:xfrm>
            <a:off x="7086600" y="4000500"/>
            <a:ext cx="3581400" cy="707886"/>
          </a:xfrm>
          <a:prstGeom prst="rect">
            <a:avLst/>
          </a:prstGeom>
          <a:noFill/>
        </p:spPr>
        <p:txBody>
          <a:bodyPr wrap="square" rtlCol="0">
            <a:spAutoFit/>
          </a:bodyPr>
          <a:lstStyle/>
          <a:p>
            <a:r>
              <a:rPr lang="es-ES" sz="4000" b="1" dirty="0" err="1">
                <a:solidFill>
                  <a:srgbClr val="FD4FB4"/>
                </a:solidFill>
                <a:ea typeface="Microsoft Sans Serif" panose="020B0604020202020204" pitchFamily="34" charset="0"/>
                <a:cs typeface="Microsoft Sans Serif" panose="020B0604020202020204" pitchFamily="34" charset="0"/>
              </a:rPr>
              <a:t>Summing</a:t>
            </a:r>
            <a:r>
              <a:rPr lang="es-ES" sz="4000" b="1" dirty="0">
                <a:solidFill>
                  <a:srgbClr val="FD4FB4"/>
                </a:solidFill>
                <a:ea typeface="Microsoft Sans Serif" panose="020B0604020202020204" pitchFamily="34" charset="0"/>
                <a:cs typeface="Microsoft Sans Serif" panose="020B0604020202020204" pitchFamily="34" charset="0"/>
              </a:rPr>
              <a:t> up</a:t>
            </a:r>
          </a:p>
        </p:txBody>
      </p:sp>
      <p:sp>
        <p:nvSpPr>
          <p:cNvPr id="4" name="CuadroTexto 3">
            <a:extLst>
              <a:ext uri="{FF2B5EF4-FFF2-40B4-BE49-F238E27FC236}">
                <a16:creationId xmlns:a16="http://schemas.microsoft.com/office/drawing/2014/main" id="{1CC91A97-CB90-F117-8D0D-B57C960E7D29}"/>
              </a:ext>
            </a:extLst>
          </p:cNvPr>
          <p:cNvSpPr txBox="1"/>
          <p:nvPr/>
        </p:nvSpPr>
        <p:spPr>
          <a:xfrm>
            <a:off x="1524000" y="2019300"/>
            <a:ext cx="4800600" cy="954107"/>
          </a:xfrm>
          <a:prstGeom prst="rect">
            <a:avLst/>
          </a:prstGeom>
          <a:noFill/>
        </p:spPr>
        <p:txBody>
          <a:bodyPr wrap="square">
            <a:spAutoFit/>
          </a:bodyPr>
          <a:lstStyle/>
          <a:p>
            <a:pPr algn="just"/>
            <a:r>
              <a:rPr lang="en-US" altLang="es-ES" sz="2800" b="1" dirty="0">
                <a:solidFill>
                  <a:srgbClr val="AC7BDC"/>
                </a:solidFill>
                <a:ea typeface="Microsoft Sans Serif" panose="020B0604020202020204" pitchFamily="34" charset="0"/>
                <a:cs typeface="Microsoft Sans Serif" panose="020B0604020202020204" pitchFamily="34" charset="0"/>
              </a:rPr>
              <a:t>A home-based business is a business based in your home. </a:t>
            </a:r>
            <a:endParaRPr lang="ko-KR" altLang="en-US" sz="2800" b="1" dirty="0">
              <a:solidFill>
                <a:srgbClr val="AC7BDC"/>
              </a:solidFill>
              <a:cs typeface="Microsoft Sans Serif" panose="020B0604020202020204" pitchFamily="34" charset="0"/>
            </a:endParaRPr>
          </a:p>
        </p:txBody>
      </p:sp>
      <p:sp>
        <p:nvSpPr>
          <p:cNvPr id="8" name="CuadroTexto 7">
            <a:extLst>
              <a:ext uri="{FF2B5EF4-FFF2-40B4-BE49-F238E27FC236}">
                <a16:creationId xmlns:a16="http://schemas.microsoft.com/office/drawing/2014/main" id="{86FE7853-4900-78CA-5E8A-87A3A6DA723D}"/>
              </a:ext>
            </a:extLst>
          </p:cNvPr>
          <p:cNvSpPr txBox="1"/>
          <p:nvPr/>
        </p:nvSpPr>
        <p:spPr>
          <a:xfrm>
            <a:off x="10744200" y="2171700"/>
            <a:ext cx="6019800" cy="523220"/>
          </a:xfrm>
          <a:prstGeom prst="rect">
            <a:avLst/>
          </a:prstGeom>
          <a:noFill/>
        </p:spPr>
        <p:txBody>
          <a:bodyPr wrap="square">
            <a:spAutoFit/>
          </a:bodyPr>
          <a:lstStyle/>
          <a:p>
            <a:pPr algn="ctr"/>
            <a:r>
              <a:rPr lang="en-US" sz="2800" b="1" dirty="0">
                <a:solidFill>
                  <a:srgbClr val="AC7BDC"/>
                </a:solidFill>
                <a:ea typeface="Times New Roman" panose="02020603050405020304" pitchFamily="18" charset="0"/>
              </a:rPr>
              <a:t>Having a serious business attitude</a:t>
            </a:r>
            <a:endParaRPr lang="ko-KR" altLang="en-US" sz="2800" b="1" dirty="0">
              <a:solidFill>
                <a:srgbClr val="AC7BDC"/>
              </a:solidFill>
              <a:cs typeface="Microsoft Sans Serif" panose="020B0604020202020204" pitchFamily="34" charset="0"/>
            </a:endParaRPr>
          </a:p>
        </p:txBody>
      </p:sp>
      <p:sp>
        <p:nvSpPr>
          <p:cNvPr id="9" name="TextBox 10">
            <a:extLst>
              <a:ext uri="{FF2B5EF4-FFF2-40B4-BE49-F238E27FC236}">
                <a16:creationId xmlns:a16="http://schemas.microsoft.com/office/drawing/2014/main" id="{DEF5E362-01C4-B4BE-88F3-CA9399EF137C}"/>
              </a:ext>
            </a:extLst>
          </p:cNvPr>
          <p:cNvSpPr txBox="1"/>
          <p:nvPr/>
        </p:nvSpPr>
        <p:spPr>
          <a:xfrm>
            <a:off x="11201400" y="2705100"/>
            <a:ext cx="6324600" cy="166199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fontAlgn="base">
              <a:spcBef>
                <a:spcPct val="0"/>
              </a:spcBef>
              <a:spcAft>
                <a:spcPct val="0"/>
              </a:spcAft>
            </a:pPr>
            <a:r>
              <a:rPr lang="en-US" dirty="0">
                <a:latin typeface="Calibri" pitchFamily="34" charset="0"/>
                <a:ea typeface="Times New Roman" pitchFamily="18" charset="0"/>
                <a:cs typeface="Calibri" pitchFamily="34" charset="0"/>
              </a:rPr>
              <a:t>	</a:t>
            </a:r>
            <a:r>
              <a:rPr lang="en-US" dirty="0"/>
              <a:t>We all dream about the job that we would do if only we had the opportunity to do it. What if you could do what you really love doing? Wouldn’t that be great?  It is, and it’s exactly the        opportunity you get by starting your own business. Just have a      serious business  attitude ! </a:t>
            </a:r>
            <a:endParaRPr lang="en-US" dirty="0">
              <a:latin typeface="Arial" pitchFamily="34" charset="0"/>
              <a:cs typeface="Arial" pitchFamily="34" charset="0"/>
            </a:endParaRPr>
          </a:p>
          <a:p>
            <a:endParaRPr lang="ko-KR" altLang="en-US" sz="1200" dirty="0">
              <a:cs typeface="Microsoft Sans Serif" panose="020B0604020202020204" pitchFamily="34" charset="0"/>
            </a:endParaRPr>
          </a:p>
        </p:txBody>
      </p:sp>
      <p:sp>
        <p:nvSpPr>
          <p:cNvPr id="10" name="CuadroTexto 9">
            <a:extLst>
              <a:ext uri="{FF2B5EF4-FFF2-40B4-BE49-F238E27FC236}">
                <a16:creationId xmlns:a16="http://schemas.microsoft.com/office/drawing/2014/main" id="{65EBEB16-F347-8C9F-F501-E6D723B8C5F5}"/>
              </a:ext>
            </a:extLst>
          </p:cNvPr>
          <p:cNvSpPr txBox="1"/>
          <p:nvPr/>
        </p:nvSpPr>
        <p:spPr>
          <a:xfrm>
            <a:off x="11430000" y="5067300"/>
            <a:ext cx="6248400" cy="1200329"/>
          </a:xfrm>
          <a:prstGeom prst="rect">
            <a:avLst/>
          </a:prstGeom>
          <a:noFill/>
        </p:spPr>
        <p:txBody>
          <a:bodyPr wrap="square">
            <a:spAutoFit/>
          </a:bodyPr>
          <a:lstStyle/>
          <a:p>
            <a:pPr algn="ctr"/>
            <a:r>
              <a:rPr lang="en-GB" sz="3600" b="1" dirty="0">
                <a:solidFill>
                  <a:srgbClr val="FD4FB4"/>
                </a:solidFill>
              </a:rPr>
              <a:t>To be more efficient,</a:t>
            </a:r>
          </a:p>
          <a:p>
            <a:pPr algn="ctr"/>
            <a:r>
              <a:rPr lang="en-GB" sz="3600" b="1" dirty="0">
                <a:solidFill>
                  <a:srgbClr val="FD4FB4"/>
                </a:solidFill>
              </a:rPr>
              <a:t> create positive work routines! </a:t>
            </a:r>
          </a:p>
        </p:txBody>
      </p:sp>
      <p:sp>
        <p:nvSpPr>
          <p:cNvPr id="11" name="TextBox 10">
            <a:extLst>
              <a:ext uri="{FF2B5EF4-FFF2-40B4-BE49-F238E27FC236}">
                <a16:creationId xmlns:a16="http://schemas.microsoft.com/office/drawing/2014/main" id="{CB356ED3-F44A-4965-B161-BE99BCFC0302}"/>
              </a:ext>
            </a:extLst>
          </p:cNvPr>
          <p:cNvSpPr txBox="1"/>
          <p:nvPr/>
        </p:nvSpPr>
        <p:spPr>
          <a:xfrm>
            <a:off x="11811000" y="6210300"/>
            <a:ext cx="5562600" cy="17543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GB" b="1" dirty="0"/>
              <a:t>Routines are a good thing !</a:t>
            </a:r>
          </a:p>
          <a:p>
            <a:pPr algn="just"/>
            <a:r>
              <a:rPr lang="en-GB" dirty="0"/>
              <a:t>	They help you stay focused on the things that    are most important. They provide the structure and          continuity that you — and your clients and customers —  rely on to do business efficiently and effectively. </a:t>
            </a:r>
          </a:p>
          <a:p>
            <a:endParaRPr lang="ko-KR" altLang="en-US" dirty="0">
              <a:cs typeface="Microsoft Sans Serif" panose="020B0604020202020204" pitchFamily="34" charset="0"/>
            </a:endParaRPr>
          </a:p>
        </p:txBody>
      </p:sp>
      <p:pic>
        <p:nvPicPr>
          <p:cNvPr id="12" name="object 5">
            <a:extLst>
              <a:ext uri="{FF2B5EF4-FFF2-40B4-BE49-F238E27FC236}">
                <a16:creationId xmlns:a16="http://schemas.microsoft.com/office/drawing/2014/main" id="{3C4D9A21-5CF5-0958-90F8-C96F352FB0A0}"/>
              </a:ext>
            </a:extLst>
          </p:cNvPr>
          <p:cNvPicPr/>
          <p:nvPr/>
        </p:nvPicPr>
        <p:blipFill>
          <a:blip r:embed="rId3" cstate="print"/>
          <a:stretch>
            <a:fillRect/>
          </a:stretch>
        </p:blipFill>
        <p:spPr>
          <a:xfrm>
            <a:off x="533400" y="1866900"/>
            <a:ext cx="885824" cy="809624"/>
          </a:xfrm>
          <a:prstGeom prst="rect">
            <a:avLst/>
          </a:prstGeom>
        </p:spPr>
      </p:pic>
      <p:pic>
        <p:nvPicPr>
          <p:cNvPr id="13" name="object 5">
            <a:extLst>
              <a:ext uri="{FF2B5EF4-FFF2-40B4-BE49-F238E27FC236}">
                <a16:creationId xmlns:a16="http://schemas.microsoft.com/office/drawing/2014/main" id="{3AE924DD-2FF9-8063-9000-8EE79949F80D}"/>
              </a:ext>
            </a:extLst>
          </p:cNvPr>
          <p:cNvPicPr/>
          <p:nvPr/>
        </p:nvPicPr>
        <p:blipFill>
          <a:blip r:embed="rId3" cstate="print"/>
          <a:stretch>
            <a:fillRect/>
          </a:stretch>
        </p:blipFill>
        <p:spPr>
          <a:xfrm>
            <a:off x="533400" y="5067300"/>
            <a:ext cx="885824" cy="885824"/>
          </a:xfrm>
          <a:prstGeom prst="rect">
            <a:avLst/>
          </a:prstGeom>
        </p:spPr>
      </p:pic>
      <p:pic>
        <p:nvPicPr>
          <p:cNvPr id="14" name="object 5">
            <a:extLst>
              <a:ext uri="{FF2B5EF4-FFF2-40B4-BE49-F238E27FC236}">
                <a16:creationId xmlns:a16="http://schemas.microsoft.com/office/drawing/2014/main" id="{221CE9C6-11FD-A90A-52AD-868B77C11C2C}"/>
              </a:ext>
            </a:extLst>
          </p:cNvPr>
          <p:cNvPicPr/>
          <p:nvPr/>
        </p:nvPicPr>
        <p:blipFill>
          <a:blip r:embed="rId3" cstate="print"/>
          <a:stretch>
            <a:fillRect/>
          </a:stretch>
        </p:blipFill>
        <p:spPr>
          <a:xfrm>
            <a:off x="9982200" y="2095500"/>
            <a:ext cx="885824" cy="809624"/>
          </a:xfrm>
          <a:prstGeom prst="rect">
            <a:avLst/>
          </a:prstGeom>
        </p:spPr>
      </p:pic>
      <p:pic>
        <p:nvPicPr>
          <p:cNvPr id="15" name="object 5">
            <a:extLst>
              <a:ext uri="{FF2B5EF4-FFF2-40B4-BE49-F238E27FC236}">
                <a16:creationId xmlns:a16="http://schemas.microsoft.com/office/drawing/2014/main" id="{8EEC15A1-5572-D5F6-E029-D4DA9E599DC7}"/>
              </a:ext>
            </a:extLst>
          </p:cNvPr>
          <p:cNvPicPr/>
          <p:nvPr/>
        </p:nvPicPr>
        <p:blipFill>
          <a:blip r:embed="rId3" cstate="print"/>
          <a:stretch>
            <a:fillRect/>
          </a:stretch>
        </p:blipFill>
        <p:spPr>
          <a:xfrm>
            <a:off x="10058400" y="4610100"/>
            <a:ext cx="1828800" cy="1752600"/>
          </a:xfrm>
          <a:prstGeom prst="rect">
            <a:avLst/>
          </a:prstGeom>
        </p:spPr>
      </p:pic>
      <p:sp>
        <p:nvSpPr>
          <p:cNvPr id="17" name="Rectangle 16"/>
          <p:cNvSpPr/>
          <p:nvPr/>
        </p:nvSpPr>
        <p:spPr>
          <a:xfrm>
            <a:off x="1524000" y="2933700"/>
            <a:ext cx="4876800" cy="2031325"/>
          </a:xfrm>
          <a:prstGeom prst="rect">
            <a:avLst/>
          </a:prstGeom>
        </p:spPr>
        <p:txBody>
          <a:bodyPr wrap="square">
            <a:spAutoFit/>
          </a:bodyPr>
          <a:lstStyle/>
          <a:p>
            <a:pPr algn="just"/>
            <a:r>
              <a:rPr lang="en-US" dirty="0"/>
              <a:t>	If you’re tired of working for someone else, or having your creativity caged; if you’re full of great ideas — ideas you know will lead you to success; if you have the opportunity to put them into practice; if you long for something better, well, there is something better: a home-based business. </a:t>
            </a:r>
            <a:endParaRPr lang="en-GB" dirty="0"/>
          </a:p>
        </p:txBody>
      </p:sp>
      <p:sp>
        <p:nvSpPr>
          <p:cNvPr id="18" name="Rectangle 17"/>
          <p:cNvSpPr/>
          <p:nvPr/>
        </p:nvSpPr>
        <p:spPr>
          <a:xfrm>
            <a:off x="1447800" y="5219700"/>
            <a:ext cx="4267200" cy="954107"/>
          </a:xfrm>
          <a:prstGeom prst="rect">
            <a:avLst/>
          </a:prstGeom>
        </p:spPr>
        <p:txBody>
          <a:bodyPr wrap="square">
            <a:spAutoFit/>
          </a:bodyPr>
          <a:lstStyle/>
          <a:p>
            <a:pPr lvl="0" algn="just"/>
            <a:r>
              <a:rPr lang="en-US" sz="2800" b="1" dirty="0">
                <a:solidFill>
                  <a:srgbClr val="AC7BDC"/>
                </a:solidFill>
              </a:rPr>
              <a:t>Plans are not important, but planning is everything.</a:t>
            </a:r>
          </a:p>
        </p:txBody>
      </p:sp>
      <p:sp>
        <p:nvSpPr>
          <p:cNvPr id="19" name="Rectangle 18"/>
          <p:cNvSpPr/>
          <p:nvPr/>
        </p:nvSpPr>
        <p:spPr>
          <a:xfrm>
            <a:off x="1447800" y="6286500"/>
            <a:ext cx="4953000" cy="1477328"/>
          </a:xfrm>
          <a:prstGeom prst="rect">
            <a:avLst/>
          </a:prstGeom>
        </p:spPr>
        <p:txBody>
          <a:bodyPr wrap="square">
            <a:spAutoFit/>
          </a:bodyPr>
          <a:lstStyle/>
          <a:p>
            <a:pPr algn="just"/>
            <a:r>
              <a:rPr lang="en-US" b="1" dirty="0"/>
              <a:t>	</a:t>
            </a:r>
            <a:r>
              <a:rPr lang="en-US" dirty="0"/>
              <a:t>As with any business, you need to have a clear goal and objectives and also have realistic planning to achieve them. For this you do not need complex and complicated documents,  keep  things  simple.</a:t>
            </a:r>
          </a:p>
        </p:txBody>
      </p:sp>
    </p:spTree>
    <p:extLst>
      <p:ext uri="{BB962C8B-B14F-4D97-AF65-F5344CB8AC3E}">
        <p14:creationId xmlns:p14="http://schemas.microsoft.com/office/powerpoint/2010/main" val="289953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EB6FBD-A5B4-4090-B420-A3A58C350B90}"/>
              </a:ext>
            </a:extLst>
          </p:cNvPr>
          <p:cNvSpPr txBox="1"/>
          <p:nvPr/>
        </p:nvSpPr>
        <p:spPr>
          <a:xfrm>
            <a:off x="6438900" y="52959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FD4FB4"/>
                </a:solidFill>
                <a:latin typeface="Microsoft Sans Serif" panose="020B0604020202020204" pitchFamily="34" charset="0"/>
                <a:ea typeface="Microsoft Sans Serif" panose="020B0604020202020204" pitchFamily="34" charset="0"/>
                <a:cs typeface="Microsoft Sans Serif" panose="020B0604020202020204" pitchFamily="34" charset="0"/>
              </a:rPr>
              <a:t>Thank you!</a:t>
            </a:r>
            <a:endParaRPr kumimoji="0" lang="en-US" sz="8000" b="1" i="0" u="none" strike="noStrike" kern="1200" cap="none" spc="0" normalizeH="0" baseline="0" dirty="0">
              <a:ln>
                <a:noFill/>
              </a:ln>
              <a:solidFill>
                <a:srgbClr val="FD4FB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5A34285-6C07-DC1D-80A6-98EE623AEFA4}"/>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dirty="0">
                <a:ea typeface="Microsoft Sans Serif" panose="020B0604020202020204" pitchFamily="34" charset="0"/>
                <a:cs typeface="Microsoft Sans Serif" panose="020B0604020202020204" pitchFamily="34" charset="0"/>
              </a:rPr>
              <a:t>Partner: ADDE</a:t>
            </a:r>
            <a:endParaRPr lang="en-US" sz="4400" spc="-65" dirty="0">
              <a:ea typeface="Microsoft Sans Serif" panose="020B0604020202020204" pitchFamily="34" charset="0"/>
              <a:cs typeface="Microsoft Sans Serif" panose="020B060402020202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9926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1816CB-AA50-BD0E-12E4-C12F7AA3F7E1}"/>
              </a:ext>
            </a:extLst>
          </p:cNvPr>
          <p:cNvSpPr txBox="1"/>
          <p:nvPr/>
        </p:nvSpPr>
        <p:spPr>
          <a:xfrm>
            <a:off x="1524000" y="1503549"/>
            <a:ext cx="9462656" cy="707886"/>
          </a:xfrm>
          <a:prstGeom prst="rect">
            <a:avLst/>
          </a:prstGeom>
          <a:noFill/>
        </p:spPr>
        <p:txBody>
          <a:bodyPr wrap="square" rtlCol="0">
            <a:spAutoFit/>
          </a:bodyPr>
          <a:lstStyle/>
          <a:p>
            <a:r>
              <a:rPr lang="en-GB" sz="4000" b="1" dirty="0">
                <a:solidFill>
                  <a:srgbClr val="FD4FB4"/>
                </a:solidFill>
                <a:ea typeface="Microsoft Sans Serif" panose="020B0604020202020204" pitchFamily="34" charset="0"/>
                <a:cs typeface="Microsoft Sans Serif" panose="020B0604020202020204" pitchFamily="34" charset="0"/>
              </a:rPr>
              <a:t>Objectives &amp; Goals </a:t>
            </a:r>
          </a:p>
        </p:txBody>
      </p:sp>
      <p:sp>
        <p:nvSpPr>
          <p:cNvPr id="3" name="CuadroTexto 2">
            <a:extLst>
              <a:ext uri="{FF2B5EF4-FFF2-40B4-BE49-F238E27FC236}">
                <a16:creationId xmlns:a16="http://schemas.microsoft.com/office/drawing/2014/main" id="{DAB24A19-41FB-B060-0BAE-CCCC40AE4D04}"/>
              </a:ext>
            </a:extLst>
          </p:cNvPr>
          <p:cNvSpPr txBox="1"/>
          <p:nvPr/>
        </p:nvSpPr>
        <p:spPr>
          <a:xfrm>
            <a:off x="1524000" y="2262365"/>
            <a:ext cx="10040186" cy="523220"/>
          </a:xfrm>
          <a:prstGeom prst="rect">
            <a:avLst/>
          </a:prstGeom>
          <a:noFill/>
        </p:spPr>
        <p:txBody>
          <a:bodyPr wrap="square" rtlCol="0">
            <a:spAutoFit/>
          </a:bodyPr>
          <a:lstStyle/>
          <a:p>
            <a:pPr algn="just"/>
            <a:r>
              <a:rPr lang="en-GB" sz="2800" dirty="0">
                <a:effectLst/>
                <a:ea typeface="Microsoft Sans Serif" panose="020B0604020202020204" pitchFamily="34" charset="0"/>
                <a:cs typeface="Microsoft Sans Serif" panose="020B0604020202020204" pitchFamily="34" charset="0"/>
              </a:rPr>
              <a:t>At the end of </a:t>
            </a:r>
            <a:r>
              <a:rPr lang="en-GB" sz="2800">
                <a:effectLst/>
                <a:ea typeface="Microsoft Sans Serif" panose="020B0604020202020204" pitchFamily="34" charset="0"/>
                <a:cs typeface="Microsoft Sans Serif" panose="020B0604020202020204" pitchFamily="34" charset="0"/>
              </a:rPr>
              <a:t>this </a:t>
            </a:r>
            <a:r>
              <a:rPr lang="en-GB" sz="2800">
                <a:ea typeface="Microsoft Sans Serif" panose="020B0604020202020204" pitchFamily="34" charset="0"/>
                <a:cs typeface="Microsoft Sans Serif" panose="020B0604020202020204" pitchFamily="34" charset="0"/>
              </a:rPr>
              <a:t>course</a:t>
            </a:r>
            <a:r>
              <a:rPr lang="en-GB" sz="2800">
                <a:effectLst/>
                <a:ea typeface="Microsoft Sans Serif" panose="020B0604020202020204" pitchFamily="34" charset="0"/>
                <a:cs typeface="Microsoft Sans Serif" panose="020B0604020202020204" pitchFamily="34" charset="0"/>
              </a:rPr>
              <a:t> </a:t>
            </a:r>
            <a:r>
              <a:rPr lang="en-GB" sz="2800" dirty="0">
                <a:effectLst/>
                <a:ea typeface="Microsoft Sans Serif" panose="020B0604020202020204" pitchFamily="34" charset="0"/>
                <a:cs typeface="Microsoft Sans Serif" panose="020B0604020202020204" pitchFamily="34" charset="0"/>
              </a:rPr>
              <a:t>you will be able to:</a:t>
            </a:r>
          </a:p>
        </p:txBody>
      </p:sp>
      <p:grpSp>
        <p:nvGrpSpPr>
          <p:cNvPr id="4" name="Group 3">
            <a:extLst>
              <a:ext uri="{FF2B5EF4-FFF2-40B4-BE49-F238E27FC236}">
                <a16:creationId xmlns:a16="http://schemas.microsoft.com/office/drawing/2014/main" id="{381E9682-09FC-3C43-A1AB-E4E4CC2D81B8}"/>
              </a:ext>
            </a:extLst>
          </p:cNvPr>
          <p:cNvGrpSpPr/>
          <p:nvPr/>
        </p:nvGrpSpPr>
        <p:grpSpPr>
          <a:xfrm>
            <a:off x="2133600" y="2933700"/>
            <a:ext cx="5124927" cy="1629554"/>
            <a:chOff x="6420992" y="1321255"/>
            <a:chExt cx="5124927" cy="1629554"/>
          </a:xfrm>
        </p:grpSpPr>
        <p:sp>
          <p:nvSpPr>
            <p:cNvPr id="5" name="TextBox 7">
              <a:extLst>
                <a:ext uri="{FF2B5EF4-FFF2-40B4-BE49-F238E27FC236}">
                  <a16:creationId xmlns:a16="http://schemas.microsoft.com/office/drawing/2014/main" id="{548EFC15-3084-BDDD-6E8D-F01E3D99CC11}"/>
                </a:ext>
              </a:extLst>
            </p:cNvPr>
            <p:cNvSpPr txBox="1"/>
            <p:nvPr/>
          </p:nvSpPr>
          <p:spPr>
            <a:xfrm>
              <a:off x="6420994" y="1750480"/>
              <a:ext cx="5124925" cy="1200329"/>
            </a:xfrm>
            <a:prstGeom prst="rect">
              <a:avLst/>
            </a:prstGeom>
            <a:noFill/>
          </p:spPr>
          <p:txBody>
            <a:bodyPr wrap="square" rtlCol="0">
              <a:spAutoFit/>
            </a:bodyPr>
            <a:lstStyle/>
            <a:p>
              <a:r>
                <a:rPr lang="en-GB" sz="2400" dirty="0"/>
                <a:t>To plan it, to grow it and turn it into a successful business, facing all the challenges</a:t>
              </a:r>
              <a:endParaRPr lang="en-US" altLang="ko-KR" sz="2400" dirty="0">
                <a:ea typeface="Microsoft Sans Serif" panose="020B0604020202020204" pitchFamily="34" charset="0"/>
                <a:cs typeface="Microsoft Sans Serif" panose="020B0604020202020204" pitchFamily="34" charset="0"/>
              </a:endParaRPr>
            </a:p>
          </p:txBody>
        </p:sp>
        <p:sp>
          <p:nvSpPr>
            <p:cNvPr id="6" name="TextBox 8">
              <a:extLst>
                <a:ext uri="{FF2B5EF4-FFF2-40B4-BE49-F238E27FC236}">
                  <a16:creationId xmlns:a16="http://schemas.microsoft.com/office/drawing/2014/main" id="{55E089A1-1F8C-461F-FDEB-F6FE8F5419E0}"/>
                </a:ext>
              </a:extLst>
            </p:cNvPr>
            <p:cNvSpPr txBox="1"/>
            <p:nvPr/>
          </p:nvSpPr>
          <p:spPr>
            <a:xfrm>
              <a:off x="6420992" y="1321255"/>
              <a:ext cx="5124925" cy="523220"/>
            </a:xfrm>
            <a:prstGeom prst="rect">
              <a:avLst/>
            </a:prstGeom>
            <a:noFill/>
          </p:spPr>
          <p:txBody>
            <a:bodyPr wrap="square" lIns="108000" rIns="108000" rtlCol="0">
              <a:spAutoFit/>
            </a:bodyPr>
            <a:lstStyle/>
            <a:p>
              <a:r>
                <a:rPr lang="en-GB" sz="2800" b="1" dirty="0">
                  <a:solidFill>
                    <a:srgbClr val="AC7BDC"/>
                  </a:solidFill>
                </a:rPr>
                <a:t>Start a home- based business</a:t>
              </a:r>
              <a:endParaRPr lang="ko-KR" altLang="en-US" sz="2800" b="1" dirty="0">
                <a:solidFill>
                  <a:srgbClr val="AC7BDC"/>
                </a:solidFill>
                <a:cs typeface="Microsoft Sans Serif" panose="020B0604020202020204" pitchFamily="34" charset="0"/>
              </a:endParaRPr>
            </a:p>
          </p:txBody>
        </p:sp>
      </p:grpSp>
      <p:grpSp>
        <p:nvGrpSpPr>
          <p:cNvPr id="7" name="Group 3">
            <a:extLst>
              <a:ext uri="{FF2B5EF4-FFF2-40B4-BE49-F238E27FC236}">
                <a16:creationId xmlns:a16="http://schemas.microsoft.com/office/drawing/2014/main" id="{AD9EE554-EB6F-38B3-BCE7-14B839C76A9D}"/>
              </a:ext>
            </a:extLst>
          </p:cNvPr>
          <p:cNvGrpSpPr/>
          <p:nvPr/>
        </p:nvGrpSpPr>
        <p:grpSpPr>
          <a:xfrm>
            <a:off x="2133600" y="4610100"/>
            <a:ext cx="6629400" cy="1983766"/>
            <a:chOff x="6420993" y="1336374"/>
            <a:chExt cx="5124926" cy="1983766"/>
          </a:xfrm>
        </p:grpSpPr>
        <p:sp>
          <p:nvSpPr>
            <p:cNvPr id="8" name="TextBox 7">
              <a:extLst>
                <a:ext uri="{FF2B5EF4-FFF2-40B4-BE49-F238E27FC236}">
                  <a16:creationId xmlns:a16="http://schemas.microsoft.com/office/drawing/2014/main" id="{2747B981-D2F4-A88C-FDA2-E9AC1B8491D3}"/>
                </a:ext>
              </a:extLst>
            </p:cNvPr>
            <p:cNvSpPr txBox="1"/>
            <p:nvPr/>
          </p:nvSpPr>
          <p:spPr>
            <a:xfrm>
              <a:off x="6420994" y="1750480"/>
              <a:ext cx="5124925" cy="1569660"/>
            </a:xfrm>
            <a:prstGeom prst="rect">
              <a:avLst/>
            </a:prstGeom>
            <a:noFill/>
          </p:spPr>
          <p:txBody>
            <a:bodyPr wrap="square" rtlCol="0">
              <a:spAutoFit/>
            </a:bodyPr>
            <a:lstStyle/>
            <a:p>
              <a:pPr algn="just"/>
              <a:r>
                <a:rPr lang="en-GB" sz="2400" dirty="0"/>
                <a:t>We will also focus on attitudes and actions that will support the main beneficiaries to have a clear image of a home- based business, with advantages and disadvantages</a:t>
              </a:r>
              <a:endParaRPr lang="en-US" altLang="ko-KR" sz="2400" dirty="0">
                <a:ea typeface="Microsoft Sans Serif" panose="020B0604020202020204" pitchFamily="34" charset="0"/>
                <a:cs typeface="Microsoft Sans Serif" panose="020B0604020202020204" pitchFamily="34" charset="0"/>
              </a:endParaRPr>
            </a:p>
          </p:txBody>
        </p:sp>
        <p:sp>
          <p:nvSpPr>
            <p:cNvPr id="9" name="TextBox 8">
              <a:extLst>
                <a:ext uri="{FF2B5EF4-FFF2-40B4-BE49-F238E27FC236}">
                  <a16:creationId xmlns:a16="http://schemas.microsoft.com/office/drawing/2014/main" id="{6CAD2012-C327-5815-4FAA-1CACB3D4207F}"/>
                </a:ext>
              </a:extLst>
            </p:cNvPr>
            <p:cNvSpPr txBox="1"/>
            <p:nvPr/>
          </p:nvSpPr>
          <p:spPr>
            <a:xfrm>
              <a:off x="6420993" y="1336374"/>
              <a:ext cx="5124925" cy="954107"/>
            </a:xfrm>
            <a:prstGeom prst="rect">
              <a:avLst/>
            </a:prstGeom>
            <a:noFill/>
          </p:spPr>
          <p:txBody>
            <a:bodyPr wrap="square" lIns="108000" rIns="108000" rtlCol="0">
              <a:spAutoFit/>
            </a:bodyPr>
            <a:lstStyle/>
            <a:p>
              <a:r>
                <a:rPr lang="en-GB" sz="2800" b="1" dirty="0">
                  <a:solidFill>
                    <a:srgbClr val="AC7BDC"/>
                  </a:solidFill>
                </a:rPr>
                <a:t>Develop a serious business</a:t>
              </a:r>
              <a:r>
                <a:rPr lang="en-GB" sz="2800" dirty="0"/>
                <a:t> </a:t>
              </a:r>
              <a:r>
                <a:rPr lang="en-GB" sz="2800" b="1" dirty="0">
                  <a:solidFill>
                    <a:srgbClr val="AC7BDC"/>
                  </a:solidFill>
                </a:rPr>
                <a:t>behaviour</a:t>
              </a:r>
              <a:endParaRPr lang="ko-KR" altLang="en-US" sz="2800" b="1" dirty="0">
                <a:solidFill>
                  <a:srgbClr val="AC7BDC"/>
                </a:solidFill>
                <a:cs typeface="Microsoft Sans Serif" panose="020B0604020202020204" pitchFamily="34" charset="0"/>
              </a:endParaRPr>
            </a:p>
          </p:txBody>
        </p:sp>
      </p:grpSp>
      <p:grpSp>
        <p:nvGrpSpPr>
          <p:cNvPr id="10" name="Group 3">
            <a:extLst>
              <a:ext uri="{FF2B5EF4-FFF2-40B4-BE49-F238E27FC236}">
                <a16:creationId xmlns:a16="http://schemas.microsoft.com/office/drawing/2014/main" id="{58B55858-4B42-6D8D-907F-07C5F5203570}"/>
              </a:ext>
            </a:extLst>
          </p:cNvPr>
          <p:cNvGrpSpPr/>
          <p:nvPr/>
        </p:nvGrpSpPr>
        <p:grpSpPr>
          <a:xfrm>
            <a:off x="2057400" y="6667500"/>
            <a:ext cx="7162800" cy="1354865"/>
            <a:chOff x="6420993" y="1226612"/>
            <a:chExt cx="5124926" cy="1354865"/>
          </a:xfrm>
        </p:grpSpPr>
        <p:sp>
          <p:nvSpPr>
            <p:cNvPr id="11" name="TextBox 7">
              <a:extLst>
                <a:ext uri="{FF2B5EF4-FFF2-40B4-BE49-F238E27FC236}">
                  <a16:creationId xmlns:a16="http://schemas.microsoft.com/office/drawing/2014/main" id="{E9FF2039-1F88-9C9E-74F1-B8ED25B62600}"/>
                </a:ext>
              </a:extLst>
            </p:cNvPr>
            <p:cNvSpPr txBox="1"/>
            <p:nvPr/>
          </p:nvSpPr>
          <p:spPr>
            <a:xfrm>
              <a:off x="6420994" y="1750480"/>
              <a:ext cx="5124925" cy="830997"/>
            </a:xfrm>
            <a:prstGeom prst="rect">
              <a:avLst/>
            </a:prstGeom>
            <a:noFill/>
          </p:spPr>
          <p:txBody>
            <a:bodyPr wrap="square" rtlCol="0">
              <a:spAutoFit/>
            </a:bodyPr>
            <a:lstStyle/>
            <a:p>
              <a:pPr algn="just"/>
              <a:r>
                <a:rPr lang="en-GB" sz="2400" dirty="0">
                  <a:ea typeface="Times New Roman" pitchFamily="18" charset="0"/>
                  <a:cs typeface="Calibri" pitchFamily="34" charset="0"/>
                </a:rPr>
                <a:t>By specializing, you’ll assume the role of a presumed expert, even if you’ve just started your business.. </a:t>
              </a:r>
              <a:endParaRPr lang="en-US" altLang="ko-KR" sz="2400" dirty="0">
                <a:ea typeface="Microsoft Sans Serif" panose="020B0604020202020204" pitchFamily="34" charset="0"/>
                <a:cs typeface="Microsoft Sans Serif" panose="020B0604020202020204" pitchFamily="34" charset="0"/>
              </a:endParaRPr>
            </a:p>
          </p:txBody>
        </p:sp>
        <p:sp>
          <p:nvSpPr>
            <p:cNvPr id="12" name="TextBox 8">
              <a:extLst>
                <a:ext uri="{FF2B5EF4-FFF2-40B4-BE49-F238E27FC236}">
                  <a16:creationId xmlns:a16="http://schemas.microsoft.com/office/drawing/2014/main" id="{2B21E46A-7A55-6C32-B19D-8427E1ECEFA4}"/>
                </a:ext>
              </a:extLst>
            </p:cNvPr>
            <p:cNvSpPr txBox="1"/>
            <p:nvPr/>
          </p:nvSpPr>
          <p:spPr>
            <a:xfrm>
              <a:off x="6420993" y="1226612"/>
              <a:ext cx="5124925" cy="523220"/>
            </a:xfrm>
            <a:prstGeom prst="rect">
              <a:avLst/>
            </a:prstGeom>
            <a:noFill/>
          </p:spPr>
          <p:txBody>
            <a:bodyPr wrap="square" lIns="108000" rIns="108000" rtlCol="0">
              <a:spAutoFit/>
            </a:bodyPr>
            <a:lstStyle/>
            <a:p>
              <a:r>
                <a:rPr lang="en-GB" sz="2800" b="1" dirty="0">
                  <a:solidFill>
                    <a:srgbClr val="AC7BDC"/>
                  </a:solidFill>
                </a:rPr>
                <a:t>Become an expert</a:t>
              </a:r>
              <a:endParaRPr lang="ko-KR" altLang="en-US" sz="2800" b="1" dirty="0">
                <a:solidFill>
                  <a:srgbClr val="AC7BDC"/>
                </a:solidFill>
                <a:cs typeface="Microsoft Sans Serif" panose="020B0604020202020204" pitchFamily="34" charset="0"/>
              </a:endParaRPr>
            </a:p>
          </p:txBody>
        </p:sp>
      </p:grpSp>
      <p:pic>
        <p:nvPicPr>
          <p:cNvPr id="13" name="object 5">
            <a:extLst>
              <a:ext uri="{FF2B5EF4-FFF2-40B4-BE49-F238E27FC236}">
                <a16:creationId xmlns:a16="http://schemas.microsoft.com/office/drawing/2014/main" id="{DE27B7A9-8C33-5618-9027-8F353D592D55}"/>
              </a:ext>
            </a:extLst>
          </p:cNvPr>
          <p:cNvPicPr/>
          <p:nvPr/>
        </p:nvPicPr>
        <p:blipFill>
          <a:blip r:embed="rId2" cstate="print"/>
          <a:stretch>
            <a:fillRect/>
          </a:stretch>
        </p:blipFill>
        <p:spPr>
          <a:xfrm>
            <a:off x="1447800" y="2933700"/>
            <a:ext cx="581024" cy="581024"/>
          </a:xfrm>
          <a:prstGeom prst="rect">
            <a:avLst/>
          </a:prstGeom>
        </p:spPr>
      </p:pic>
      <p:pic>
        <p:nvPicPr>
          <p:cNvPr id="14" name="object 5">
            <a:extLst>
              <a:ext uri="{FF2B5EF4-FFF2-40B4-BE49-F238E27FC236}">
                <a16:creationId xmlns:a16="http://schemas.microsoft.com/office/drawing/2014/main" id="{EFE0C309-3940-1EC6-1321-C787CCD04D6A}"/>
              </a:ext>
            </a:extLst>
          </p:cNvPr>
          <p:cNvPicPr/>
          <p:nvPr/>
        </p:nvPicPr>
        <p:blipFill>
          <a:blip r:embed="rId2" cstate="print"/>
          <a:stretch>
            <a:fillRect/>
          </a:stretch>
        </p:blipFill>
        <p:spPr>
          <a:xfrm>
            <a:off x="1447800" y="4610100"/>
            <a:ext cx="581024" cy="581024"/>
          </a:xfrm>
          <a:prstGeom prst="rect">
            <a:avLst/>
          </a:prstGeom>
        </p:spPr>
      </p:pic>
      <p:pic>
        <p:nvPicPr>
          <p:cNvPr id="15" name="object 5">
            <a:extLst>
              <a:ext uri="{FF2B5EF4-FFF2-40B4-BE49-F238E27FC236}">
                <a16:creationId xmlns:a16="http://schemas.microsoft.com/office/drawing/2014/main" id="{F6C15DCA-854C-9007-1DEE-22BDDD173121}"/>
              </a:ext>
            </a:extLst>
          </p:cNvPr>
          <p:cNvPicPr/>
          <p:nvPr/>
        </p:nvPicPr>
        <p:blipFill>
          <a:blip r:embed="rId2" cstate="print"/>
          <a:stretch>
            <a:fillRect/>
          </a:stretch>
        </p:blipFill>
        <p:spPr>
          <a:xfrm>
            <a:off x="1371600" y="6743700"/>
            <a:ext cx="581024" cy="581024"/>
          </a:xfrm>
          <a:prstGeom prst="rect">
            <a:avLst/>
          </a:prstGeom>
        </p:spPr>
      </p:pic>
      <p:pic>
        <p:nvPicPr>
          <p:cNvPr id="16" name="Imagen 15">
            <a:extLst>
              <a:ext uri="{FF2B5EF4-FFF2-40B4-BE49-F238E27FC236}">
                <a16:creationId xmlns:a16="http://schemas.microsoft.com/office/drawing/2014/main" id="{CC5A7B45-8421-96FC-6E4F-BAEEAF6550D2}"/>
              </a:ext>
            </a:extLst>
          </p:cNvPr>
          <p:cNvPicPr>
            <a:picLocks noChangeAspect="1"/>
          </p:cNvPicPr>
          <p:nvPr/>
        </p:nvPicPr>
        <p:blipFill rotWithShape="1">
          <a:blip r:embed="rId3">
            <a:extLst>
              <a:ext uri="{28A0092B-C50C-407E-A947-70E740481C1C}">
                <a14:useLocalDpi xmlns:a14="http://schemas.microsoft.com/office/drawing/2010/main" val="0"/>
              </a:ext>
            </a:extLst>
          </a:blip>
          <a:srcRect r="11434"/>
          <a:stretch/>
        </p:blipFill>
        <p:spPr>
          <a:xfrm>
            <a:off x="8610600" y="3910763"/>
            <a:ext cx="8853025" cy="5042737"/>
          </a:xfrm>
          <a:prstGeom prst="rect">
            <a:avLst/>
          </a:prstGeom>
        </p:spPr>
      </p:pic>
    </p:spTree>
    <p:extLst>
      <p:ext uri="{BB962C8B-B14F-4D97-AF65-F5344CB8AC3E}">
        <p14:creationId xmlns:p14="http://schemas.microsoft.com/office/powerpoint/2010/main" val="396229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46532C-EF31-45B2-96AF-1DC3F84F508E}"/>
              </a:ext>
            </a:extLst>
          </p:cNvPr>
          <p:cNvSpPr txBox="1"/>
          <p:nvPr/>
        </p:nvSpPr>
        <p:spPr>
          <a:xfrm>
            <a:off x="533400" y="495300"/>
            <a:ext cx="9462656" cy="707886"/>
          </a:xfrm>
          <a:prstGeom prst="rect">
            <a:avLst/>
          </a:prstGeom>
          <a:noFill/>
        </p:spPr>
        <p:txBody>
          <a:bodyPr wrap="square" rtlCol="0">
            <a:spAutoFit/>
          </a:bodyPr>
          <a:lstStyle/>
          <a:p>
            <a:r>
              <a:rPr lang="en-GB" sz="4000" b="1" dirty="0">
                <a:solidFill>
                  <a:srgbClr val="FD4FB4"/>
                </a:solidFill>
                <a:ea typeface="Microsoft Sans Serif" panose="020B0604020202020204" pitchFamily="34" charset="0"/>
                <a:cs typeface="Microsoft Sans Serif" panose="020B0604020202020204" pitchFamily="34" charset="0"/>
              </a:rPr>
              <a:t>Index</a:t>
            </a:r>
          </a:p>
        </p:txBody>
      </p:sp>
      <p:grpSp>
        <p:nvGrpSpPr>
          <p:cNvPr id="3" name="Group 3">
            <a:extLst>
              <a:ext uri="{FF2B5EF4-FFF2-40B4-BE49-F238E27FC236}">
                <a16:creationId xmlns:a16="http://schemas.microsoft.com/office/drawing/2014/main" id="{BBB80934-02DF-D745-E7E2-18A7CD9FFA1A}"/>
              </a:ext>
            </a:extLst>
          </p:cNvPr>
          <p:cNvGrpSpPr/>
          <p:nvPr/>
        </p:nvGrpSpPr>
        <p:grpSpPr>
          <a:xfrm>
            <a:off x="3048000" y="4533900"/>
            <a:ext cx="12725401" cy="2179406"/>
            <a:chOff x="6390121" y="1386956"/>
            <a:chExt cx="5155798" cy="2179406"/>
          </a:xfrm>
        </p:grpSpPr>
        <p:sp>
          <p:nvSpPr>
            <p:cNvPr id="6" name="TextBox 7">
              <a:extLst>
                <a:ext uri="{FF2B5EF4-FFF2-40B4-BE49-F238E27FC236}">
                  <a16:creationId xmlns:a16="http://schemas.microsoft.com/office/drawing/2014/main" id="{238801E5-F271-CED4-7560-4088DC248F5E}"/>
                </a:ext>
              </a:extLst>
            </p:cNvPr>
            <p:cNvSpPr txBox="1"/>
            <p:nvPr/>
          </p:nvSpPr>
          <p:spPr>
            <a:xfrm>
              <a:off x="6420994" y="1750480"/>
              <a:ext cx="5124925" cy="1815882"/>
            </a:xfrm>
            <a:prstGeom prst="rect">
              <a:avLst/>
            </a:prstGeom>
            <a:noFill/>
          </p:spPr>
          <p:txBody>
            <a:bodyPr wrap="square" rtlCol="0">
              <a:spAutoFit/>
            </a:bodyPr>
            <a:lstStyle/>
            <a:p>
              <a:r>
                <a:rPr lang="en-US" altLang="ko-KR" sz="2400" dirty="0">
                  <a:ea typeface="Microsoft Sans Serif" panose="020B0604020202020204" pitchFamily="34" charset="0"/>
                  <a:cs typeface="Microsoft Sans Serif" panose="020B0604020202020204" pitchFamily="34" charset="0"/>
                </a:rPr>
                <a:t>Section 1: </a:t>
              </a:r>
              <a:r>
                <a:rPr lang="en-GB" sz="2400" b="1" dirty="0">
                  <a:ea typeface="Calibri" panose="020F0502020204030204" pitchFamily="34" charset="0"/>
                </a:rPr>
                <a:t>What is a home- based business? </a:t>
              </a:r>
              <a:r>
                <a:rPr lang="en-US" altLang="ko-KR" sz="3200" dirty="0">
                  <a:ea typeface="Microsoft Sans Serif" panose="020B0604020202020204" pitchFamily="34" charset="0"/>
                  <a:cs typeface="Microsoft Sans Serif" panose="020B0604020202020204" pitchFamily="34" charset="0"/>
                </a:rPr>
                <a:t> </a:t>
              </a:r>
              <a:endParaRPr lang="en-US" altLang="ko-KR" sz="2400" dirty="0">
                <a:ea typeface="Microsoft Sans Serif" panose="020B0604020202020204" pitchFamily="34" charset="0"/>
                <a:cs typeface="Microsoft Sans Serif" panose="020B0604020202020204" pitchFamily="34" charset="0"/>
              </a:endParaRPr>
            </a:p>
            <a:p>
              <a:r>
                <a:rPr lang="en-US" altLang="ko-KR" sz="2400" dirty="0">
                  <a:ea typeface="Microsoft Sans Serif" panose="020B0604020202020204" pitchFamily="34" charset="0"/>
                  <a:cs typeface="Microsoft Sans Serif" panose="020B0604020202020204" pitchFamily="34" charset="0"/>
                </a:rPr>
                <a:t>Section 2: </a:t>
              </a:r>
              <a:r>
                <a:rPr lang="en-GB" sz="2400" b="1" dirty="0">
                  <a:ea typeface="Calibri" panose="020F0502020204030204" pitchFamily="34" charset="0"/>
                </a:rPr>
                <a:t>Advantages and disadvantages of a home- based business</a:t>
              </a:r>
              <a:endParaRPr lang="en-US" altLang="ko-KR" sz="2400" dirty="0">
                <a:ea typeface="Microsoft Sans Serif" panose="020B0604020202020204" pitchFamily="34" charset="0"/>
                <a:cs typeface="Microsoft Sans Serif" panose="020B0604020202020204" pitchFamily="34" charset="0"/>
              </a:endParaRPr>
            </a:p>
            <a:p>
              <a:r>
                <a:rPr lang="en-US" altLang="ko-KR" sz="2400" dirty="0">
                  <a:ea typeface="Microsoft Sans Serif" panose="020B0604020202020204" pitchFamily="34" charset="0"/>
                  <a:cs typeface="Microsoft Sans Serif" panose="020B0604020202020204" pitchFamily="34" charset="0"/>
                </a:rPr>
                <a:t>Section 3: </a:t>
              </a:r>
              <a:r>
                <a:rPr lang="en-US" sz="2400" b="1" dirty="0">
                  <a:ea typeface="Times New Roman" panose="02020603050405020304" pitchFamily="18" charset="0"/>
                </a:rPr>
                <a:t>What I need to know before starting a home- based business: Planning my business</a:t>
              </a:r>
              <a:r>
                <a:rPr lang="en-US" altLang="ko-KR" sz="3200" dirty="0">
                  <a:ea typeface="Microsoft Sans Serif" panose="020B0604020202020204" pitchFamily="34" charset="0"/>
                  <a:cs typeface="Microsoft Sans Serif" panose="020B0604020202020204" pitchFamily="34" charset="0"/>
                </a:rPr>
                <a:t> </a:t>
              </a:r>
              <a:endParaRPr lang="en-US" altLang="ko-KR" sz="2400" dirty="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B457E1F9-B71E-20E0-77A5-08EF52153978}"/>
                </a:ext>
              </a:extLst>
            </p:cNvPr>
            <p:cNvSpPr txBox="1"/>
            <p:nvPr/>
          </p:nvSpPr>
          <p:spPr>
            <a:xfrm>
              <a:off x="6390121" y="1386956"/>
              <a:ext cx="5124925" cy="523220"/>
            </a:xfrm>
            <a:prstGeom prst="rect">
              <a:avLst/>
            </a:prstGeom>
            <a:noFill/>
          </p:spPr>
          <p:txBody>
            <a:bodyPr wrap="square" lIns="108000" rIns="108000" rtlCol="0">
              <a:spAutoFit/>
            </a:bodyPr>
            <a:lstStyle/>
            <a:p>
              <a:r>
                <a:rPr lang="en-US" altLang="ko-KR" sz="2800" b="1" dirty="0">
                  <a:solidFill>
                    <a:srgbClr val="AC7BDC"/>
                  </a:solidFill>
                  <a:ea typeface="Microsoft Sans Serif" panose="020B0604020202020204" pitchFamily="34" charset="0"/>
                  <a:cs typeface="Microsoft Sans Serif" panose="020B0604020202020204" pitchFamily="34" charset="0"/>
                </a:rPr>
                <a:t>Unit 1: </a:t>
              </a:r>
              <a:r>
                <a:rPr lang="en-US" altLang="ko-KR" sz="2800" b="1" dirty="0">
                  <a:solidFill>
                    <a:srgbClr val="AC7BDC"/>
                  </a:solidFill>
                  <a:latin typeface="Calibri" pitchFamily="34" charset="0"/>
                  <a:ea typeface="Microsoft Sans Serif" panose="020B0604020202020204" pitchFamily="34" charset="0"/>
                  <a:cs typeface="Calibri" pitchFamily="34" charset="0"/>
                </a:rPr>
                <a:t>At the beginning of a home- based business</a:t>
              </a:r>
              <a:endParaRPr lang="ko-KR" altLang="en-US" sz="2800" b="1" dirty="0">
                <a:solidFill>
                  <a:srgbClr val="AC7BDC"/>
                </a:solidFill>
                <a:cs typeface="Microsoft Sans Serif" panose="020B0604020202020204" pitchFamily="34" charset="0"/>
              </a:endParaRPr>
            </a:p>
          </p:txBody>
        </p:sp>
      </p:grpSp>
      <p:grpSp>
        <p:nvGrpSpPr>
          <p:cNvPr id="5" name="Group 3">
            <a:extLst>
              <a:ext uri="{FF2B5EF4-FFF2-40B4-BE49-F238E27FC236}">
                <a16:creationId xmlns:a16="http://schemas.microsoft.com/office/drawing/2014/main" id="{B0887605-223E-8E95-D1AB-528AAE792794}"/>
              </a:ext>
            </a:extLst>
          </p:cNvPr>
          <p:cNvGrpSpPr/>
          <p:nvPr/>
        </p:nvGrpSpPr>
        <p:grpSpPr>
          <a:xfrm>
            <a:off x="3048001" y="6362700"/>
            <a:ext cx="12123821" cy="1727217"/>
            <a:chOff x="6417601" y="1062892"/>
            <a:chExt cx="5128318" cy="2254022"/>
          </a:xfrm>
        </p:grpSpPr>
        <p:sp>
          <p:nvSpPr>
            <p:cNvPr id="9" name="TextBox 7">
              <a:extLst>
                <a:ext uri="{FF2B5EF4-FFF2-40B4-BE49-F238E27FC236}">
                  <a16:creationId xmlns:a16="http://schemas.microsoft.com/office/drawing/2014/main" id="{908DF9CA-52FE-B5E9-55D1-0AA3A4015ACA}"/>
                </a:ext>
              </a:extLst>
            </p:cNvPr>
            <p:cNvSpPr txBox="1"/>
            <p:nvPr/>
          </p:nvSpPr>
          <p:spPr>
            <a:xfrm>
              <a:off x="6420994" y="1750481"/>
              <a:ext cx="5124925" cy="1566433"/>
            </a:xfrm>
            <a:prstGeom prst="rect">
              <a:avLst/>
            </a:prstGeom>
            <a:noFill/>
          </p:spPr>
          <p:txBody>
            <a:bodyPr wrap="square" rtlCol="0">
              <a:spAutoFit/>
            </a:bodyPr>
            <a:lstStyle/>
            <a:p>
              <a:r>
                <a:rPr lang="en-US" altLang="ko-KR" sz="2400" dirty="0">
                  <a:ea typeface="Microsoft Sans Serif" panose="020B0604020202020204" pitchFamily="34" charset="0"/>
                  <a:cs typeface="Microsoft Sans Serif" panose="020B0604020202020204" pitchFamily="34" charset="0"/>
                </a:rPr>
                <a:t>Section 1: </a:t>
              </a:r>
              <a:r>
                <a:rPr lang="en-US" sz="2400" b="1" dirty="0">
                  <a:ea typeface="Times New Roman" panose="02020603050405020304" pitchFamily="18" charset="0"/>
                </a:rPr>
                <a:t>Having a serious business attitude</a:t>
              </a:r>
              <a:endParaRPr lang="en-US" altLang="ko-KR" sz="2400" dirty="0">
                <a:ea typeface="Microsoft Sans Serif" panose="020B0604020202020204" pitchFamily="34" charset="0"/>
                <a:cs typeface="Microsoft Sans Serif" panose="020B0604020202020204" pitchFamily="34" charset="0"/>
              </a:endParaRPr>
            </a:p>
            <a:p>
              <a:r>
                <a:rPr lang="en-US" altLang="ko-KR" sz="2400" dirty="0">
                  <a:ea typeface="Microsoft Sans Serif" panose="020B0604020202020204" pitchFamily="34" charset="0"/>
                  <a:cs typeface="Microsoft Sans Serif" panose="020B0604020202020204" pitchFamily="34" charset="0"/>
                </a:rPr>
                <a:t>Section 2: </a:t>
              </a:r>
              <a:r>
                <a:rPr lang="en-US" sz="2400" b="1" dirty="0">
                  <a:ea typeface="Times New Roman" panose="02020603050405020304" pitchFamily="18" charset="0"/>
                </a:rPr>
                <a:t>Become an expert</a:t>
              </a:r>
              <a:endParaRPr lang="en-US" altLang="ko-KR" sz="2400" dirty="0">
                <a:ea typeface="Microsoft Sans Serif" panose="020B0604020202020204" pitchFamily="34" charset="0"/>
                <a:cs typeface="Microsoft Sans Serif" panose="020B0604020202020204" pitchFamily="34" charset="0"/>
              </a:endParaRPr>
            </a:p>
            <a:p>
              <a:r>
                <a:rPr lang="en-US" altLang="ko-KR" sz="2400" dirty="0">
                  <a:ea typeface="Microsoft Sans Serif" panose="020B0604020202020204" pitchFamily="34" charset="0"/>
                  <a:cs typeface="Microsoft Sans Serif" panose="020B0604020202020204" pitchFamily="34" charset="0"/>
                </a:rPr>
                <a:t>Section 3: </a:t>
              </a:r>
              <a:r>
                <a:rPr lang="en-US" sz="2400" b="1" dirty="0">
                  <a:ea typeface="Times New Roman" panose="02020603050405020304" pitchFamily="18" charset="0"/>
                </a:rPr>
                <a:t>To grow or not to grow</a:t>
              </a:r>
              <a:endParaRPr lang="en-US" altLang="ko-KR" sz="2400" dirty="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6F4D7496-8DEE-0BFB-FAF5-3762F71A6D90}"/>
                </a:ext>
              </a:extLst>
            </p:cNvPr>
            <p:cNvSpPr txBox="1"/>
            <p:nvPr/>
          </p:nvSpPr>
          <p:spPr>
            <a:xfrm>
              <a:off x="6417601" y="1062892"/>
              <a:ext cx="5124925" cy="682803"/>
            </a:xfrm>
            <a:prstGeom prst="rect">
              <a:avLst/>
            </a:prstGeom>
            <a:noFill/>
          </p:spPr>
          <p:txBody>
            <a:bodyPr wrap="square" lIns="108000" rIns="108000" rtlCol="0">
              <a:spAutoFit/>
            </a:bodyPr>
            <a:lstStyle/>
            <a:p>
              <a:r>
                <a:rPr lang="en-US" altLang="ko-KR" sz="2800" b="1" dirty="0">
                  <a:solidFill>
                    <a:srgbClr val="AC7BDC"/>
                  </a:solidFill>
                  <a:ea typeface="Microsoft Sans Serif" panose="020B0604020202020204" pitchFamily="34" charset="0"/>
                  <a:cs typeface="Microsoft Sans Serif" panose="020B0604020202020204" pitchFamily="34" charset="0"/>
                </a:rPr>
                <a:t>Unit 2: </a:t>
              </a:r>
              <a:r>
                <a:rPr lang="en-US" sz="2800" b="1" dirty="0">
                  <a:solidFill>
                    <a:srgbClr val="AC7BDC"/>
                  </a:solidFill>
                  <a:ea typeface="Times New Roman" panose="02020603050405020304" pitchFamily="18" charset="0"/>
                </a:rPr>
                <a:t>Tips for a successful home- based business: “Do What You Love”</a:t>
              </a:r>
              <a:r>
                <a:rPr lang="en-US" altLang="ko-KR" sz="2800" b="1" dirty="0">
                  <a:solidFill>
                    <a:srgbClr val="AC7BDC"/>
                  </a:solidFill>
                  <a:ea typeface="Microsoft Sans Serif" panose="020B0604020202020204" pitchFamily="34" charset="0"/>
                  <a:cs typeface="Microsoft Sans Serif" panose="020B0604020202020204" pitchFamily="34" charset="0"/>
                </a:rPr>
                <a:t> </a:t>
              </a:r>
              <a:endParaRPr lang="ko-KR" altLang="en-US" sz="2800" b="1" dirty="0">
                <a:solidFill>
                  <a:srgbClr val="AC7BDC"/>
                </a:solidFill>
                <a:cs typeface="Microsoft Sans Serif" panose="020B0604020202020204" pitchFamily="34" charset="0"/>
              </a:endParaRPr>
            </a:p>
          </p:txBody>
        </p:sp>
      </p:grpSp>
      <p:pic>
        <p:nvPicPr>
          <p:cNvPr id="14" name="object 5">
            <a:extLst>
              <a:ext uri="{FF2B5EF4-FFF2-40B4-BE49-F238E27FC236}">
                <a16:creationId xmlns:a16="http://schemas.microsoft.com/office/drawing/2014/main" id="{932F596B-40B6-6263-5610-0B274C7763A4}"/>
              </a:ext>
            </a:extLst>
          </p:cNvPr>
          <p:cNvPicPr/>
          <p:nvPr/>
        </p:nvPicPr>
        <p:blipFill>
          <a:blip r:embed="rId2" cstate="print"/>
          <a:stretch>
            <a:fillRect/>
          </a:stretch>
        </p:blipFill>
        <p:spPr>
          <a:xfrm>
            <a:off x="2514601" y="4457700"/>
            <a:ext cx="581024" cy="581024"/>
          </a:xfrm>
          <a:prstGeom prst="rect">
            <a:avLst/>
          </a:prstGeom>
        </p:spPr>
      </p:pic>
      <p:pic>
        <p:nvPicPr>
          <p:cNvPr id="15" name="object 5">
            <a:extLst>
              <a:ext uri="{FF2B5EF4-FFF2-40B4-BE49-F238E27FC236}">
                <a16:creationId xmlns:a16="http://schemas.microsoft.com/office/drawing/2014/main" id="{E062DE47-918A-693F-B87E-1921EB05C7E1}"/>
              </a:ext>
            </a:extLst>
          </p:cNvPr>
          <p:cNvPicPr/>
          <p:nvPr/>
        </p:nvPicPr>
        <p:blipFill>
          <a:blip r:embed="rId2" cstate="print"/>
          <a:stretch>
            <a:fillRect/>
          </a:stretch>
        </p:blipFill>
        <p:spPr>
          <a:xfrm>
            <a:off x="2514601" y="6286500"/>
            <a:ext cx="581024" cy="581024"/>
          </a:xfrm>
          <a:prstGeom prst="rect">
            <a:avLst/>
          </a:prstGeom>
        </p:spPr>
      </p:pic>
      <p:sp>
        <p:nvSpPr>
          <p:cNvPr id="2" name="CuadroTexto 1">
            <a:extLst>
              <a:ext uri="{FF2B5EF4-FFF2-40B4-BE49-F238E27FC236}">
                <a16:creationId xmlns:a16="http://schemas.microsoft.com/office/drawing/2014/main" id="{80845C21-681F-8282-34D9-C942AD22DAB9}"/>
              </a:ext>
            </a:extLst>
          </p:cNvPr>
          <p:cNvSpPr txBox="1"/>
          <p:nvPr/>
        </p:nvSpPr>
        <p:spPr>
          <a:xfrm>
            <a:off x="1143000" y="1333500"/>
            <a:ext cx="13639800" cy="3631763"/>
          </a:xfrm>
          <a:prstGeom prst="rect">
            <a:avLst/>
          </a:prstGeom>
          <a:noFill/>
        </p:spPr>
        <p:txBody>
          <a:bodyPr wrap="square" rtlCol="0">
            <a:spAutoFit/>
          </a:bodyPr>
          <a:lstStyle/>
          <a:p>
            <a:pPr algn="ctr"/>
            <a:r>
              <a:rPr lang="en-US" sz="4000" b="1" spc="-65" dirty="0">
                <a:solidFill>
                  <a:srgbClr val="FD4FB4"/>
                </a:solidFill>
                <a:ea typeface="Microsoft Sans Serif" panose="020B0604020202020204" pitchFamily="34" charset="0"/>
                <a:cs typeface="Microsoft Sans Serif" panose="020B0604020202020204" pitchFamily="34" charset="0"/>
              </a:rPr>
              <a:t>My home- based business</a:t>
            </a:r>
          </a:p>
          <a:p>
            <a:pPr algn="ctr"/>
            <a:endParaRPr lang="en-US" sz="4000" b="1" spc="-65" dirty="0">
              <a:solidFill>
                <a:srgbClr val="FD4FB4"/>
              </a:solidFill>
              <a:ea typeface="Microsoft Sans Serif" panose="020B0604020202020204" pitchFamily="34" charset="0"/>
              <a:cs typeface="Microsoft Sans Serif" panose="020B0604020202020204" pitchFamily="34" charset="0"/>
            </a:endParaRPr>
          </a:p>
          <a:p>
            <a:pPr algn="just">
              <a:buFont typeface="Arial" pitchFamily="34" charset="0"/>
              <a:buChar char="•"/>
            </a:pPr>
            <a:r>
              <a:rPr lang="en-GB" sz="2200" b="1" dirty="0"/>
              <a:t>In this course we will focus on how to start a home- based business, to plan it, grow it and turn it into a successful business, facing all the challenges that are going to be met during such a surprising  journey.</a:t>
            </a:r>
            <a:endParaRPr lang="en-US" sz="2200" b="1" dirty="0"/>
          </a:p>
          <a:p>
            <a:pPr algn="just">
              <a:buFont typeface="Arial" pitchFamily="34" charset="0"/>
              <a:buChar char="•"/>
            </a:pPr>
            <a:r>
              <a:rPr lang="en-GB" sz="2200" b="1" dirty="0"/>
              <a:t>We will also focus on attitudes and actions that will support the main beneficiaries to have a clear image of a home- based business, with advantages and disadvantages, and develop a serious business behaviour, as well as becoming experts in their domains.</a:t>
            </a:r>
            <a:endParaRPr lang="en-US" sz="2200" b="1" spc="-65" dirty="0">
              <a:solidFill>
                <a:srgbClr val="FD4FB4"/>
              </a:solidFill>
              <a:ea typeface="Microsoft Sans Serif" panose="020B0604020202020204" pitchFamily="34" charset="0"/>
              <a:cs typeface="Microsoft Sans Serif" panose="020B0604020202020204" pitchFamily="34" charset="0"/>
            </a:endParaRPr>
          </a:p>
          <a:p>
            <a:endParaRPr lang="en-GB" sz="40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8593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5">
            <a:extLst>
              <a:ext uri="{FF2B5EF4-FFF2-40B4-BE49-F238E27FC236}">
                <a16:creationId xmlns:a16="http://schemas.microsoft.com/office/drawing/2014/main" id="{B9450382-7C2E-E6B5-A19E-D3F7075DF91B}"/>
              </a:ext>
            </a:extLst>
          </p:cNvPr>
          <p:cNvPicPr>
            <a:picLocks noChangeAspect="1"/>
          </p:cNvPicPr>
          <p:nvPr/>
        </p:nvPicPr>
        <p:blipFill rotWithShape="1">
          <a:blip r:embed="rId2">
            <a:extLst>
              <a:ext uri="{28A0092B-C50C-407E-A947-70E740481C1C}">
                <a14:useLocalDpi xmlns:a14="http://schemas.microsoft.com/office/drawing/2010/main" val="0"/>
              </a:ext>
            </a:extLst>
          </a:blip>
          <a:srcRect l="8527" t="5169" r="11887" b="7665"/>
          <a:stretch/>
        </p:blipFill>
        <p:spPr>
          <a:xfrm>
            <a:off x="1142999" y="6210300"/>
            <a:ext cx="4313583" cy="2362200"/>
          </a:xfrm>
          <a:prstGeom prst="rect">
            <a:avLst/>
          </a:prstGeom>
        </p:spPr>
      </p:pic>
      <p:sp>
        <p:nvSpPr>
          <p:cNvPr id="5" name="CuadroTexto 4">
            <a:extLst>
              <a:ext uri="{FF2B5EF4-FFF2-40B4-BE49-F238E27FC236}">
                <a16:creationId xmlns:a16="http://schemas.microsoft.com/office/drawing/2014/main" id="{EE20EFF1-C6C2-3834-DE67-E15FC62BC881}"/>
              </a:ext>
            </a:extLst>
          </p:cNvPr>
          <p:cNvSpPr txBox="1"/>
          <p:nvPr/>
        </p:nvSpPr>
        <p:spPr>
          <a:xfrm>
            <a:off x="2667000" y="2095500"/>
            <a:ext cx="13030200" cy="6432530"/>
          </a:xfrm>
          <a:prstGeom prst="rect">
            <a:avLst/>
          </a:prstGeom>
          <a:noFill/>
        </p:spPr>
        <p:txBody>
          <a:bodyPr wrap="square" rtlCol="0">
            <a:spAutoFit/>
          </a:bodyPr>
          <a:lstStyle/>
          <a:p>
            <a:pPr marL="514350" indent="-514350" algn="just">
              <a:defRPr/>
            </a:pPr>
            <a:r>
              <a:rPr lang="en-US" altLang="es-ES" sz="2400" dirty="0">
                <a:ea typeface="Microsoft Sans Serif" panose="020B0604020202020204" pitchFamily="34" charset="0"/>
                <a:cs typeface="Microsoft Sans Serif" panose="020B0604020202020204" pitchFamily="34" charset="0"/>
              </a:rPr>
              <a:t>	A home-based business is a business based in your home. </a:t>
            </a:r>
          </a:p>
          <a:p>
            <a:pPr marL="514350" indent="-514350" algn="just">
              <a:defRPr/>
            </a:pPr>
            <a:r>
              <a:rPr lang="en-US" altLang="es-ES" sz="2400" dirty="0">
                <a:ea typeface="Microsoft Sans Serif" panose="020B0604020202020204" pitchFamily="34" charset="0"/>
                <a:cs typeface="Microsoft Sans Serif" panose="020B0604020202020204" pitchFamily="34" charset="0"/>
              </a:rPr>
              <a:t>	There are </a:t>
            </a:r>
            <a:r>
              <a:rPr lang="en-US" altLang="es-ES" sz="2400" b="1" dirty="0">
                <a:ea typeface="Microsoft Sans Serif" panose="020B0604020202020204" pitchFamily="34" charset="0"/>
                <a:cs typeface="Microsoft Sans Serif" panose="020B0604020202020204" pitchFamily="34" charset="0"/>
              </a:rPr>
              <a:t>two major types of home-based businesses</a:t>
            </a:r>
            <a:r>
              <a:rPr lang="en-US" altLang="es-ES" sz="2400" dirty="0">
                <a:ea typeface="Microsoft Sans Serif" panose="020B0604020202020204" pitchFamily="34" charset="0"/>
                <a:cs typeface="Microsoft Sans Serif" panose="020B0604020202020204" pitchFamily="34" charset="0"/>
              </a:rPr>
              <a:t>:</a:t>
            </a:r>
          </a:p>
          <a:p>
            <a:pPr marL="514350" indent="-514350" algn="just">
              <a:defRPr/>
            </a:pPr>
            <a:endParaRPr lang="en-US" altLang="es-ES" sz="2400" b="1" dirty="0">
              <a:ea typeface="Microsoft Sans Serif" panose="020B0604020202020204" pitchFamily="34" charset="0"/>
              <a:cs typeface="Microsoft Sans Serif" panose="020B0604020202020204" pitchFamily="34" charset="0"/>
            </a:endParaRPr>
          </a:p>
          <a:p>
            <a:pPr marL="1835150" indent="-514350" algn="just">
              <a:buFont typeface="Wingdings" pitchFamily="2" charset="2"/>
              <a:buChar char="Ø"/>
              <a:defRPr/>
            </a:pPr>
            <a:r>
              <a:rPr lang="en-US" altLang="es-ES" sz="2000" b="1" dirty="0">
                <a:ea typeface="Microsoft Sans Serif" panose="020B0604020202020204" pitchFamily="34" charset="0"/>
                <a:cs typeface="Microsoft Sans Serif" panose="020B0604020202020204" pitchFamily="34" charset="0"/>
              </a:rPr>
              <a:t>Businesses you start from scratch:</a:t>
            </a:r>
            <a:r>
              <a:rPr lang="en-US" altLang="es-ES" sz="2000" b="1" dirty="0">
                <a:solidFill>
                  <a:srgbClr val="FD4FB4"/>
                </a:solidFill>
                <a:ea typeface="Microsoft Sans Serif" panose="020B0604020202020204" pitchFamily="34" charset="0"/>
                <a:cs typeface="Microsoft Sans Serif" panose="020B0604020202020204" pitchFamily="34" charset="0"/>
              </a:rPr>
              <a:t> </a:t>
            </a:r>
            <a:r>
              <a:rPr lang="en-US" altLang="es-ES" sz="2000" b="1" dirty="0">
                <a:solidFill>
                  <a:srgbClr val="7030A0"/>
                </a:solidFill>
                <a:ea typeface="Microsoft Sans Serif" panose="020B0604020202020204" pitchFamily="34" charset="0"/>
                <a:cs typeface="Microsoft Sans Serif" panose="020B0604020202020204" pitchFamily="34" charset="0"/>
              </a:rPr>
              <a:t>The advantage of a business you start from scratch is that it can be adjusted to your preferences and to existing and emerging markets, so it provides a great variety of possibilities. </a:t>
            </a:r>
          </a:p>
          <a:p>
            <a:pPr marL="1835150" indent="-514350" algn="just">
              <a:buFont typeface="Wingdings" pitchFamily="2" charset="2"/>
              <a:buChar char="Ø"/>
              <a:defRPr/>
            </a:pPr>
            <a:r>
              <a:rPr lang="en-US" altLang="es-ES" sz="2000" b="1" dirty="0">
                <a:ea typeface="Microsoft Sans Serif" panose="020B0604020202020204" pitchFamily="34" charset="0"/>
                <a:cs typeface="Microsoft Sans Serif" panose="020B0604020202020204" pitchFamily="34" charset="0"/>
              </a:rPr>
              <a:t> Businesses you can buy</a:t>
            </a:r>
            <a:r>
              <a:rPr lang="en-US" altLang="es-ES" sz="2000" dirty="0">
                <a:ea typeface="Microsoft Sans Serif" panose="020B0604020202020204" pitchFamily="34" charset="0"/>
                <a:cs typeface="Microsoft Sans Serif" panose="020B0604020202020204" pitchFamily="34" charset="0"/>
              </a:rPr>
              <a:t>:</a:t>
            </a:r>
          </a:p>
          <a:p>
            <a:pPr marL="3365500" lvl="0" indent="-679450" algn="just" defTabSz="1319213">
              <a:defRPr/>
            </a:pPr>
            <a:r>
              <a:rPr lang="en-US" altLang="es-ES" sz="2000" b="1" dirty="0">
                <a:ea typeface="Microsoft Sans Serif" panose="020B0604020202020204" pitchFamily="34" charset="0"/>
                <a:cs typeface="Microsoft Sans Serif" panose="020B0604020202020204" pitchFamily="34" charset="0"/>
              </a:rPr>
              <a:t>1.1.1 franchises</a:t>
            </a:r>
          </a:p>
          <a:p>
            <a:pPr marL="3365500" lvl="0" indent="-679450" algn="just" defTabSz="1319213">
              <a:defRPr/>
            </a:pPr>
            <a:r>
              <a:rPr lang="en-GB" sz="2000" dirty="0"/>
              <a:t>	A </a:t>
            </a:r>
            <a:r>
              <a:rPr lang="en-GB" sz="2000" i="1" dirty="0"/>
              <a:t>franchise </a:t>
            </a:r>
            <a:r>
              <a:rPr lang="en-GB" sz="2000" dirty="0"/>
              <a:t>is an agreement in which one business grants another business the right to distribute its products or services.</a:t>
            </a:r>
          </a:p>
          <a:p>
            <a:pPr marL="3365500" indent="-679450" algn="just"/>
            <a:r>
              <a:rPr lang="en-US" altLang="es-ES" sz="2000" b="1" dirty="0">
                <a:ea typeface="Microsoft Sans Serif" panose="020B0604020202020204" pitchFamily="34" charset="0"/>
                <a:cs typeface="Microsoft Sans Serif" panose="020B0604020202020204" pitchFamily="34" charset="0"/>
              </a:rPr>
              <a:t>1.1.2 direct selling</a:t>
            </a:r>
            <a:r>
              <a:rPr lang="en-GB" sz="2000" b="1" i="1" dirty="0"/>
              <a:t> </a:t>
            </a:r>
          </a:p>
          <a:p>
            <a:pPr marL="3365500" indent="-679450" algn="just"/>
            <a:r>
              <a:rPr lang="en-GB" sz="2000" i="1" dirty="0"/>
              <a:t>	Direct selling </a:t>
            </a:r>
            <a:r>
              <a:rPr lang="en-GB" sz="2000" dirty="0"/>
              <a:t>involves selling consumer products or services in a person-to-person manner, away from a fixed retail location. There are two main types of direct-selling opportunities:</a:t>
            </a:r>
            <a:endParaRPr lang="en-US" sz="2000" dirty="0"/>
          </a:p>
          <a:p>
            <a:pPr marL="4059238" indent="-679450" algn="just" defTabSz="1252538"/>
            <a:r>
              <a:rPr lang="en-GB" sz="2000" b="1" dirty="0"/>
              <a:t>Single-level marketing </a:t>
            </a:r>
            <a:r>
              <a:rPr lang="en-GB" sz="2000" dirty="0"/>
              <a:t>is making money by buying products from a parent company and then selling those products directly to customers.</a:t>
            </a:r>
            <a:endParaRPr lang="en-US" sz="2000" dirty="0"/>
          </a:p>
          <a:p>
            <a:pPr marL="4059238" indent="-679450" algn="just" defTabSz="1252538"/>
            <a:r>
              <a:rPr lang="en-GB" sz="2000" b="1" dirty="0"/>
              <a:t>Multi-level marketing </a:t>
            </a:r>
            <a:r>
              <a:rPr lang="en-GB" sz="2000" dirty="0"/>
              <a:t>involves making money through single-level marketing and by sponsoring new direct sellers.</a:t>
            </a:r>
          </a:p>
          <a:p>
            <a:pPr marL="3365500" lvl="0" indent="-679450" algn="just" defTabSz="1319213">
              <a:defRPr/>
            </a:pPr>
            <a:r>
              <a:rPr lang="en-US" altLang="es-ES" sz="2000" b="1" dirty="0">
                <a:solidFill>
                  <a:prstClr val="black"/>
                </a:solidFill>
                <a:ea typeface="Microsoft Sans Serif" panose="020B0604020202020204" pitchFamily="34" charset="0"/>
                <a:cs typeface="Microsoft Sans Serif" panose="020B0604020202020204" pitchFamily="34" charset="0"/>
              </a:rPr>
              <a:t>1.1.3 business opportunities</a:t>
            </a:r>
            <a:r>
              <a:rPr lang="en-GB" sz="2000" dirty="0"/>
              <a:t> </a:t>
            </a:r>
          </a:p>
          <a:p>
            <a:pPr marL="3365500" lvl="0" indent="-679450" algn="just" defTabSz="1319213">
              <a:defRPr/>
            </a:pPr>
            <a:r>
              <a:rPr lang="en-GB" sz="2000" dirty="0"/>
              <a:t>	A </a:t>
            </a:r>
            <a:r>
              <a:rPr lang="en-GB" sz="2000" i="1" dirty="0"/>
              <a:t>business opportunity </a:t>
            </a:r>
            <a:r>
              <a:rPr lang="en-GB" sz="2000" dirty="0"/>
              <a:t>is an idea, product, system, or service that someone else develops and offers to sell to others to help them start their own, similar business.</a:t>
            </a:r>
            <a:endParaRPr lang="en-US" altLang="es-ES" sz="2800" dirty="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CFED815D-C4D8-BE58-1B7D-19147DA9B42C}"/>
              </a:ext>
            </a:extLst>
          </p:cNvPr>
          <p:cNvSpPr txBox="1"/>
          <p:nvPr/>
        </p:nvSpPr>
        <p:spPr>
          <a:xfrm>
            <a:off x="304800" y="571500"/>
            <a:ext cx="13643812"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Unit </a:t>
            </a:r>
            <a:r>
              <a:rPr lang="ro-RO" sz="4000" b="1" dirty="0">
                <a:solidFill>
                  <a:srgbClr val="FD4FB4"/>
                </a:solidFill>
                <a:ea typeface="Microsoft Sans Serif" panose="020B0604020202020204" pitchFamily="34" charset="0"/>
                <a:cs typeface="Microsoft Sans Serif" panose="020B0604020202020204" pitchFamily="34" charset="0"/>
              </a:rPr>
              <a:t> 1</a:t>
            </a:r>
            <a:r>
              <a:rPr lang="en-US" sz="4000" b="1" dirty="0">
                <a:solidFill>
                  <a:srgbClr val="FD4FB4"/>
                </a:solidFill>
                <a:ea typeface="Microsoft Sans Serif" panose="020B0604020202020204" pitchFamily="34" charset="0"/>
                <a:cs typeface="Microsoft Sans Serif" panose="020B0604020202020204" pitchFamily="34" charset="0"/>
              </a:rPr>
              <a:t>:  At the beginning of a home-based business</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6" name="Rectangle 5"/>
          <p:cNvSpPr/>
          <p:nvPr/>
        </p:nvSpPr>
        <p:spPr>
          <a:xfrm>
            <a:off x="457200" y="1409700"/>
            <a:ext cx="5970224" cy="461665"/>
          </a:xfrm>
          <a:prstGeom prst="rect">
            <a:avLst/>
          </a:prstGeom>
        </p:spPr>
        <p:txBody>
          <a:bodyPr wrap="none">
            <a:spAutoFit/>
          </a:bodyPr>
          <a:lstStyle/>
          <a:p>
            <a:pPr>
              <a:defRPr/>
            </a:pPr>
            <a:r>
              <a:rPr lang="en-US" altLang="es-ES" sz="2400" b="1" dirty="0">
                <a:solidFill>
                  <a:srgbClr val="FD4FB4"/>
                </a:solidFill>
                <a:ea typeface="Microsoft Sans Serif" panose="020B0604020202020204" pitchFamily="34" charset="0"/>
                <a:cs typeface="Microsoft Sans Serif" panose="020B0604020202020204" pitchFamily="34" charset="0"/>
              </a:rPr>
              <a:t>Section 1.1: What is a home-based business? </a:t>
            </a:r>
          </a:p>
        </p:txBody>
      </p:sp>
    </p:spTree>
    <p:extLst>
      <p:ext uri="{BB962C8B-B14F-4D97-AF65-F5344CB8AC3E}">
        <p14:creationId xmlns:p14="http://schemas.microsoft.com/office/powerpoint/2010/main" val="78664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0" y="2857500"/>
            <a:ext cx="5943600" cy="5916813"/>
          </a:xfrm>
          <a:prstGeom prst="rect">
            <a:avLst/>
          </a:prstGeom>
          <a:ln w="28575">
            <a:solidFill>
              <a:schemeClr val="accent4">
                <a:lumMod val="40000"/>
                <a:lumOff val="60000"/>
              </a:schemeClr>
            </a:solidFill>
          </a:ln>
        </p:spPr>
        <p:txBody>
          <a:bodyPr wrap="square">
            <a:spAutoFit/>
          </a:bodyPr>
          <a:lstStyle/>
          <a:p>
            <a:pPr marL="290513" algn="just">
              <a:lnSpc>
                <a:spcPct val="107000"/>
              </a:lnSpc>
              <a:spcAft>
                <a:spcPts val="800"/>
              </a:spcAft>
            </a:pPr>
            <a:r>
              <a:rPr lang="en-US" sz="2400" b="1" dirty="0">
                <a:ea typeface="Times New Roman"/>
              </a:rPr>
              <a:t>2.2 DISADVANTAGES</a:t>
            </a: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50000"/>
              </a:lnSpc>
            </a:pPr>
            <a:r>
              <a:rPr lang="en-US" sz="2000" b="1" dirty="0">
                <a:ea typeface="Times New Roman"/>
              </a:rPr>
              <a:t>2.2.1 Higher stress levels due to the inability to find a balance between business and family.</a:t>
            </a:r>
            <a:endParaRPr lang="en-US" sz="2000" dirty="0">
              <a:latin typeface="Times New Roman"/>
              <a:ea typeface="Times New Roman"/>
            </a:endParaRPr>
          </a:p>
          <a:p>
            <a:pPr marL="290513" algn="just">
              <a:lnSpc>
                <a:spcPct val="150000"/>
              </a:lnSpc>
              <a:spcAft>
                <a:spcPts val="800"/>
              </a:spcAft>
            </a:pPr>
            <a:r>
              <a:rPr lang="en-US" sz="2000" b="1" dirty="0">
                <a:ea typeface="Times New Roman"/>
              </a:rPr>
              <a:t>2.2.2 A home-based business is (usually) a very small business. </a:t>
            </a:r>
          </a:p>
          <a:p>
            <a:pPr marL="290513" algn="just">
              <a:lnSpc>
                <a:spcPct val="150000"/>
              </a:lnSpc>
            </a:pPr>
            <a:r>
              <a:rPr lang="en-US" sz="2000" b="1" dirty="0">
                <a:ea typeface="Times New Roman"/>
              </a:rPr>
              <a:t>2.2.3 Lack of clear discipline</a:t>
            </a:r>
            <a:endParaRPr lang="en-US" sz="800" b="1" dirty="0">
              <a:ea typeface="Times New Roman"/>
            </a:endParaRPr>
          </a:p>
        </p:txBody>
      </p:sp>
      <p:sp>
        <p:nvSpPr>
          <p:cNvPr id="10" name="Cloud Callout 9"/>
          <p:cNvSpPr/>
          <p:nvPr/>
        </p:nvSpPr>
        <p:spPr>
          <a:xfrm>
            <a:off x="14249400" y="2400300"/>
            <a:ext cx="3541745" cy="3140252"/>
          </a:xfrm>
          <a:prstGeom prst="cloudCallout">
            <a:avLst>
              <a:gd name="adj1" fmla="val -79465"/>
              <a:gd name="adj2" fmla="val -17909"/>
            </a:avLst>
          </a:pr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5219700"/>
            <a:ext cx="2971800" cy="22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1181100"/>
            <a:ext cx="10323788" cy="523220"/>
          </a:xfrm>
          <a:prstGeom prst="rect">
            <a:avLst/>
          </a:prstGeom>
        </p:spPr>
        <p:txBody>
          <a:bodyPr wrap="none">
            <a:spAutoFit/>
          </a:bodyPr>
          <a:lstStyle/>
          <a:p>
            <a:pPr algn="just" fontAlgn="base"/>
            <a:r>
              <a:rPr lang="en-GB" sz="2800" b="1" dirty="0">
                <a:solidFill>
                  <a:srgbClr val="FD4FB4"/>
                </a:solidFill>
                <a:ea typeface="Times New Roman"/>
              </a:rPr>
              <a:t>Section 2: </a:t>
            </a:r>
            <a:r>
              <a:rPr lang="en-GB" sz="2800" b="1" dirty="0">
                <a:solidFill>
                  <a:srgbClr val="FD4FB4"/>
                </a:solidFill>
                <a:ea typeface="Calibri"/>
              </a:rPr>
              <a:t>Advantages and disadvantages of a home- based business</a:t>
            </a:r>
            <a:endParaRPr lang="en-US" sz="2800" dirty="0">
              <a:solidFill>
                <a:srgbClr val="FD4FB4"/>
              </a:solidFill>
              <a:effectLst/>
              <a:latin typeface="Times New Roman"/>
              <a:ea typeface="Times New Roman"/>
            </a:endParaRPr>
          </a:p>
        </p:txBody>
      </p:sp>
      <p:sp>
        <p:nvSpPr>
          <p:cNvPr id="4" name="Rectangle 3"/>
          <p:cNvSpPr/>
          <p:nvPr/>
        </p:nvSpPr>
        <p:spPr>
          <a:xfrm>
            <a:off x="990600" y="1866900"/>
            <a:ext cx="14665553" cy="830997"/>
          </a:xfrm>
          <a:prstGeom prst="rect">
            <a:avLst/>
          </a:prstGeom>
        </p:spPr>
        <p:txBody>
          <a:bodyPr wrap="square">
            <a:spAutoFit/>
          </a:bodyPr>
          <a:lstStyle/>
          <a:p>
            <a:pPr algn="ctr"/>
            <a:r>
              <a:rPr lang="en-US" sz="2400" b="1" dirty="0">
                <a:solidFill>
                  <a:srgbClr val="AC7BDC"/>
                </a:solidFill>
              </a:rPr>
              <a:t>The good news is that the advantages probably outweigh the disadvantages for most of us. </a:t>
            </a:r>
          </a:p>
          <a:p>
            <a:pPr algn="ctr"/>
            <a:r>
              <a:rPr lang="en-US" sz="2400" b="1" dirty="0">
                <a:solidFill>
                  <a:srgbClr val="AC7BDC"/>
                </a:solidFill>
              </a:rPr>
              <a:t>As all entrepreneurs are optimistic people, let’s start with the good news!</a:t>
            </a:r>
          </a:p>
        </p:txBody>
      </p:sp>
      <p:sp>
        <p:nvSpPr>
          <p:cNvPr id="5" name="Rectangle 4"/>
          <p:cNvSpPr/>
          <p:nvPr/>
        </p:nvSpPr>
        <p:spPr>
          <a:xfrm>
            <a:off x="3886200" y="2857500"/>
            <a:ext cx="6553200" cy="5794600"/>
          </a:xfrm>
          <a:prstGeom prst="rect">
            <a:avLst/>
          </a:prstGeom>
          <a:ln w="28575">
            <a:solidFill>
              <a:schemeClr val="accent4">
                <a:lumMod val="40000"/>
                <a:lumOff val="60000"/>
              </a:schemeClr>
            </a:solidFill>
          </a:ln>
        </p:spPr>
        <p:txBody>
          <a:bodyPr wrap="square">
            <a:spAutoFit/>
          </a:bodyPr>
          <a:lstStyle/>
          <a:p>
            <a:pPr marL="234950" algn="just">
              <a:lnSpc>
                <a:spcPct val="107000"/>
              </a:lnSpc>
              <a:spcAft>
                <a:spcPts val="800"/>
              </a:spcAft>
            </a:pPr>
            <a:r>
              <a:rPr lang="en-US" sz="2400" b="1" dirty="0">
                <a:ea typeface="Times New Roman"/>
              </a:rPr>
              <a:t>2.1 ADVANTAGES: </a:t>
            </a:r>
          </a:p>
          <a:p>
            <a:pPr marL="234950" algn="just">
              <a:lnSpc>
                <a:spcPct val="107000"/>
              </a:lnSpc>
              <a:spcAft>
                <a:spcPts val="800"/>
              </a:spcAft>
            </a:pPr>
            <a:r>
              <a:rPr lang="en-US" b="1" dirty="0">
                <a:ea typeface="Times New Roman"/>
              </a:rPr>
              <a:t>	</a:t>
            </a:r>
            <a:r>
              <a:rPr lang="en-US" sz="2000" dirty="0">
                <a:ea typeface="Times New Roman"/>
              </a:rPr>
              <a:t>Remember that you don’t live twice! If you’re tired of working for someone else, or having your creativity caged; if you’re full of great ideas — ideas you know will lead you to success; if you have the opportunity to put them into practice; if you long for something better, well, there is something better: a home-based business. </a:t>
            </a:r>
            <a:endParaRPr lang="en-US" sz="2000" b="1" dirty="0">
              <a:latin typeface="Times New Roman"/>
              <a:ea typeface="Times New Roman"/>
            </a:endParaRPr>
          </a:p>
          <a:p>
            <a:pPr marL="234950" algn="just">
              <a:lnSpc>
                <a:spcPct val="107000"/>
              </a:lnSpc>
              <a:spcAft>
                <a:spcPts val="800"/>
              </a:spcAft>
            </a:pPr>
            <a:r>
              <a:rPr lang="en-US" sz="2000" b="1" dirty="0">
                <a:ea typeface="Times New Roman"/>
              </a:rPr>
              <a:t>2.1.1 Probably the greatest thing is FREEDOM!</a:t>
            </a:r>
            <a:r>
              <a:rPr lang="en-US" sz="2000" dirty="0">
                <a:ea typeface="Times New Roman"/>
              </a:rPr>
              <a:t> </a:t>
            </a:r>
            <a:endParaRPr lang="en-US" sz="2000" dirty="0">
              <a:latin typeface="Times New Roman"/>
              <a:ea typeface="Times New Roman"/>
            </a:endParaRPr>
          </a:p>
          <a:p>
            <a:pPr marL="234950" algn="just">
              <a:lnSpc>
                <a:spcPct val="107000"/>
              </a:lnSpc>
              <a:spcAft>
                <a:spcPts val="800"/>
              </a:spcAft>
            </a:pPr>
            <a:r>
              <a:rPr lang="en-US" sz="2000" b="1" dirty="0">
                <a:ea typeface="Times New Roman"/>
              </a:rPr>
              <a:t>2.1.2 You have the flexibility to work when and where you want </a:t>
            </a:r>
          </a:p>
          <a:p>
            <a:pPr marL="234950" algn="just">
              <a:lnSpc>
                <a:spcPct val="107000"/>
              </a:lnSpc>
              <a:spcAft>
                <a:spcPts val="800"/>
              </a:spcAft>
            </a:pPr>
            <a:r>
              <a:rPr lang="en-US" sz="2000" b="1" dirty="0">
                <a:ea typeface="Times New Roman"/>
              </a:rPr>
              <a:t>2.1.3 The opportunity to develop a part-time business.  </a:t>
            </a:r>
          </a:p>
          <a:p>
            <a:pPr marL="234950" algn="just">
              <a:lnSpc>
                <a:spcPct val="107000"/>
              </a:lnSpc>
              <a:spcAft>
                <a:spcPts val="800"/>
              </a:spcAft>
            </a:pPr>
            <a:r>
              <a:rPr lang="en-US" sz="2000" b="1" dirty="0">
                <a:ea typeface="Times New Roman"/>
              </a:rPr>
              <a:t>2.1.4 You get to choose your clients and customers. </a:t>
            </a:r>
          </a:p>
          <a:p>
            <a:pPr marL="234950" algn="just">
              <a:lnSpc>
                <a:spcPct val="107000"/>
              </a:lnSpc>
              <a:spcAft>
                <a:spcPts val="800"/>
              </a:spcAft>
            </a:pPr>
            <a:r>
              <a:rPr lang="en-US" sz="2000" b="1" dirty="0">
                <a:ea typeface="Times New Roman"/>
              </a:rPr>
              <a:t>2.1.5 Start-up and operating costs lower than a traditional business.</a:t>
            </a:r>
            <a:endParaRPr lang="en-US" sz="2000" dirty="0">
              <a:latin typeface="Times New Roman"/>
              <a:ea typeface="Times New Roman"/>
            </a:endParaRPr>
          </a:p>
          <a:p>
            <a:pPr marL="234950" algn="just"/>
            <a:r>
              <a:rPr lang="en-US" sz="2000" b="1" dirty="0">
                <a:ea typeface="Times New Roman"/>
              </a:rPr>
              <a:t> 2.1.6 Tax advantages</a:t>
            </a:r>
            <a:r>
              <a:rPr lang="en-US" dirty="0">
                <a:ea typeface="Times New Roman"/>
              </a:rPr>
              <a:t>	</a:t>
            </a:r>
            <a:endParaRPr lang="en-US" b="1" dirty="0">
              <a:effectLst/>
              <a:latin typeface="Times New Roman"/>
              <a:ea typeface="Times New Roman"/>
            </a:endParaRPr>
          </a:p>
        </p:txBody>
      </p:sp>
      <p:sp>
        <p:nvSpPr>
          <p:cNvPr id="7" name="Rectangle 6"/>
          <p:cNvSpPr/>
          <p:nvPr/>
        </p:nvSpPr>
        <p:spPr>
          <a:xfrm>
            <a:off x="762000" y="3162300"/>
            <a:ext cx="2057400" cy="2031325"/>
          </a:xfrm>
          <a:prstGeom prst="rect">
            <a:avLst/>
          </a:prstGeom>
        </p:spPr>
        <p:txBody>
          <a:bodyPr wrap="square">
            <a:spAutoFit/>
          </a:bodyPr>
          <a:lstStyle/>
          <a:p>
            <a:pPr lvl="0" algn="just"/>
            <a:r>
              <a:rPr lang="en-US" b="1" dirty="0">
                <a:solidFill>
                  <a:prstClr val="black"/>
                </a:solidFill>
                <a:ea typeface="Times New Roman"/>
              </a:rPr>
              <a:t>And when you find the business that’s right for you, it can change not only your life, but also the lives of those in your community!</a:t>
            </a:r>
            <a:endParaRPr lang="en-US" b="1" dirty="0">
              <a:solidFill>
                <a:prstClr val="black"/>
              </a:solidFill>
              <a:latin typeface="Times New Roman"/>
              <a:ea typeface="Times New Roman"/>
            </a:endParaRPr>
          </a:p>
        </p:txBody>
      </p:sp>
      <p:sp>
        <p:nvSpPr>
          <p:cNvPr id="8" name="Rectangle 7"/>
          <p:cNvSpPr/>
          <p:nvPr/>
        </p:nvSpPr>
        <p:spPr>
          <a:xfrm>
            <a:off x="14782800" y="3086100"/>
            <a:ext cx="2286000" cy="1662122"/>
          </a:xfrm>
          <a:prstGeom prst="rect">
            <a:avLst/>
          </a:prstGeom>
        </p:spPr>
        <p:txBody>
          <a:bodyPr wrap="square">
            <a:spAutoFit/>
          </a:bodyPr>
          <a:lstStyle/>
          <a:p>
            <a:pPr lvl="0" algn="just">
              <a:lnSpc>
                <a:spcPct val="107000"/>
              </a:lnSpc>
              <a:spcAft>
                <a:spcPts val="800"/>
              </a:spcAft>
            </a:pPr>
            <a:r>
              <a:rPr lang="en-US" dirty="0">
                <a:solidFill>
                  <a:prstClr val="black"/>
                </a:solidFill>
                <a:ea typeface="Times New Roman"/>
              </a:rPr>
              <a:t>No matter the pitfalls mentioned above, just keep telling yourself</a:t>
            </a:r>
            <a:r>
              <a:rPr lang="en-US" b="1" dirty="0">
                <a:solidFill>
                  <a:prstClr val="black"/>
                </a:solidFill>
                <a:ea typeface="Times New Roman"/>
              </a:rPr>
              <a:t>: </a:t>
            </a:r>
          </a:p>
          <a:p>
            <a:pPr lvl="0" algn="just">
              <a:lnSpc>
                <a:spcPct val="107000"/>
              </a:lnSpc>
              <a:spcAft>
                <a:spcPts val="800"/>
              </a:spcAft>
            </a:pPr>
            <a:r>
              <a:rPr lang="en-US" b="1" dirty="0">
                <a:solidFill>
                  <a:prstClr val="black"/>
                </a:solidFill>
                <a:ea typeface="Times New Roman"/>
              </a:rPr>
              <a:t>I can and I will be a success! Period.</a:t>
            </a:r>
            <a:endParaRPr lang="en-US" dirty="0">
              <a:solidFill>
                <a:prstClr val="black"/>
              </a:solidFill>
              <a:latin typeface="Times New Roman"/>
              <a:ea typeface="Times New Roman"/>
            </a:endParaRPr>
          </a:p>
        </p:txBody>
      </p:sp>
      <p:sp>
        <p:nvSpPr>
          <p:cNvPr id="9" name="Cloud Callout 8"/>
          <p:cNvSpPr/>
          <p:nvPr/>
        </p:nvSpPr>
        <p:spPr>
          <a:xfrm rot="9986738" flipH="1">
            <a:off x="313738" y="2572682"/>
            <a:ext cx="3133988" cy="3049759"/>
          </a:xfrm>
          <a:prstGeom prst="cloudCallout">
            <a:avLst>
              <a:gd name="adj1" fmla="val 80512"/>
              <a:gd name="adj2" fmla="val 5129"/>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3">
            <a:extLst>
              <a:ext uri="{FF2B5EF4-FFF2-40B4-BE49-F238E27FC236}">
                <a16:creationId xmlns:a16="http://schemas.microsoft.com/office/drawing/2014/main" id="{CFED815D-C4D8-BE58-1B7D-19147DA9B42C}"/>
              </a:ext>
            </a:extLst>
          </p:cNvPr>
          <p:cNvSpPr txBox="1"/>
          <p:nvPr/>
        </p:nvSpPr>
        <p:spPr>
          <a:xfrm>
            <a:off x="914400" y="419100"/>
            <a:ext cx="13643812"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Unit </a:t>
            </a:r>
            <a:r>
              <a:rPr lang="ro-RO" sz="4000" b="1" dirty="0">
                <a:solidFill>
                  <a:srgbClr val="FD4FB4"/>
                </a:solidFill>
                <a:ea typeface="Microsoft Sans Serif" panose="020B0604020202020204" pitchFamily="34" charset="0"/>
                <a:cs typeface="Microsoft Sans Serif" panose="020B0604020202020204" pitchFamily="34" charset="0"/>
              </a:rPr>
              <a:t> 1</a:t>
            </a:r>
            <a:r>
              <a:rPr lang="en-US" sz="4000" b="1" dirty="0">
                <a:solidFill>
                  <a:srgbClr val="FD4FB4"/>
                </a:solidFill>
                <a:ea typeface="Microsoft Sans Serif" panose="020B0604020202020204" pitchFamily="34" charset="0"/>
                <a:cs typeface="Microsoft Sans Serif" panose="020B0604020202020204" pitchFamily="34" charset="0"/>
              </a:rPr>
              <a:t>:  At the beginning of a home-based business</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752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62800" y="3390900"/>
            <a:ext cx="9601200" cy="5355312"/>
          </a:xfrm>
          <a:prstGeom prst="rect">
            <a:avLst/>
          </a:prstGeom>
        </p:spPr>
        <p:txBody>
          <a:bodyPr wrap="square">
            <a:spAutoFit/>
          </a:bodyPr>
          <a:lstStyle/>
          <a:p>
            <a:pPr marL="346075"/>
            <a:r>
              <a:rPr lang="en-US" sz="2400" b="1" dirty="0">
                <a:solidFill>
                  <a:srgbClr val="7030A0"/>
                </a:solidFill>
              </a:rPr>
              <a:t>3.1 Preparing the location.</a:t>
            </a:r>
          </a:p>
          <a:p>
            <a:pPr marL="346075"/>
            <a:r>
              <a:rPr lang="en-US" b="1" dirty="0"/>
              <a:t> </a:t>
            </a:r>
            <a:r>
              <a:rPr lang="en-US" dirty="0"/>
              <a:t>If everything is going to happen from home, you definitely need to make some changes or adjustments.</a:t>
            </a:r>
            <a:r>
              <a:rPr lang="en-US" b="1" dirty="0"/>
              <a:t> </a:t>
            </a:r>
          </a:p>
          <a:p>
            <a:pPr marL="346075"/>
            <a:r>
              <a:rPr lang="en-US" sz="2400" b="1" dirty="0">
                <a:solidFill>
                  <a:srgbClr val="7030A0"/>
                </a:solidFill>
              </a:rPr>
              <a:t>3.2 Setting the price for your product/service. </a:t>
            </a:r>
          </a:p>
          <a:p>
            <a:pPr marL="346075" algn="just"/>
            <a:r>
              <a:rPr lang="en-US" dirty="0"/>
              <a:t>If your prices are too high, your clients will look for less expensive sources for the products and services you provide, and you’ll soon find yourself going out of business from lack of sales. If you set them too low, even if everyone loves a bargain, your profit margins will be too small to sustain your business to develop. The key is to find a compromise between these two extremes.</a:t>
            </a:r>
          </a:p>
          <a:p>
            <a:pPr marL="346075"/>
            <a:r>
              <a:rPr lang="en-US" sz="2400" b="1" dirty="0">
                <a:solidFill>
                  <a:srgbClr val="7030A0"/>
                </a:solidFill>
              </a:rPr>
              <a:t>3.3 Finding your clients.</a:t>
            </a:r>
            <a:r>
              <a:rPr lang="en-US" sz="1600" b="1" dirty="0">
                <a:solidFill>
                  <a:srgbClr val="7030A0"/>
                </a:solidFill>
              </a:rPr>
              <a:t> </a:t>
            </a:r>
            <a:r>
              <a:rPr lang="en-US" dirty="0"/>
              <a:t>Customers are the central element of any business.  What does your ideal customer look like?</a:t>
            </a:r>
          </a:p>
          <a:p>
            <a:pPr marL="346075"/>
            <a:r>
              <a:rPr lang="en-US" dirty="0"/>
              <a:t> Here are a few questions to ask in order create a profile. </a:t>
            </a:r>
          </a:p>
          <a:p>
            <a:pPr marL="346075" lvl="0">
              <a:buFont typeface="Wingdings" pitchFamily="2" charset="2"/>
              <a:buChar char="ü"/>
            </a:pPr>
            <a:r>
              <a:rPr lang="en-US" b="1" dirty="0">
                <a:solidFill>
                  <a:srgbClr val="7030A0"/>
                </a:solidFill>
              </a:rPr>
              <a:t>Are your best customers individuals or businesses?</a:t>
            </a:r>
          </a:p>
          <a:p>
            <a:pPr marL="346075" lvl="0">
              <a:buFont typeface="Wingdings" pitchFamily="2" charset="2"/>
              <a:buChar char="ü"/>
            </a:pPr>
            <a:r>
              <a:rPr lang="en-US" b="1" dirty="0">
                <a:solidFill>
                  <a:srgbClr val="7030A0"/>
                </a:solidFill>
              </a:rPr>
              <a:t>If they’re individuals, what do they and don’t they like?</a:t>
            </a:r>
          </a:p>
          <a:p>
            <a:pPr marL="346075" lvl="0">
              <a:buFont typeface="Wingdings" pitchFamily="2" charset="2"/>
              <a:buChar char="ü"/>
            </a:pPr>
            <a:r>
              <a:rPr lang="en-US" b="1" dirty="0">
                <a:solidFill>
                  <a:srgbClr val="7030A0"/>
                </a:solidFill>
              </a:rPr>
              <a:t>What are their needs and problems?</a:t>
            </a:r>
          </a:p>
          <a:p>
            <a:pPr marL="346075" lvl="0">
              <a:buFont typeface="Wingdings" pitchFamily="2" charset="2"/>
              <a:buChar char="ü"/>
            </a:pPr>
            <a:r>
              <a:rPr lang="en-US" b="1" dirty="0">
                <a:solidFill>
                  <a:srgbClr val="7030A0"/>
                </a:solidFill>
              </a:rPr>
              <a:t>How can you address those needs and problems?</a:t>
            </a:r>
          </a:p>
          <a:p>
            <a:pPr marL="346075" lvl="0">
              <a:buFont typeface="Wingdings" pitchFamily="2" charset="2"/>
              <a:buChar char="ü"/>
            </a:pPr>
            <a:r>
              <a:rPr lang="en-US" b="1" dirty="0">
                <a:solidFill>
                  <a:srgbClr val="7030A0"/>
                </a:solidFill>
              </a:rPr>
              <a:t>What’s most important to your best customers?</a:t>
            </a:r>
          </a:p>
          <a:p>
            <a:pPr marL="346075" lvl="0">
              <a:buFont typeface="Wingdings" pitchFamily="2" charset="2"/>
              <a:buChar char="ü"/>
            </a:pPr>
            <a:r>
              <a:rPr lang="en-US" b="1" dirty="0">
                <a:solidFill>
                  <a:srgbClr val="7030A0"/>
                </a:solidFill>
              </a:rPr>
              <a:t>What’s least important to them?</a:t>
            </a:r>
          </a:p>
          <a:p>
            <a:pPr marL="346075">
              <a:buFont typeface="Wingdings" pitchFamily="2" charset="2"/>
              <a:buChar char="ü"/>
            </a:pPr>
            <a:r>
              <a:rPr lang="en-US" b="1" dirty="0">
                <a:solidFill>
                  <a:srgbClr val="7030A0"/>
                </a:solidFill>
              </a:rPr>
              <a:t>How will you provide more of the former and less of the latter?</a:t>
            </a:r>
          </a:p>
        </p:txBody>
      </p:sp>
      <p:pic>
        <p:nvPicPr>
          <p:cNvPr id="14" name="Imagen 1">
            <a:extLst>
              <a:ext uri="{FF2B5EF4-FFF2-40B4-BE49-F238E27FC236}">
                <a16:creationId xmlns:a16="http://schemas.microsoft.com/office/drawing/2014/main" id="{2BC0C565-1E3D-7405-B91D-04D1B6B24FC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6518"/>
          <a:stretch/>
        </p:blipFill>
        <p:spPr>
          <a:xfrm>
            <a:off x="1219199" y="3086100"/>
            <a:ext cx="4999067" cy="5257800"/>
          </a:xfrm>
          <a:prstGeom prst="rect">
            <a:avLst/>
          </a:prstGeom>
        </p:spPr>
      </p:pic>
      <p:sp>
        <p:nvSpPr>
          <p:cNvPr id="2" name="Rectangle 1"/>
          <p:cNvSpPr/>
          <p:nvPr/>
        </p:nvSpPr>
        <p:spPr>
          <a:xfrm>
            <a:off x="609600" y="1257300"/>
            <a:ext cx="14173200" cy="523220"/>
          </a:xfrm>
          <a:prstGeom prst="rect">
            <a:avLst/>
          </a:prstGeom>
        </p:spPr>
        <p:txBody>
          <a:bodyPr wrap="square">
            <a:spAutoFit/>
          </a:bodyPr>
          <a:lstStyle/>
          <a:p>
            <a:r>
              <a:rPr lang="en-US" sz="2800" b="1" dirty="0">
                <a:solidFill>
                  <a:srgbClr val="FD4FB4"/>
                </a:solidFill>
              </a:rPr>
              <a:t>Section 3:  What I need to know before starting a home- based business:  Planning my business</a:t>
            </a:r>
          </a:p>
        </p:txBody>
      </p:sp>
      <p:sp>
        <p:nvSpPr>
          <p:cNvPr id="4" name="Rectangle 3"/>
          <p:cNvSpPr/>
          <p:nvPr/>
        </p:nvSpPr>
        <p:spPr>
          <a:xfrm>
            <a:off x="838200" y="2019300"/>
            <a:ext cx="4876800" cy="1754326"/>
          </a:xfrm>
          <a:prstGeom prst="rect">
            <a:avLst/>
          </a:prstGeom>
        </p:spPr>
        <p:txBody>
          <a:bodyPr wrap="square">
            <a:spAutoFit/>
          </a:bodyPr>
          <a:lstStyle/>
          <a:p>
            <a:pPr lvl="0" algn="ctr"/>
            <a:r>
              <a:rPr lang="en-US" sz="3600" b="1" dirty="0">
                <a:solidFill>
                  <a:srgbClr val="7030A0"/>
                </a:solidFill>
              </a:rPr>
              <a:t>Plans are not important, </a:t>
            </a:r>
          </a:p>
          <a:p>
            <a:pPr lvl="0" algn="ctr"/>
            <a:r>
              <a:rPr lang="en-US" sz="3600" b="1" dirty="0">
                <a:solidFill>
                  <a:srgbClr val="7030A0"/>
                </a:solidFill>
              </a:rPr>
              <a:t>but planning is everything.</a:t>
            </a:r>
          </a:p>
        </p:txBody>
      </p:sp>
      <p:sp>
        <p:nvSpPr>
          <p:cNvPr id="5" name="Cloud Callout 4"/>
          <p:cNvSpPr/>
          <p:nvPr/>
        </p:nvSpPr>
        <p:spPr>
          <a:xfrm>
            <a:off x="7086600" y="1943100"/>
            <a:ext cx="2133600" cy="1447800"/>
          </a:xfrm>
          <a:prstGeom prst="cloudCallout">
            <a:avLst>
              <a:gd name="adj1" fmla="val 108575"/>
              <a:gd name="adj2" fmla="val -811"/>
            </a:avLst>
          </a:pr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7772400" y="1790700"/>
            <a:ext cx="808235" cy="1569660"/>
          </a:xfrm>
          <a:prstGeom prst="rect">
            <a:avLst/>
          </a:prstGeom>
        </p:spPr>
        <p:txBody>
          <a:bodyPr wrap="none">
            <a:spAutoFit/>
          </a:bodyPr>
          <a:lstStyle/>
          <a:p>
            <a:r>
              <a:rPr lang="en-US" sz="9600" b="1" dirty="0">
                <a:solidFill>
                  <a:srgbClr val="7030A0"/>
                </a:solidFill>
              </a:rPr>
              <a:t>3</a:t>
            </a:r>
            <a:endParaRPr lang="en-US" sz="9600" dirty="0"/>
          </a:p>
        </p:txBody>
      </p:sp>
      <p:sp>
        <p:nvSpPr>
          <p:cNvPr id="9" name="Rectangle 8"/>
          <p:cNvSpPr/>
          <p:nvPr/>
        </p:nvSpPr>
        <p:spPr>
          <a:xfrm>
            <a:off x="10515600" y="2324100"/>
            <a:ext cx="4953000" cy="830997"/>
          </a:xfrm>
          <a:prstGeom prst="rect">
            <a:avLst/>
          </a:prstGeom>
        </p:spPr>
        <p:txBody>
          <a:bodyPr wrap="square">
            <a:spAutoFit/>
          </a:bodyPr>
          <a:lstStyle/>
          <a:p>
            <a:r>
              <a:rPr lang="en-US" sz="2400" b="1" dirty="0">
                <a:solidFill>
                  <a:srgbClr val="7030A0"/>
                </a:solidFill>
              </a:rPr>
              <a:t>most important things to consider when starting a home business !!!</a:t>
            </a:r>
          </a:p>
        </p:txBody>
      </p:sp>
      <p:sp>
        <p:nvSpPr>
          <p:cNvPr id="10" name="CuadroTexto 3">
            <a:extLst>
              <a:ext uri="{FF2B5EF4-FFF2-40B4-BE49-F238E27FC236}">
                <a16:creationId xmlns:a16="http://schemas.microsoft.com/office/drawing/2014/main" id="{CFED815D-C4D8-BE58-1B7D-19147DA9B42C}"/>
              </a:ext>
            </a:extLst>
          </p:cNvPr>
          <p:cNvSpPr txBox="1"/>
          <p:nvPr/>
        </p:nvSpPr>
        <p:spPr>
          <a:xfrm>
            <a:off x="609600" y="495300"/>
            <a:ext cx="13643812"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Unit </a:t>
            </a:r>
            <a:r>
              <a:rPr lang="ro-RO" sz="4000" b="1" dirty="0">
                <a:solidFill>
                  <a:srgbClr val="FD4FB4"/>
                </a:solidFill>
                <a:ea typeface="Microsoft Sans Serif" panose="020B0604020202020204" pitchFamily="34" charset="0"/>
                <a:cs typeface="Microsoft Sans Serif" panose="020B0604020202020204" pitchFamily="34" charset="0"/>
              </a:rPr>
              <a:t> 1</a:t>
            </a:r>
            <a:r>
              <a:rPr lang="en-US" sz="4000" b="1" dirty="0">
                <a:solidFill>
                  <a:srgbClr val="FD4FB4"/>
                </a:solidFill>
                <a:ea typeface="Microsoft Sans Serif" panose="020B0604020202020204" pitchFamily="34" charset="0"/>
                <a:cs typeface="Microsoft Sans Serif" panose="020B0604020202020204" pitchFamily="34" charset="0"/>
              </a:rPr>
              <a:t>:  At the beginning of a home-based business</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1450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200400" y="3695700"/>
            <a:ext cx="5486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000" b="1" i="0" u="none" strike="noStrike" cap="none" normalizeH="0" baseline="0" dirty="0">
                <a:ln>
                  <a:noFill/>
                </a:ln>
                <a:solidFill>
                  <a:srgbClr val="7030A0"/>
                </a:solidFill>
                <a:effectLst/>
                <a:cs typeface="Calibri" pitchFamily="34" charset="0"/>
              </a:rPr>
              <a:t>What kind of product or service will I sell?</a:t>
            </a:r>
            <a:endParaRPr kumimoji="0" lang="en-US" sz="2000" b="1"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000" b="1" i="0" u="none" strike="noStrike" cap="none" normalizeH="0" baseline="0" dirty="0">
                <a:ln>
                  <a:noFill/>
                </a:ln>
                <a:solidFill>
                  <a:srgbClr val="7030A0"/>
                </a:solidFill>
                <a:effectLst/>
                <a:cs typeface="Calibri" pitchFamily="34" charset="0"/>
              </a:rPr>
              <a:t>What competition will I face?</a:t>
            </a:r>
            <a:endParaRPr kumimoji="0" lang="en-US" sz="2000" b="1"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000" b="1" i="0" u="none" strike="noStrike" cap="none" normalizeH="0" baseline="0" dirty="0">
                <a:ln>
                  <a:noFill/>
                </a:ln>
                <a:solidFill>
                  <a:srgbClr val="7030A0"/>
                </a:solidFill>
                <a:effectLst/>
                <a:cs typeface="Calibri" pitchFamily="34" charset="0"/>
              </a:rPr>
              <a:t>Can I generate demand for my product/service?</a:t>
            </a:r>
            <a:endParaRPr kumimoji="0" lang="en-US" sz="2000" b="1"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000" b="1" i="0" u="none" strike="noStrike" cap="none" normalizeH="0" baseline="0" dirty="0">
                <a:ln>
                  <a:noFill/>
                </a:ln>
                <a:solidFill>
                  <a:srgbClr val="7030A0"/>
                </a:solidFill>
                <a:effectLst/>
                <a:cs typeface="Calibri" pitchFamily="34" charset="0"/>
              </a:rPr>
              <a:t>How will I reach my potential clients? Will I advertise, rely on recommendations, open a website/online store?</a:t>
            </a:r>
          </a:p>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What skills and experience do I bring to the business?</a:t>
            </a:r>
            <a:endParaRPr lang="en-US" sz="20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What is the most appropriate legal structure for my business?</a:t>
            </a:r>
            <a:endParaRPr lang="en-US" sz="20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Do I need insurance? What type of insurance is best?</a:t>
            </a:r>
            <a:endParaRPr lang="en-US" sz="2000" b="1" dirty="0">
              <a:solidFill>
                <a:srgbClr val="7030A0"/>
              </a:solidFill>
              <a:cs typeface="Arial" pitchFamily="34" charset="0"/>
            </a:endParaRPr>
          </a:p>
          <a:p>
            <a:pPr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What kind of raw materials/supplies do I need? Are there suppliers for them? Who are they? </a:t>
            </a:r>
          </a:p>
          <a:p>
            <a:pPr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What own resources do I have?</a:t>
            </a:r>
            <a:endParaRPr lang="en-US" sz="20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endParaRPr lang="en-US" sz="2000" b="1" dirty="0">
              <a:solidFill>
                <a:srgbClr val="7030A0"/>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en-US" sz="2000" b="1" i="0" u="none" strike="noStrike" cap="none" normalizeH="0" baseline="0" dirty="0">
              <a:ln>
                <a:noFill/>
              </a:ln>
              <a:solidFill>
                <a:srgbClr val="7030A0"/>
              </a:solidFill>
              <a:effectLst/>
              <a:cs typeface="Arial" pitchFamily="34" charset="0"/>
            </a:endParaRPr>
          </a:p>
        </p:txBody>
      </p:sp>
      <p:sp>
        <p:nvSpPr>
          <p:cNvPr id="3" name="Rectangle 2"/>
          <p:cNvSpPr/>
          <p:nvPr/>
        </p:nvSpPr>
        <p:spPr>
          <a:xfrm>
            <a:off x="3352800" y="1943100"/>
            <a:ext cx="6858000" cy="461665"/>
          </a:xfrm>
          <a:prstGeom prst="rect">
            <a:avLst/>
          </a:prstGeom>
        </p:spPr>
        <p:txBody>
          <a:bodyPr wrap="square">
            <a:spAutoFit/>
          </a:bodyPr>
          <a:lstStyle/>
          <a:p>
            <a:pPr lvl="0"/>
            <a:r>
              <a:rPr lang="en-US" sz="2400" b="1" dirty="0">
                <a:solidFill>
                  <a:srgbClr val="AC7BDC"/>
                </a:solidFill>
              </a:rPr>
              <a:t>Plans are not important, but planning is everything.</a:t>
            </a:r>
          </a:p>
        </p:txBody>
      </p:sp>
      <p:sp>
        <p:nvSpPr>
          <p:cNvPr id="4" name="Rectangle 3"/>
          <p:cNvSpPr/>
          <p:nvPr/>
        </p:nvSpPr>
        <p:spPr>
          <a:xfrm>
            <a:off x="9601200" y="3695700"/>
            <a:ext cx="5486400" cy="5016758"/>
          </a:xfrm>
          <a:prstGeom prst="rect">
            <a:avLst/>
          </a:prstGeom>
        </p:spPr>
        <p:txBody>
          <a:bodyPr wrap="square">
            <a:spAutoFit/>
          </a:bodyPr>
          <a:lstStyle/>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How much money do I need to start my home- based business?</a:t>
            </a:r>
            <a:endParaRPr lang="en-US" sz="20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How much money do I assume to get from my weekly/monthly/annual business?</a:t>
            </a:r>
            <a:endParaRPr lang="en-US" sz="20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How many employees do I need? What will be their profile?</a:t>
            </a:r>
            <a:endParaRPr lang="en-US" sz="20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In which part of the house will I run my business?</a:t>
            </a:r>
            <a:endParaRPr lang="en-US" sz="20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Do I need a lot of changes to make the space right for my business?</a:t>
            </a:r>
            <a:endParaRPr lang="en-US" sz="20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Do I need the approval of my </a:t>
            </a:r>
            <a:r>
              <a:rPr lang="en-US" sz="2000" b="1" dirty="0" err="1">
                <a:solidFill>
                  <a:srgbClr val="7030A0"/>
                </a:solidFill>
                <a:cs typeface="Calibri" pitchFamily="34" charset="0"/>
              </a:rPr>
              <a:t>neighbours</a:t>
            </a:r>
            <a:r>
              <a:rPr lang="en-US" sz="2000" b="1" dirty="0">
                <a:solidFill>
                  <a:srgbClr val="7030A0"/>
                </a:solidFill>
                <a:cs typeface="Calibri" pitchFamily="34" charset="0"/>
              </a:rPr>
              <a:t> or special permits to carry out my work from home?</a:t>
            </a:r>
            <a:endParaRPr lang="en-US" sz="20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Do I need equipment to carry out my work? What kind of equipment? Does it fit in the space I have?</a:t>
            </a:r>
            <a:endParaRPr lang="en-US" sz="20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000" b="1" dirty="0">
                <a:solidFill>
                  <a:srgbClr val="7030A0"/>
                </a:solidFill>
                <a:cs typeface="Calibri" pitchFamily="34" charset="0"/>
              </a:rPr>
              <a:t>Will I be able to work from home? </a:t>
            </a:r>
            <a:endParaRPr lang="en-US" sz="2000" b="1" dirty="0">
              <a:solidFill>
                <a:srgbClr val="7030A0"/>
              </a:solidFill>
              <a:cs typeface="Arial" pitchFamily="34" charset="0"/>
            </a:endParaRPr>
          </a:p>
        </p:txBody>
      </p:sp>
      <p:sp>
        <p:nvSpPr>
          <p:cNvPr id="5" name="Rectangle 4"/>
          <p:cNvSpPr/>
          <p:nvPr/>
        </p:nvSpPr>
        <p:spPr>
          <a:xfrm>
            <a:off x="457200" y="1257300"/>
            <a:ext cx="14401800" cy="523220"/>
          </a:xfrm>
          <a:prstGeom prst="rect">
            <a:avLst/>
          </a:prstGeom>
        </p:spPr>
        <p:txBody>
          <a:bodyPr wrap="square">
            <a:spAutoFit/>
          </a:bodyPr>
          <a:lstStyle/>
          <a:p>
            <a:r>
              <a:rPr lang="en-US" sz="2800" b="1" dirty="0">
                <a:solidFill>
                  <a:srgbClr val="FD4FB4"/>
                </a:solidFill>
              </a:rPr>
              <a:t>Section 3:  What I need to know before starting a home- based business:  Planning my business</a:t>
            </a:r>
          </a:p>
        </p:txBody>
      </p:sp>
      <p:sp>
        <p:nvSpPr>
          <p:cNvPr id="6" name="CuadroTexto 3">
            <a:extLst>
              <a:ext uri="{FF2B5EF4-FFF2-40B4-BE49-F238E27FC236}">
                <a16:creationId xmlns:a16="http://schemas.microsoft.com/office/drawing/2014/main" id="{CFED815D-C4D8-BE58-1B7D-19147DA9B42C}"/>
              </a:ext>
            </a:extLst>
          </p:cNvPr>
          <p:cNvSpPr txBox="1"/>
          <p:nvPr/>
        </p:nvSpPr>
        <p:spPr>
          <a:xfrm>
            <a:off x="457200" y="495300"/>
            <a:ext cx="13643812"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Unit </a:t>
            </a:r>
            <a:r>
              <a:rPr lang="ro-RO" sz="4000" b="1" dirty="0">
                <a:solidFill>
                  <a:srgbClr val="FD4FB4"/>
                </a:solidFill>
                <a:ea typeface="Microsoft Sans Serif" panose="020B0604020202020204" pitchFamily="34" charset="0"/>
                <a:cs typeface="Microsoft Sans Serif" panose="020B0604020202020204" pitchFamily="34" charset="0"/>
              </a:rPr>
              <a:t> 1</a:t>
            </a:r>
            <a:r>
              <a:rPr lang="en-US" sz="4000" b="1" dirty="0">
                <a:solidFill>
                  <a:srgbClr val="FD4FB4"/>
                </a:solidFill>
                <a:ea typeface="Microsoft Sans Serif" panose="020B0604020202020204" pitchFamily="34" charset="0"/>
                <a:cs typeface="Microsoft Sans Serif" panose="020B0604020202020204" pitchFamily="34" charset="0"/>
              </a:rPr>
              <a:t>:  At the beginning of a home-based business</a:t>
            </a:r>
            <a:endParaRPr lang="es-ES" sz="4000" b="1" dirty="0">
              <a:solidFill>
                <a:srgbClr val="FD4FB4"/>
              </a:solidFill>
              <a:ea typeface="Microsoft Sans Serif" panose="020B0604020202020204" pitchFamily="34" charset="0"/>
              <a:cs typeface="Microsoft Sans Serif" panose="020B0604020202020204" pitchFamily="34" charset="0"/>
            </a:endParaRPr>
          </a:p>
        </p:txBody>
      </p:sp>
      <p:pic>
        <p:nvPicPr>
          <p:cNvPr id="7" name="Imagen 5">
            <a:extLst>
              <a:ext uri="{FF2B5EF4-FFF2-40B4-BE49-F238E27FC236}">
                <a16:creationId xmlns:a16="http://schemas.microsoft.com/office/drawing/2014/main" id="{C2ED8FB9-FAB8-B3A9-1B1E-00A9C9FB3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1866900"/>
            <a:ext cx="3323064" cy="1676400"/>
          </a:xfrm>
          <a:prstGeom prst="rect">
            <a:avLst/>
          </a:prstGeom>
        </p:spPr>
      </p:pic>
      <p:pic>
        <p:nvPicPr>
          <p:cNvPr id="8" name="object 5">
            <a:extLst>
              <a:ext uri="{FF2B5EF4-FFF2-40B4-BE49-F238E27FC236}">
                <a16:creationId xmlns:a16="http://schemas.microsoft.com/office/drawing/2014/main" id="{E062DE47-918A-693F-B87E-1921EB05C7E1}"/>
              </a:ext>
            </a:extLst>
          </p:cNvPr>
          <p:cNvPicPr/>
          <p:nvPr/>
        </p:nvPicPr>
        <p:blipFill>
          <a:blip r:embed="rId3" cstate="print"/>
          <a:stretch>
            <a:fillRect/>
          </a:stretch>
        </p:blipFill>
        <p:spPr>
          <a:xfrm>
            <a:off x="2667000" y="1943100"/>
            <a:ext cx="581024" cy="581024"/>
          </a:xfrm>
          <a:prstGeom prst="rect">
            <a:avLst/>
          </a:prstGeom>
        </p:spPr>
      </p:pic>
      <p:sp>
        <p:nvSpPr>
          <p:cNvPr id="9" name="Rectangle 8"/>
          <p:cNvSpPr/>
          <p:nvPr/>
        </p:nvSpPr>
        <p:spPr>
          <a:xfrm>
            <a:off x="3276600" y="2400300"/>
            <a:ext cx="7467600" cy="1200329"/>
          </a:xfrm>
          <a:prstGeom prst="rect">
            <a:avLst/>
          </a:prstGeom>
        </p:spPr>
        <p:txBody>
          <a:bodyPr wrap="square">
            <a:spAutoFit/>
          </a:bodyPr>
          <a:lstStyle/>
          <a:p>
            <a:r>
              <a:rPr lang="en-US" sz="2400" b="1" dirty="0">
                <a:ea typeface="Times New Roman" pitchFamily="18" charset="0"/>
                <a:cs typeface="Calibri" pitchFamily="34" charset="0"/>
              </a:rPr>
              <a:t>Before starting your business or writing your business plan, it will be extremely useful to answer the following questions to get a clear picture of your future actions:</a:t>
            </a:r>
            <a:endParaRPr lang="en-GB" sz="2400" b="1" dirty="0"/>
          </a:p>
        </p:txBody>
      </p:sp>
    </p:spTree>
    <p:extLst>
      <p:ext uri="{BB962C8B-B14F-4D97-AF65-F5344CB8AC3E}">
        <p14:creationId xmlns:p14="http://schemas.microsoft.com/office/powerpoint/2010/main" val="255879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5">
            <a:extLst>
              <a:ext uri="{FF2B5EF4-FFF2-40B4-BE49-F238E27FC236}">
                <a16:creationId xmlns:a16="http://schemas.microsoft.com/office/drawing/2014/main" id="{E42D7F93-F08B-64FD-14F1-8F551D663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0" y="5524500"/>
            <a:ext cx="5825067" cy="3276600"/>
          </a:xfrm>
          <a:prstGeom prst="rect">
            <a:avLst/>
          </a:prstGeom>
        </p:spPr>
      </p:pic>
      <p:sp>
        <p:nvSpPr>
          <p:cNvPr id="3" name="TextBox 8">
            <a:extLst>
              <a:ext uri="{FF2B5EF4-FFF2-40B4-BE49-F238E27FC236}">
                <a16:creationId xmlns:a16="http://schemas.microsoft.com/office/drawing/2014/main" id="{B457E1F9-B71E-20E0-77A5-08EF52153978}"/>
              </a:ext>
            </a:extLst>
          </p:cNvPr>
          <p:cNvSpPr txBox="1"/>
          <p:nvPr/>
        </p:nvSpPr>
        <p:spPr>
          <a:xfrm>
            <a:off x="228600" y="266700"/>
            <a:ext cx="15544800" cy="707886"/>
          </a:xfrm>
          <a:prstGeom prst="rect">
            <a:avLst/>
          </a:prstGeom>
          <a:noFill/>
        </p:spPr>
        <p:txBody>
          <a:bodyPr wrap="square" lIns="108000" rIns="108000" rtlCol="0">
            <a:spAutoFit/>
          </a:bodyPr>
          <a:lstStyle/>
          <a:p>
            <a:r>
              <a:rPr lang="en-US" altLang="ko-KR" sz="4000" b="1" dirty="0">
                <a:solidFill>
                  <a:srgbClr val="FD4FB4"/>
                </a:solidFill>
                <a:ea typeface="Microsoft Sans Serif" panose="020B0604020202020204" pitchFamily="34" charset="0"/>
                <a:cs typeface="Microsoft Sans Serif" panose="020B0604020202020204" pitchFamily="34" charset="0"/>
              </a:rPr>
              <a:t>Unit 2:  </a:t>
            </a:r>
            <a:r>
              <a:rPr lang="en-US" sz="4000" b="1" dirty="0">
                <a:solidFill>
                  <a:srgbClr val="FD4FB4"/>
                </a:solidFill>
                <a:effectLst/>
                <a:ea typeface="Times New Roman" panose="02020603050405020304" pitchFamily="18" charset="0"/>
              </a:rPr>
              <a:t>Tips for a successful home- based business: “Do What You Love”</a:t>
            </a:r>
            <a:r>
              <a:rPr lang="en-US" altLang="ko-KR" sz="4000" b="1" dirty="0">
                <a:solidFill>
                  <a:srgbClr val="FD4FB4"/>
                </a:solidFill>
                <a:ea typeface="Microsoft Sans Serif" panose="020B0604020202020204" pitchFamily="34" charset="0"/>
                <a:cs typeface="Microsoft Sans Serif" panose="020B0604020202020204" pitchFamily="34" charset="0"/>
              </a:rPr>
              <a:t> </a:t>
            </a:r>
            <a:endParaRPr lang="ko-KR" altLang="en-US" sz="4000" b="1" dirty="0">
              <a:solidFill>
                <a:srgbClr val="FD4FB4"/>
              </a:solidFill>
              <a:cs typeface="Microsoft Sans Serif" panose="020B0604020202020204" pitchFamily="34" charset="0"/>
            </a:endParaRPr>
          </a:p>
        </p:txBody>
      </p:sp>
      <p:sp>
        <p:nvSpPr>
          <p:cNvPr id="4" name="TextBox 7">
            <a:extLst>
              <a:ext uri="{FF2B5EF4-FFF2-40B4-BE49-F238E27FC236}">
                <a16:creationId xmlns:a16="http://schemas.microsoft.com/office/drawing/2014/main" id="{238801E5-F271-CED4-7560-4088DC248F5E}"/>
              </a:ext>
            </a:extLst>
          </p:cNvPr>
          <p:cNvSpPr txBox="1"/>
          <p:nvPr/>
        </p:nvSpPr>
        <p:spPr>
          <a:xfrm>
            <a:off x="1600200" y="5143500"/>
            <a:ext cx="9829800" cy="3416320"/>
          </a:xfrm>
          <a:prstGeom prst="rect">
            <a:avLst/>
          </a:prstGeom>
          <a:noFill/>
        </p:spPr>
        <p:txBody>
          <a:bodyPr wrap="square" rtlCol="0">
            <a:spAutoFit/>
          </a:bodyPr>
          <a:lstStyle/>
          <a:p>
            <a:r>
              <a:rPr lang="en-US" sz="2400" b="1" dirty="0">
                <a:solidFill>
                  <a:srgbClr val="AC7BDC"/>
                </a:solidFill>
              </a:rPr>
              <a:t>2.1 You’re the one who decide</a:t>
            </a:r>
            <a:r>
              <a:rPr lang="en-US" sz="2400" dirty="0">
                <a:solidFill>
                  <a:srgbClr val="AC7BDC"/>
                </a:solidFill>
              </a:rPr>
              <a:t> </a:t>
            </a:r>
          </a:p>
          <a:p>
            <a:r>
              <a:rPr lang="en-US" sz="2400" dirty="0"/>
              <a:t>Your home-based business is no different from any other business.</a:t>
            </a:r>
          </a:p>
          <a:p>
            <a:r>
              <a:rPr lang="en-US" sz="2400" b="1" dirty="0"/>
              <a:t>This means your business is not:</a:t>
            </a:r>
          </a:p>
          <a:p>
            <a:pPr lvl="0">
              <a:buFont typeface="Wingdings" pitchFamily="2" charset="2"/>
              <a:buChar char="ü"/>
            </a:pPr>
            <a:r>
              <a:rPr lang="en-US" sz="2400" dirty="0"/>
              <a:t>Something you do just every once in a while</a:t>
            </a:r>
          </a:p>
          <a:p>
            <a:pPr lvl="0" algn="just">
              <a:buFont typeface="Wingdings" pitchFamily="2" charset="2"/>
              <a:buChar char="ü"/>
            </a:pPr>
            <a:r>
              <a:rPr lang="en-US" sz="2400" dirty="0"/>
              <a:t>A get-rich-quick scheme. Focus on working hard to create a business where you can do what you love, serve your customers, and make money at the same time — for the long term, not overnight.</a:t>
            </a:r>
          </a:p>
          <a:p>
            <a:pPr lvl="0">
              <a:buFont typeface="Wingdings" pitchFamily="2" charset="2"/>
              <a:buChar char="ü"/>
            </a:pPr>
            <a:r>
              <a:rPr lang="en-US" sz="2400" dirty="0"/>
              <a:t>A hobby</a:t>
            </a:r>
          </a:p>
          <a:p>
            <a:pPr lvl="0">
              <a:buFont typeface="Wingdings" pitchFamily="2" charset="2"/>
              <a:buChar char="ü"/>
            </a:pPr>
            <a:r>
              <a:rPr lang="en-US" sz="2400" dirty="0"/>
              <a:t>Just amusement or having fun</a:t>
            </a:r>
          </a:p>
        </p:txBody>
      </p:sp>
      <p:sp>
        <p:nvSpPr>
          <p:cNvPr id="6145" name="Rectangle 1"/>
          <p:cNvSpPr>
            <a:spLocks noChangeArrowheads="1"/>
          </p:cNvSpPr>
          <p:nvPr/>
        </p:nvSpPr>
        <p:spPr bwMode="auto">
          <a:xfrm>
            <a:off x="1752600" y="2628900"/>
            <a:ext cx="9677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We all dream about the job that we would do if only we had the opportunity to do it. Unfortunately, for many of us, our current job is something we do because we have to pay the bills, not because we want to. What if you could do what you really love doing? Wouldn’t that be great? </a:t>
            </a:r>
          </a:p>
          <a:p>
            <a:pPr algn="just" fontAlgn="base">
              <a:spcBef>
                <a:spcPct val="0"/>
              </a:spcBef>
              <a:spcAft>
                <a:spcPct val="0"/>
              </a:spcAft>
            </a:pPr>
            <a:r>
              <a:rPr lang="en-US" sz="2400" dirty="0">
                <a:latin typeface="Calibri" pitchFamily="34" charset="0"/>
                <a:ea typeface="Times New Roman" pitchFamily="18" charset="0"/>
                <a:cs typeface="Calibri" pitchFamily="34" charset="0"/>
              </a:rPr>
              <a:t>	</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It is, and it’s exactly the opportunity you get by starting your own business. </a:t>
            </a:r>
            <a:r>
              <a:rPr lang="en-US" sz="2400" dirty="0">
                <a:latin typeface="Calibri" pitchFamily="34" charset="0"/>
                <a:ea typeface="Times New Roman" pitchFamily="18" charset="0"/>
                <a:cs typeface="Calibri" pitchFamily="34" charset="0"/>
              </a:rPr>
              <a:t>Just have</a:t>
            </a:r>
            <a:r>
              <a:rPr lang="en-US" sz="2400" b="1" dirty="0">
                <a:latin typeface="Calibri" pitchFamily="34" charset="0"/>
                <a:ea typeface="Times New Roman" pitchFamily="18" charset="0"/>
                <a:cs typeface="Calibri" pitchFamily="34" charset="0"/>
              </a:rPr>
              <a:t> a serious business attitude</a:t>
            </a:r>
            <a:r>
              <a:rPr lang="en-US" sz="2400" dirty="0">
                <a:latin typeface="Calibri" pitchFamily="34" charset="0"/>
                <a:ea typeface="Times New Roman" pitchFamily="18" charset="0"/>
                <a:cs typeface="Calibri" pitchFamily="34" charset="0"/>
              </a:rPr>
              <a:t> !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12649200" y="2552700"/>
            <a:ext cx="4038600" cy="3046988"/>
          </a:xfrm>
          <a:prstGeom prst="rect">
            <a:avLst/>
          </a:prstGeom>
          <a:noFill/>
          <a:ln w="25400">
            <a:solidFill>
              <a:srgbClr val="AC7BDC"/>
            </a:solidFill>
            <a:prstDash val="sysDash"/>
          </a:ln>
        </p:spPr>
        <p:txBody>
          <a:bodyPr wrap="square">
            <a:spAutoFit/>
          </a:bodyPr>
          <a:lstStyle/>
          <a:p>
            <a:pPr lvl="0" algn="just"/>
            <a:r>
              <a:rPr lang="en-US" sz="2000" b="1" dirty="0">
                <a:solidFill>
                  <a:srgbClr val="7030A0"/>
                </a:solidFill>
              </a:rPr>
              <a:t>	</a:t>
            </a:r>
            <a:r>
              <a:rPr lang="en-US" sz="2400" b="1" dirty="0">
                <a:solidFill>
                  <a:srgbClr val="7030A0"/>
                </a:solidFill>
              </a:rPr>
              <a:t>Don’t forget, you hold the key. It’s up to you to decide what’s most important to your business and then to act on it. </a:t>
            </a:r>
          </a:p>
          <a:p>
            <a:pPr lvl="0" algn="just"/>
            <a:r>
              <a:rPr lang="en-US" sz="2400" b="1" dirty="0">
                <a:solidFill>
                  <a:srgbClr val="7030A0"/>
                </a:solidFill>
              </a:rPr>
              <a:t>	You’re the boss now; no one else is going to decide for you. </a:t>
            </a:r>
            <a:endParaRPr lang="en-US" altLang="ko-KR" sz="2400" b="1" dirty="0">
              <a:solidFill>
                <a:srgbClr val="7030A0"/>
              </a:solidFill>
              <a:ea typeface="Microsoft Sans Serif" panose="020B0604020202020204" pitchFamily="34" charset="0"/>
              <a:cs typeface="Microsoft Sans Serif" panose="020B0604020202020204" pitchFamily="34" charset="0"/>
            </a:endParaRPr>
          </a:p>
        </p:txBody>
      </p:sp>
      <p:sp>
        <p:nvSpPr>
          <p:cNvPr id="9" name="Rectangle 8"/>
          <p:cNvSpPr/>
          <p:nvPr/>
        </p:nvSpPr>
        <p:spPr>
          <a:xfrm>
            <a:off x="381000" y="1028700"/>
            <a:ext cx="5918993" cy="461665"/>
          </a:xfrm>
          <a:prstGeom prst="rect">
            <a:avLst/>
          </a:prstGeom>
        </p:spPr>
        <p:txBody>
          <a:bodyPr wrap="none">
            <a:spAutoFit/>
          </a:bodyPr>
          <a:lstStyle/>
          <a:p>
            <a:r>
              <a:rPr lang="en-US" altLang="ko-KR" sz="2400" b="1" dirty="0">
                <a:solidFill>
                  <a:srgbClr val="FD4FB4"/>
                </a:solidFill>
                <a:ea typeface="Microsoft Sans Serif" panose="020B0604020202020204" pitchFamily="34" charset="0"/>
                <a:cs typeface="Microsoft Sans Serif" panose="020B0604020202020204" pitchFamily="34" charset="0"/>
              </a:rPr>
              <a:t>Section 1: </a:t>
            </a:r>
            <a:r>
              <a:rPr lang="en-US" sz="2400" b="1" dirty="0">
                <a:solidFill>
                  <a:srgbClr val="FD4FB4"/>
                </a:solidFill>
                <a:ea typeface="Times New Roman" panose="02020603050405020304" pitchFamily="18" charset="0"/>
              </a:rPr>
              <a:t>Having a serious business attitude</a:t>
            </a:r>
            <a:r>
              <a:rPr lang="en-US" sz="2400" b="1" dirty="0"/>
              <a:t> </a:t>
            </a:r>
          </a:p>
        </p:txBody>
      </p:sp>
    </p:spTree>
    <p:extLst>
      <p:ext uri="{BB962C8B-B14F-4D97-AF65-F5344CB8AC3E}">
        <p14:creationId xmlns:p14="http://schemas.microsoft.com/office/powerpoint/2010/main" val="289316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1">
            <a:extLst>
              <a:ext uri="{FF2B5EF4-FFF2-40B4-BE49-F238E27FC236}">
                <a16:creationId xmlns:a16="http://schemas.microsoft.com/office/drawing/2014/main" id="{BE4FB0A3-4984-32C5-6BB7-33815D472E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866900"/>
            <a:ext cx="5283201" cy="2971800"/>
          </a:xfrm>
          <a:prstGeom prst="rect">
            <a:avLst/>
          </a:prstGeom>
        </p:spPr>
      </p:pic>
      <p:sp>
        <p:nvSpPr>
          <p:cNvPr id="2" name="TextBox 8">
            <a:extLst>
              <a:ext uri="{FF2B5EF4-FFF2-40B4-BE49-F238E27FC236}">
                <a16:creationId xmlns:a16="http://schemas.microsoft.com/office/drawing/2014/main" id="{B457E1F9-B71E-20E0-77A5-08EF52153978}"/>
              </a:ext>
            </a:extLst>
          </p:cNvPr>
          <p:cNvSpPr txBox="1"/>
          <p:nvPr/>
        </p:nvSpPr>
        <p:spPr>
          <a:xfrm>
            <a:off x="0" y="266700"/>
            <a:ext cx="16535400" cy="707886"/>
          </a:xfrm>
          <a:prstGeom prst="rect">
            <a:avLst/>
          </a:prstGeom>
          <a:noFill/>
        </p:spPr>
        <p:txBody>
          <a:bodyPr wrap="square" lIns="108000" rIns="108000" rtlCol="0">
            <a:spAutoFit/>
          </a:bodyPr>
          <a:lstStyle/>
          <a:p>
            <a:r>
              <a:rPr lang="en-US" altLang="ko-KR" sz="4000" b="1" dirty="0">
                <a:solidFill>
                  <a:srgbClr val="FD4FB4"/>
                </a:solidFill>
                <a:ea typeface="Microsoft Sans Serif" panose="020B0604020202020204" pitchFamily="34" charset="0"/>
                <a:cs typeface="Microsoft Sans Serif" panose="020B0604020202020204" pitchFamily="34" charset="0"/>
              </a:rPr>
              <a:t>Unit 2:  </a:t>
            </a:r>
            <a:r>
              <a:rPr lang="en-US" sz="4000" b="1" dirty="0">
                <a:solidFill>
                  <a:srgbClr val="FD4FB4"/>
                </a:solidFill>
                <a:effectLst/>
                <a:ea typeface="Times New Roman" panose="02020603050405020304" pitchFamily="18" charset="0"/>
              </a:rPr>
              <a:t>Tips for a successful home- based business: “Do What You Love”</a:t>
            </a:r>
            <a:r>
              <a:rPr lang="en-US" altLang="ko-KR" sz="4000" b="1" dirty="0">
                <a:solidFill>
                  <a:srgbClr val="FD4FB4"/>
                </a:solidFill>
                <a:ea typeface="Microsoft Sans Serif" panose="020B0604020202020204" pitchFamily="34" charset="0"/>
                <a:cs typeface="Microsoft Sans Serif" panose="020B0604020202020204" pitchFamily="34" charset="0"/>
              </a:rPr>
              <a:t> </a:t>
            </a:r>
            <a:endParaRPr lang="ko-KR" altLang="en-US" sz="4000" b="1" dirty="0">
              <a:solidFill>
                <a:srgbClr val="FD4FB4"/>
              </a:solidFill>
              <a:cs typeface="Microsoft Sans Serif" panose="020B0604020202020204" pitchFamily="34" charset="0"/>
            </a:endParaRPr>
          </a:p>
        </p:txBody>
      </p:sp>
      <p:sp>
        <p:nvSpPr>
          <p:cNvPr id="31745" name="Rectangle 1"/>
          <p:cNvSpPr>
            <a:spLocks noChangeArrowheads="1"/>
          </p:cNvSpPr>
          <p:nvPr/>
        </p:nvSpPr>
        <p:spPr bwMode="auto">
          <a:xfrm rot="21183392">
            <a:off x="8698136" y="2366928"/>
            <a:ext cx="451850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57175" algn="just" fontAlgn="base">
              <a:spcBef>
                <a:spcPct val="0"/>
              </a:spcBef>
              <a:spcAft>
                <a:spcPct val="0"/>
              </a:spcAft>
            </a:pPr>
            <a:r>
              <a:rPr kumimoji="0" lang="en-US" sz="2400" b="1" i="0" u="none" strike="noStrike" cap="none" normalizeH="0" baseline="0" dirty="0">
                <a:ln>
                  <a:noFill/>
                </a:ln>
                <a:solidFill>
                  <a:srgbClr val="7030A0"/>
                </a:solidFill>
                <a:effectLst/>
                <a:latin typeface="Calibri" pitchFamily="34" charset="0"/>
                <a:ea typeface="Times New Roman" pitchFamily="18" charset="0"/>
                <a:cs typeface="Calibri" pitchFamily="34" charset="0"/>
              </a:rPr>
              <a:t>Here are </a:t>
            </a:r>
            <a:r>
              <a:rPr lang="en-US" sz="2400" b="1" dirty="0">
                <a:solidFill>
                  <a:srgbClr val="7030A0"/>
                </a:solidFill>
                <a:latin typeface="Calibri" pitchFamily="34" charset="0"/>
                <a:ea typeface="Times New Roman" pitchFamily="18" charset="0"/>
                <a:cs typeface="Calibri" pitchFamily="34" charset="0"/>
              </a:rPr>
              <a:t>some spicy tips</a:t>
            </a:r>
            <a:r>
              <a:rPr kumimoji="0" lang="en-US" sz="2400" b="1" i="0" u="none" strike="noStrike" cap="none" normalizeH="0" baseline="0" dirty="0">
                <a:ln>
                  <a:noFill/>
                </a:ln>
                <a:solidFill>
                  <a:srgbClr val="7030A0"/>
                </a:solidFill>
                <a:effectLst/>
                <a:latin typeface="Calibri" pitchFamily="34" charset="0"/>
                <a:ea typeface="Times New Roman" pitchFamily="18" charset="0"/>
                <a:cs typeface="Calibri" pitchFamily="34" charset="0"/>
              </a:rPr>
              <a:t>:</a:t>
            </a:r>
            <a:endParaRPr kumimoji="0" lang="en-US" sz="2400" b="1" i="0" u="none" strike="noStrike" cap="none" normalizeH="0" baseline="0" dirty="0">
              <a:ln>
                <a:noFill/>
              </a:ln>
              <a:solidFill>
                <a:srgbClr val="7030A0"/>
              </a:solidFill>
              <a:effectLst/>
              <a:latin typeface="Arial" pitchFamily="34" charset="0"/>
              <a:cs typeface="Arial" pitchFamily="34" charset="0"/>
            </a:endParaRPr>
          </a:p>
        </p:txBody>
      </p:sp>
      <p:sp>
        <p:nvSpPr>
          <p:cNvPr id="7" name="Rectangle 1"/>
          <p:cNvSpPr>
            <a:spLocks noChangeArrowheads="1"/>
          </p:cNvSpPr>
          <p:nvPr/>
        </p:nvSpPr>
        <p:spPr bwMode="auto">
          <a:xfrm>
            <a:off x="4800600" y="3390900"/>
            <a:ext cx="12496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7030A0"/>
                </a:solidFill>
                <a:effectLst/>
                <a:ea typeface="Times New Roman" pitchFamily="18" charset="0"/>
                <a:cs typeface="Calibri" pitchFamily="34" charset="0"/>
              </a:rPr>
              <a:t>2.1.1  Be Organized </a:t>
            </a:r>
            <a:endParaRPr kumimoji="0" lang="en-US" sz="2000" b="0"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rgbClr val="FD4FB4"/>
                </a:solidFill>
                <a:effectLst/>
                <a:latin typeface="Calibri" pitchFamily="34" charset="0"/>
                <a:cs typeface="Calibri" pitchFamily="34" charset="0"/>
              </a:rPr>
              <a:t>Keeping your work life and personal life separate </a:t>
            </a:r>
            <a:r>
              <a:rPr kumimoji="0" lang="en-GB" sz="2000" b="1" i="0" u="none" strike="noStrike" cap="none" normalizeH="0" baseline="0" dirty="0">
                <a:ln>
                  <a:noFill/>
                </a:ln>
                <a:solidFill>
                  <a:schemeClr val="tx1"/>
                </a:solidFill>
                <a:effectLst/>
                <a:latin typeface="Calibri" pitchFamily="34" charset="0"/>
                <a:cs typeface="Calibri" pitchFamily="34" charset="0"/>
              </a:rPr>
              <a:t>- You have to draw a line between your home life and your work life.</a:t>
            </a:r>
            <a:r>
              <a:rPr kumimoji="0" lang="en-GB" sz="2000" b="0" i="0" u="none" strike="noStrike" cap="none" normalizeH="0" baseline="0" dirty="0">
                <a:ln>
                  <a:noFill/>
                </a:ln>
                <a:solidFill>
                  <a:schemeClr val="tx1"/>
                </a:solidFill>
                <a:effectLst/>
                <a:latin typeface="Calibri" pitchFamily="34" charset="0"/>
                <a:cs typeface="Calibri"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Don’t turn your bedroom into your office </a:t>
            </a:r>
            <a:r>
              <a:rPr kumimoji="0" lang="en-GB" sz="2000" b="0" i="0" u="none" strike="noStrike" cap="none" normalizeH="0" baseline="0" dirty="0">
                <a:ln>
                  <a:noFill/>
                </a:ln>
                <a:solidFill>
                  <a:schemeClr val="tx1"/>
                </a:solidFill>
                <a:effectLst/>
                <a:latin typeface="Calibri" pitchFamily="34" charset="0"/>
                <a:cs typeface="Calibri" pitchFamily="34" charset="0"/>
              </a:rPr>
              <a:t>We have one word for you: Don’t!  Your bedroom  must be a refuge from the pressures of work and life where you relax.</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Use a separate room</a:t>
            </a: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If you don’t have an extra room available for your office, reconfigure a larger space using separator panels.</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Use a separate entrance... if it's possible </a:t>
            </a:r>
            <a:r>
              <a:rPr kumimoji="0" lang="en-GB" sz="2000" b="0" i="0" u="none" strike="noStrike" cap="none" normalizeH="0" baseline="0" dirty="0">
                <a:ln>
                  <a:noFill/>
                </a:ln>
                <a:solidFill>
                  <a:schemeClr val="tx1"/>
                </a:solidFill>
                <a:effectLst/>
                <a:latin typeface="Calibri" pitchFamily="34" charset="0"/>
                <a:cs typeface="Calibri" pitchFamily="34" charset="0"/>
              </a:rPr>
              <a:t>A separate entrance helps keep your work life separate from your home life.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Set a work schedule  </a:t>
            </a:r>
            <a:r>
              <a:rPr kumimoji="0" lang="en-GB" sz="2000" b="0" i="0" u="none" strike="noStrike" cap="none" normalizeH="0" baseline="0" dirty="0">
                <a:ln>
                  <a:noFill/>
                </a:ln>
                <a:solidFill>
                  <a:schemeClr val="tx1"/>
                </a:solidFill>
                <a:effectLst/>
                <a:latin typeface="Calibri" pitchFamily="34" charset="0"/>
                <a:cs typeface="Calibri" pitchFamily="34" charset="0"/>
              </a:rPr>
              <a:t>When you own your own business, you can work whenever you like. You may find it easier (and more productive) to establish a regular work schedule.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Ask for help!</a:t>
            </a:r>
            <a:r>
              <a:rPr kumimoji="0" lang="en-GB" sz="2000" b="0" i="0" u="none" strike="noStrike" cap="none" normalizeH="0" baseline="0" dirty="0">
                <a:ln>
                  <a:noFill/>
                </a:ln>
                <a:solidFill>
                  <a:schemeClr val="tx1"/>
                </a:solidFill>
                <a:effectLst/>
                <a:latin typeface="Calibri" pitchFamily="34" charset="0"/>
                <a:cs typeface="Calibri" pitchFamily="34" charset="0"/>
              </a:rPr>
              <a:t> The main thing to keep in mind is that you do have alternatives available to you if you feel overwhelmed.</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Dress for success </a:t>
            </a:r>
            <a:r>
              <a:rPr kumimoji="0" lang="en-GB" sz="2000" b="0" i="0" u="none" strike="noStrike" cap="none" normalizeH="0" baseline="0" dirty="0">
                <a:ln>
                  <a:noFill/>
                </a:ln>
                <a:solidFill>
                  <a:schemeClr val="tx1"/>
                </a:solidFill>
                <a:effectLst/>
                <a:latin typeface="Calibri" pitchFamily="34" charset="0"/>
                <a:cs typeface="Calibri" pitchFamily="34" charset="0"/>
              </a:rPr>
              <a:t>You should dress one level higher than the client you’re meeting with.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Get a dedicated phone line </a:t>
            </a:r>
            <a:r>
              <a:rPr kumimoji="0" lang="en-GB" sz="2000" b="0" i="0" u="none" strike="noStrike" cap="none" normalizeH="0" baseline="0" dirty="0">
                <a:ln>
                  <a:noFill/>
                </a:ln>
                <a:solidFill>
                  <a:schemeClr val="tx1"/>
                </a:solidFill>
                <a:effectLst/>
                <a:latin typeface="Calibri" pitchFamily="34" charset="0"/>
                <a:cs typeface="Calibri" pitchFamily="34" charset="0"/>
              </a:rPr>
              <a:t>You’ll make a much better impression by having a dedicated phone line for your business, hooked up to a dedicated answering machine or voice-mail system.</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a:ln>
                  <a:noFill/>
                </a:ln>
                <a:solidFill>
                  <a:schemeClr val="tx1"/>
                </a:solidFill>
                <a:effectLst/>
                <a:latin typeface="Calibri" pitchFamily="34" charset="0"/>
                <a:cs typeface="Calibri" pitchFamily="34" charset="0"/>
              </a:rPr>
              <a:t>Avoiding distractions </a:t>
            </a:r>
            <a:r>
              <a:rPr kumimoji="0" lang="en-GB" sz="2000" b="0" i="0" u="none" strike="noStrike" cap="none" normalizeH="0" baseline="0" dirty="0">
                <a:ln>
                  <a:noFill/>
                </a:ln>
                <a:solidFill>
                  <a:schemeClr val="tx1"/>
                </a:solidFill>
                <a:effectLst/>
                <a:latin typeface="Calibri" pitchFamily="34" charset="0"/>
                <a:cs typeface="Calibri" pitchFamily="34" charset="0"/>
              </a:rPr>
              <a:t>Remove the sources of distraction. </a:t>
            </a:r>
            <a:endParaRPr kumimoji="0" lang="en-GB" sz="20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4876800" y="1181100"/>
            <a:ext cx="9144000" cy="830997"/>
          </a:xfrm>
          <a:prstGeom prst="rect">
            <a:avLst/>
          </a:prstGeom>
        </p:spPr>
        <p:txBody>
          <a:bodyPr>
            <a:spAutoFit/>
          </a:bodyPr>
          <a:lstStyle/>
          <a:p>
            <a:r>
              <a:rPr lang="en-US" altLang="ko-KR" sz="2400" b="1" dirty="0">
                <a:solidFill>
                  <a:srgbClr val="FD4FB4"/>
                </a:solidFill>
                <a:ea typeface="Microsoft Sans Serif" panose="020B0604020202020204" pitchFamily="34" charset="0"/>
                <a:cs typeface="Microsoft Sans Serif" panose="020B0604020202020204" pitchFamily="34" charset="0"/>
              </a:rPr>
              <a:t>Section 1: </a:t>
            </a:r>
            <a:r>
              <a:rPr lang="en-US" sz="2400" b="1" dirty="0">
                <a:solidFill>
                  <a:srgbClr val="FD4FB4"/>
                </a:solidFill>
                <a:ea typeface="Times New Roman" panose="02020603050405020304" pitchFamily="18" charset="0"/>
              </a:rPr>
              <a:t>Having a serious business attitude</a:t>
            </a:r>
            <a:r>
              <a:rPr lang="en-US" sz="2400" b="1" dirty="0"/>
              <a:t> </a:t>
            </a:r>
          </a:p>
          <a:p>
            <a:r>
              <a:rPr lang="en-US" sz="2400" b="1" dirty="0">
                <a:solidFill>
                  <a:srgbClr val="AC7BDC"/>
                </a:solidFill>
              </a:rPr>
              <a:t>2.1 You’re the one who decide</a:t>
            </a:r>
            <a:r>
              <a:rPr lang="en-US" sz="2400" dirty="0">
                <a:solidFill>
                  <a:srgbClr val="AC7BDC"/>
                </a:solidFill>
              </a:rPr>
              <a:t> </a:t>
            </a:r>
          </a:p>
        </p:txBody>
      </p:sp>
      <p:sp>
        <p:nvSpPr>
          <p:cNvPr id="12" name="Rectangle 11"/>
          <p:cNvSpPr/>
          <p:nvPr/>
        </p:nvSpPr>
        <p:spPr>
          <a:xfrm>
            <a:off x="1295400" y="4762500"/>
            <a:ext cx="3048000" cy="3416320"/>
          </a:xfrm>
          <a:prstGeom prst="rect">
            <a:avLst/>
          </a:prstGeom>
        </p:spPr>
        <p:txBody>
          <a:bodyPr wrap="square">
            <a:spAutoFit/>
          </a:bodyPr>
          <a:lstStyle/>
          <a:p>
            <a:pPr algn="ctr"/>
            <a:r>
              <a:rPr lang="en-GB" b="1" dirty="0"/>
              <a:t>Routines are a good thing !</a:t>
            </a:r>
          </a:p>
          <a:p>
            <a:pPr algn="just"/>
            <a:r>
              <a:rPr lang="en-GB" dirty="0"/>
              <a:t>	</a:t>
            </a:r>
          </a:p>
          <a:p>
            <a:pPr algn="ctr"/>
            <a:r>
              <a:rPr lang="en-GB" b="1" dirty="0"/>
              <a:t>To be more efficient, </a:t>
            </a:r>
          </a:p>
          <a:p>
            <a:pPr algn="ctr"/>
            <a:r>
              <a:rPr lang="en-GB" b="1" dirty="0"/>
              <a:t>create positive work routines! </a:t>
            </a:r>
          </a:p>
          <a:p>
            <a:pPr algn="just"/>
            <a:r>
              <a:rPr lang="en-GB" dirty="0"/>
              <a:t>Efficiency is making your business or system processes more efficient. This measurement factors in both time and resources spent on a process and either directly or indirectly affects your home business’ revenue.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0800">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1813</TotalTime>
  <Words>3363</Words>
  <Application>Microsoft Office PowerPoint</Application>
  <PresentationFormat>Custom</PresentationFormat>
  <Paragraphs>240</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Arial Black</vt:lpstr>
      <vt:lpstr>Calibri</vt:lpstr>
      <vt:lpstr>Calibri Light</vt:lpstr>
      <vt:lpstr>Microsoft Sans Serif</vt:lpstr>
      <vt:lpstr>Times New Roman</vt:lpstr>
      <vt:lpstr>Wingdings</vt:lpstr>
      <vt:lpstr>Office Theme</vt:lpstr>
      <vt:lpstr>1_Office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 ppt template</dc:title>
  <dc:creator>Monia Coppola</dc:creator>
  <cp:keywords>DAE5RJB_4P8,BAEXurJiHZU</cp:keywords>
  <cp:lastModifiedBy>Monica Caruntu</cp:lastModifiedBy>
  <cp:revision>169</cp:revision>
  <dcterms:created xsi:type="dcterms:W3CDTF">2022-02-24T12:49:48Z</dcterms:created>
  <dcterms:modified xsi:type="dcterms:W3CDTF">2022-11-07T20:26:24Z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