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68" r:id="rId3"/>
  </p:sldMasterIdLst>
  <p:sldIdLst>
    <p:sldId id="256" r:id="rId4"/>
    <p:sldId id="265" r:id="rId5"/>
    <p:sldId id="266" r:id="rId6"/>
    <p:sldId id="259" r:id="rId7"/>
    <p:sldId id="268" r:id="rId8"/>
    <p:sldId id="269" r:id="rId9"/>
    <p:sldId id="271" r:id="rId10"/>
    <p:sldId id="270" r:id="rId11"/>
    <p:sldId id="272" r:id="rId12"/>
    <p:sldId id="277" r:id="rId13"/>
    <p:sldId id="273" r:id="rId14"/>
    <p:sldId id="274" r:id="rId15"/>
    <p:sldId id="260" r:id="rId16"/>
    <p:sldId id="275" r:id="rId17"/>
    <p:sldId id="276" r:id="rId18"/>
    <p:sldId id="267" r:id="rId19"/>
    <p:sldId id="261" r:id="rId20"/>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FB4"/>
    <a:srgbClr val="AC7BDC"/>
    <a:srgbClr val="FFCA28"/>
    <a:srgbClr val="FCD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75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1949C-4F46-5D90-5ABE-AF4C510DA959}"/>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18EEB9-F332-D4E8-B5C3-A2AFBA06764C}"/>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2FFA9C8-F09D-A28F-9C27-39DE96B060F7}"/>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2A34ED-F807-69A6-B809-290556F51D0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23/03/2023</a:t>
            </a:fld>
            <a:endParaRPr lang="es-ES"/>
          </a:p>
        </p:txBody>
      </p:sp>
      <p:sp>
        <p:nvSpPr>
          <p:cNvPr id="6" name="Marcador de pie de página 5">
            <a:extLst>
              <a:ext uri="{FF2B5EF4-FFF2-40B4-BE49-F238E27FC236}">
                <a16:creationId xmlns:a16="http://schemas.microsoft.com/office/drawing/2014/main" id="{391311A9-C716-6E77-38A6-6B4607B4992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4311710-0BA5-43ED-E520-140C43934BD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a:t>
            </a:fld>
            <a:endParaRPr lang="es-ES"/>
          </a:p>
        </p:txBody>
      </p:sp>
    </p:spTree>
    <p:extLst>
      <p:ext uri="{BB962C8B-B14F-4D97-AF65-F5344CB8AC3E}">
        <p14:creationId xmlns:p14="http://schemas.microsoft.com/office/powerpoint/2010/main" val="245627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98DEF-8D49-64FE-AD97-F9DAB8861AFF}"/>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583FD55-70C7-37CE-A9EE-C00BA6BECE79}"/>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A179A84-AF48-9AB3-BE3D-C61D52B85E9C}"/>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37E4B88-F373-6772-58DC-B90ECC706878}"/>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23/03/2023</a:t>
            </a:fld>
            <a:endParaRPr lang="es-ES"/>
          </a:p>
        </p:txBody>
      </p:sp>
      <p:sp>
        <p:nvSpPr>
          <p:cNvPr id="6" name="Marcador de pie de página 5">
            <a:extLst>
              <a:ext uri="{FF2B5EF4-FFF2-40B4-BE49-F238E27FC236}">
                <a16:creationId xmlns:a16="http://schemas.microsoft.com/office/drawing/2014/main" id="{7723332D-2B61-AFD0-82F4-3C5DF7F488D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A561B29-4152-6C4C-BF3C-129026AD6C71}"/>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a:t>
            </a:fld>
            <a:endParaRPr lang="es-ES"/>
          </a:p>
        </p:txBody>
      </p:sp>
    </p:spTree>
    <p:extLst>
      <p:ext uri="{BB962C8B-B14F-4D97-AF65-F5344CB8AC3E}">
        <p14:creationId xmlns:p14="http://schemas.microsoft.com/office/powerpoint/2010/main" val="405156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75ADE-D4FB-22CC-5459-277BE01445CA}"/>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FF21D0-2A18-E3EB-0A76-B65187D13177}"/>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DFD11E8-3766-2680-D123-5E992720973A}"/>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23/03/2023</a:t>
            </a:fld>
            <a:endParaRPr lang="es-ES"/>
          </a:p>
        </p:txBody>
      </p:sp>
      <p:sp>
        <p:nvSpPr>
          <p:cNvPr id="5" name="Marcador de pie de página 4">
            <a:extLst>
              <a:ext uri="{FF2B5EF4-FFF2-40B4-BE49-F238E27FC236}">
                <a16:creationId xmlns:a16="http://schemas.microsoft.com/office/drawing/2014/main" id="{02FD317B-C31E-C7A9-1B51-1616E411DAB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D9C48F9-66A3-7A81-50B4-A080DBC5D7FA}"/>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a:t>
            </a:fld>
            <a:endParaRPr lang="es-ES"/>
          </a:p>
        </p:txBody>
      </p:sp>
    </p:spTree>
    <p:extLst>
      <p:ext uri="{BB962C8B-B14F-4D97-AF65-F5344CB8AC3E}">
        <p14:creationId xmlns:p14="http://schemas.microsoft.com/office/powerpoint/2010/main" val="312206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D14731-BB8D-76EA-A465-54138A92CB2B}"/>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D7D4A6-775F-7462-C60D-FC5E22CF0C90}"/>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7B7DA30-2844-58DF-D43A-2AFD89C33012}"/>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23/03/2023</a:t>
            </a:fld>
            <a:endParaRPr lang="es-ES"/>
          </a:p>
        </p:txBody>
      </p:sp>
      <p:sp>
        <p:nvSpPr>
          <p:cNvPr id="5" name="Marcador de pie de página 4">
            <a:extLst>
              <a:ext uri="{FF2B5EF4-FFF2-40B4-BE49-F238E27FC236}">
                <a16:creationId xmlns:a16="http://schemas.microsoft.com/office/drawing/2014/main" id="{8A210C38-1017-0F07-E4A5-8013C7F6800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644EC7C5-35E1-F85E-7C9D-EAF37F615D18}"/>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a:t>
            </a:fld>
            <a:endParaRPr lang="es-ES"/>
          </a:p>
        </p:txBody>
      </p:sp>
    </p:spTree>
    <p:extLst>
      <p:ext uri="{BB962C8B-B14F-4D97-AF65-F5344CB8AC3E}">
        <p14:creationId xmlns:p14="http://schemas.microsoft.com/office/powerpoint/2010/main" val="209250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68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AF5AE-94F6-0A8E-1098-BBE2B5750F7D}"/>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A3BAF39-B422-6C6D-F3BC-341E345A5BBD}"/>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0667AE6-C409-A4E0-701B-9529BABD6336}"/>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23/03/2023</a:t>
            </a:fld>
            <a:endParaRPr lang="es-ES"/>
          </a:p>
        </p:txBody>
      </p:sp>
      <p:sp>
        <p:nvSpPr>
          <p:cNvPr id="5" name="Marcador de pie de página 4">
            <a:extLst>
              <a:ext uri="{FF2B5EF4-FFF2-40B4-BE49-F238E27FC236}">
                <a16:creationId xmlns:a16="http://schemas.microsoft.com/office/drawing/2014/main" id="{4BF42CCA-8053-EAE2-F185-A5C98BA3C7A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6488673-3D20-0B87-59E4-CD7699EB483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a:t>
            </a:fld>
            <a:endParaRPr lang="es-ES"/>
          </a:p>
        </p:txBody>
      </p:sp>
    </p:spTree>
    <p:extLst>
      <p:ext uri="{BB962C8B-B14F-4D97-AF65-F5344CB8AC3E}">
        <p14:creationId xmlns:p14="http://schemas.microsoft.com/office/powerpoint/2010/main" val="80983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1D46E-814A-CA9B-E75E-03D1D75421E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50388A1-EDB0-6F1D-3CDE-3CC7E9A2F5BC}"/>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0CE9B0-787E-E01B-3784-78FDB2FB0BBF}"/>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23/03/2023</a:t>
            </a:fld>
            <a:endParaRPr lang="es-ES"/>
          </a:p>
        </p:txBody>
      </p:sp>
      <p:sp>
        <p:nvSpPr>
          <p:cNvPr id="5" name="Marcador de pie de página 4">
            <a:extLst>
              <a:ext uri="{FF2B5EF4-FFF2-40B4-BE49-F238E27FC236}">
                <a16:creationId xmlns:a16="http://schemas.microsoft.com/office/drawing/2014/main" id="{7764D22E-0DE5-C184-4C77-934A7420FF0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5748FD6-54BB-BAC3-7587-631E2501FEB9}"/>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a:t>
            </a:fld>
            <a:endParaRPr lang="es-ES"/>
          </a:p>
        </p:txBody>
      </p:sp>
    </p:spTree>
    <p:extLst>
      <p:ext uri="{BB962C8B-B14F-4D97-AF65-F5344CB8AC3E}">
        <p14:creationId xmlns:p14="http://schemas.microsoft.com/office/powerpoint/2010/main" val="327524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35497-B649-C263-4548-F3BD3307E0E1}"/>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5FB067-4AF0-0E66-338A-19502E772450}"/>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BC3FEF-8000-B4D5-8415-0AF23E5ACF1F}"/>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23/03/2023</a:t>
            </a:fld>
            <a:endParaRPr lang="es-ES"/>
          </a:p>
        </p:txBody>
      </p:sp>
      <p:sp>
        <p:nvSpPr>
          <p:cNvPr id="5" name="Marcador de pie de página 4">
            <a:extLst>
              <a:ext uri="{FF2B5EF4-FFF2-40B4-BE49-F238E27FC236}">
                <a16:creationId xmlns:a16="http://schemas.microsoft.com/office/drawing/2014/main" id="{64B13E0C-F115-B738-BDC7-AA8D17CA76D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5AA749-E46E-E7C2-92D7-5DF988B94B04}"/>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a:t>
            </a:fld>
            <a:endParaRPr lang="es-ES"/>
          </a:p>
        </p:txBody>
      </p:sp>
    </p:spTree>
    <p:extLst>
      <p:ext uri="{BB962C8B-B14F-4D97-AF65-F5344CB8AC3E}">
        <p14:creationId xmlns:p14="http://schemas.microsoft.com/office/powerpoint/2010/main" val="37359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3C34A-3133-B72E-3BEA-4ACE8BADF948}"/>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EA8966-14BB-564B-B172-19629B429518}"/>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941C84-988F-F505-FFF8-A9679465E602}"/>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5B2A31E-E2C7-CE8F-8AE3-04F668EA965A}"/>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23/03/2023</a:t>
            </a:fld>
            <a:endParaRPr lang="es-ES"/>
          </a:p>
        </p:txBody>
      </p:sp>
      <p:sp>
        <p:nvSpPr>
          <p:cNvPr id="6" name="Marcador de pie de página 5">
            <a:extLst>
              <a:ext uri="{FF2B5EF4-FFF2-40B4-BE49-F238E27FC236}">
                <a16:creationId xmlns:a16="http://schemas.microsoft.com/office/drawing/2014/main" id="{FD8A95A6-C1AA-3800-89AF-8542FBFA4D5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2A32347-9F9C-E4D7-FBB4-DCC460B60275}"/>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a:t>
            </a:fld>
            <a:endParaRPr lang="es-ES"/>
          </a:p>
        </p:txBody>
      </p:sp>
    </p:spTree>
    <p:extLst>
      <p:ext uri="{BB962C8B-B14F-4D97-AF65-F5344CB8AC3E}">
        <p14:creationId xmlns:p14="http://schemas.microsoft.com/office/powerpoint/2010/main" val="301470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DE2DA-118B-C085-C220-8E8DA98550FA}"/>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46A4FF-1812-787E-E163-77CFE2C483B0}"/>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0F8D66-709F-0F95-2CCA-B371879484A2}"/>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6BAF0B3-FF54-5AF5-C61B-7A2918A315BE}"/>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FA7BEEF-1CB2-E9F0-295C-F199CC162F7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9FB6C01-62E4-8DAF-8FA3-62A37AEF4812}"/>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23/03/2023</a:t>
            </a:fld>
            <a:endParaRPr lang="es-ES"/>
          </a:p>
        </p:txBody>
      </p:sp>
      <p:sp>
        <p:nvSpPr>
          <p:cNvPr id="8" name="Marcador de pie de página 7">
            <a:extLst>
              <a:ext uri="{FF2B5EF4-FFF2-40B4-BE49-F238E27FC236}">
                <a16:creationId xmlns:a16="http://schemas.microsoft.com/office/drawing/2014/main" id="{B61C532F-995D-F4D8-C216-E9DDD89074F8}"/>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DC6183D0-87E6-5F2E-BBE5-23D0E3E2C64F}"/>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a:t>
            </a:fld>
            <a:endParaRPr lang="es-ES"/>
          </a:p>
        </p:txBody>
      </p:sp>
    </p:spTree>
    <p:extLst>
      <p:ext uri="{BB962C8B-B14F-4D97-AF65-F5344CB8AC3E}">
        <p14:creationId xmlns:p14="http://schemas.microsoft.com/office/powerpoint/2010/main" val="130922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27361-5590-A868-A5D4-0EDC0867C084}"/>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F945BD4-8740-2B04-08BA-031623F5FAB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23/03/2023</a:t>
            </a:fld>
            <a:endParaRPr lang="es-ES"/>
          </a:p>
        </p:txBody>
      </p:sp>
      <p:sp>
        <p:nvSpPr>
          <p:cNvPr id="4" name="Marcador de pie de página 3">
            <a:extLst>
              <a:ext uri="{FF2B5EF4-FFF2-40B4-BE49-F238E27FC236}">
                <a16:creationId xmlns:a16="http://schemas.microsoft.com/office/drawing/2014/main" id="{9574857B-70CC-9BE6-C8CA-0F8DFDCB568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F4A2AF0D-DAC3-A557-0AB9-32B33D0D865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a:t>
            </a:fld>
            <a:endParaRPr lang="es-ES"/>
          </a:p>
        </p:txBody>
      </p:sp>
    </p:spTree>
    <p:extLst>
      <p:ext uri="{BB962C8B-B14F-4D97-AF65-F5344CB8AC3E}">
        <p14:creationId xmlns:p14="http://schemas.microsoft.com/office/powerpoint/2010/main" val="34643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EA0526-4E13-E717-DCAE-122FFFBC282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t>23/03/2023</a:t>
            </a:fld>
            <a:endParaRPr lang="es-ES"/>
          </a:p>
        </p:txBody>
      </p:sp>
      <p:sp>
        <p:nvSpPr>
          <p:cNvPr id="3" name="Marcador de pie de página 2">
            <a:extLst>
              <a:ext uri="{FF2B5EF4-FFF2-40B4-BE49-F238E27FC236}">
                <a16:creationId xmlns:a16="http://schemas.microsoft.com/office/drawing/2014/main" id="{86AF9DE4-D424-AF6F-B89E-52FA4D70FA7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D613C906-1CB1-B2F0-A160-B16313F8A17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t>‹#›</a:t>
            </a:fld>
            <a:endParaRPr lang="es-ES"/>
          </a:p>
        </p:txBody>
      </p:sp>
    </p:spTree>
    <p:extLst>
      <p:ext uri="{BB962C8B-B14F-4D97-AF65-F5344CB8AC3E}">
        <p14:creationId xmlns:p14="http://schemas.microsoft.com/office/powerpoint/2010/main" val="3011223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17" name="bg object 17"/>
          <p:cNvPicPr/>
          <p:nvPr/>
        </p:nvPicPr>
        <p:blipFill>
          <a:blip r:embed="rId3" cstate="print"/>
          <a:stretch>
            <a:fillRect/>
          </a:stretch>
        </p:blipFill>
        <p:spPr>
          <a:xfrm>
            <a:off x="1057881" y="9265523"/>
            <a:ext cx="3152774" cy="666749"/>
          </a:xfrm>
          <a:prstGeom prst="rect">
            <a:avLst/>
          </a:prstGeom>
        </p:spPr>
      </p:pic>
      <p:pic>
        <p:nvPicPr>
          <p:cNvPr id="15" name="object 2">
            <a:extLst>
              <a:ext uri="{FF2B5EF4-FFF2-40B4-BE49-F238E27FC236}">
                <a16:creationId xmlns:a16="http://schemas.microsoft.com/office/drawing/2014/main" id="{013A6DBC-26EC-46F6-B6F0-0DDFF7CDE3AE}"/>
              </a:ext>
            </a:extLst>
          </p:cNvPr>
          <p:cNvPicPr/>
          <p:nvPr userDrawn="1"/>
        </p:nvPicPr>
        <p:blipFill>
          <a:blip r:embed="rId4" cstate="print"/>
          <a:stretch>
            <a:fillRect/>
          </a:stretch>
        </p:blipFill>
        <p:spPr>
          <a:xfrm>
            <a:off x="4876800" y="723900"/>
            <a:ext cx="8039099" cy="4524374"/>
          </a:xfrm>
          <a:prstGeom prst="rect">
            <a:avLst/>
          </a:prstGeom>
        </p:spPr>
      </p:pic>
      <p:pic>
        <p:nvPicPr>
          <p:cNvPr id="18" name="object 3">
            <a:extLst>
              <a:ext uri="{FF2B5EF4-FFF2-40B4-BE49-F238E27FC236}">
                <a16:creationId xmlns:a16="http://schemas.microsoft.com/office/drawing/2014/main" id="{ECB9054D-8537-4245-AB54-935090E7570B}"/>
              </a:ext>
            </a:extLst>
          </p:cNvPr>
          <p:cNvPicPr/>
          <p:nvPr userDrawn="1"/>
        </p:nvPicPr>
        <p:blipFill>
          <a:blip r:embed="rId5" cstate="print"/>
          <a:stretch>
            <a:fillRect/>
          </a:stretch>
        </p:blipFill>
        <p:spPr>
          <a:xfrm>
            <a:off x="451137" y="8007589"/>
            <a:ext cx="581024" cy="581024"/>
          </a:xfrm>
          <a:prstGeom prst="rect">
            <a:avLst/>
          </a:prstGeom>
        </p:spPr>
      </p:pic>
      <p:pic>
        <p:nvPicPr>
          <p:cNvPr id="19" name="object 4">
            <a:extLst>
              <a:ext uri="{FF2B5EF4-FFF2-40B4-BE49-F238E27FC236}">
                <a16:creationId xmlns:a16="http://schemas.microsoft.com/office/drawing/2014/main" id="{10B51AD7-F401-4125-9CCA-E919AE06C74E}"/>
              </a:ext>
            </a:extLst>
          </p:cNvPr>
          <p:cNvPicPr/>
          <p:nvPr userDrawn="1"/>
        </p:nvPicPr>
        <p:blipFill>
          <a:blip r:embed="rId5" cstate="print"/>
          <a:stretch>
            <a:fillRect/>
          </a:stretch>
        </p:blipFill>
        <p:spPr>
          <a:xfrm>
            <a:off x="451137" y="7355968"/>
            <a:ext cx="581024" cy="581024"/>
          </a:xfrm>
          <a:prstGeom prst="rect">
            <a:avLst/>
          </a:prstGeom>
        </p:spPr>
      </p:pic>
      <p:pic>
        <p:nvPicPr>
          <p:cNvPr id="20" name="object 5">
            <a:extLst>
              <a:ext uri="{FF2B5EF4-FFF2-40B4-BE49-F238E27FC236}">
                <a16:creationId xmlns:a16="http://schemas.microsoft.com/office/drawing/2014/main" id="{12F486B3-0611-400E-BD65-463E6BED1CE9}"/>
              </a:ext>
            </a:extLst>
          </p:cNvPr>
          <p:cNvPicPr/>
          <p:nvPr userDrawn="1"/>
        </p:nvPicPr>
        <p:blipFill>
          <a:blip r:embed="rId5" cstate="print"/>
          <a:stretch>
            <a:fillRect/>
          </a:stretch>
        </p:blipFill>
        <p:spPr>
          <a:xfrm>
            <a:off x="451137" y="6710436"/>
            <a:ext cx="581024" cy="581024"/>
          </a:xfrm>
          <a:prstGeom prst="rect">
            <a:avLst/>
          </a:prstGeom>
        </p:spPr>
      </p:pic>
      <p:sp>
        <p:nvSpPr>
          <p:cNvPr id="21" name="object 6">
            <a:extLst>
              <a:ext uri="{FF2B5EF4-FFF2-40B4-BE49-F238E27FC236}">
                <a16:creationId xmlns:a16="http://schemas.microsoft.com/office/drawing/2014/main" id="{A1D8B407-8154-4207-9D76-D7D32F343DBD}"/>
              </a:ext>
            </a:extLst>
          </p:cNvPr>
          <p:cNvSpPr txBox="1"/>
          <p:nvPr userDrawn="1"/>
        </p:nvSpPr>
        <p:spPr>
          <a:xfrm>
            <a:off x="8881981" y="4530662"/>
            <a:ext cx="2093595" cy="410209"/>
          </a:xfrm>
          <a:prstGeom prst="rect">
            <a:avLst/>
          </a:prstGeom>
        </p:spPr>
        <p:txBody>
          <a:bodyPr vert="horz" wrap="square" lIns="0" tIns="15875" rIns="0" bIns="0" rtlCol="0">
            <a:spAutoFit/>
          </a:bodyPr>
          <a:lstStyle/>
          <a:p>
            <a:pPr marL="12700">
              <a:lnSpc>
                <a:spcPct val="100000"/>
              </a:lnSpc>
              <a:spcBef>
                <a:spcPts val="125"/>
              </a:spcBef>
            </a:pPr>
            <a:r>
              <a:rPr sz="2500" dirty="0">
                <a:solidFill>
                  <a:schemeClr val="tx1"/>
                </a:solidFill>
                <a:latin typeface="Microsoft Sans Serif"/>
                <a:cs typeface="Microsoft Sans Serif"/>
              </a:rPr>
              <a:t>wideproject.eu</a:t>
            </a:r>
          </a:p>
        </p:txBody>
      </p:sp>
      <p:sp>
        <p:nvSpPr>
          <p:cNvPr id="23" name="CuadroTexto 22">
            <a:extLst>
              <a:ext uri="{FF2B5EF4-FFF2-40B4-BE49-F238E27FC236}">
                <a16:creationId xmlns:a16="http://schemas.microsoft.com/office/drawing/2014/main" id="{96A80E2F-D880-4F44-863E-0C734D2131D9}"/>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17" name="bg object 17"/>
          <p:cNvPicPr/>
          <p:nvPr/>
        </p:nvPicPr>
        <p:blipFill>
          <a:blip r:embed="rId3" cstate="print"/>
          <a:stretch>
            <a:fillRect/>
          </a:stretch>
        </p:blipFill>
        <p:spPr>
          <a:xfrm>
            <a:off x="1057881" y="9265523"/>
            <a:ext cx="3152774" cy="666749"/>
          </a:xfrm>
          <a:prstGeom prst="rect">
            <a:avLst/>
          </a:prstGeom>
        </p:spPr>
      </p:pic>
      <p:pic>
        <p:nvPicPr>
          <p:cNvPr id="15" name="object 2">
            <a:extLst>
              <a:ext uri="{FF2B5EF4-FFF2-40B4-BE49-F238E27FC236}">
                <a16:creationId xmlns:a16="http://schemas.microsoft.com/office/drawing/2014/main" id="{013A6DBC-26EC-46F6-B6F0-0DDFF7CDE3AE}"/>
              </a:ext>
            </a:extLst>
          </p:cNvPr>
          <p:cNvPicPr/>
          <p:nvPr userDrawn="1"/>
        </p:nvPicPr>
        <p:blipFill>
          <a:blip r:embed="rId4" cstate="print"/>
          <a:stretch>
            <a:fillRect/>
          </a:stretch>
        </p:blipFill>
        <p:spPr>
          <a:xfrm>
            <a:off x="14325600" y="190500"/>
            <a:ext cx="3789133" cy="2194867"/>
          </a:xfrm>
          <a:prstGeom prst="rect">
            <a:avLst/>
          </a:prstGeom>
        </p:spPr>
      </p:pic>
      <p:pic>
        <p:nvPicPr>
          <p:cNvPr id="18" name="object 3">
            <a:extLst>
              <a:ext uri="{FF2B5EF4-FFF2-40B4-BE49-F238E27FC236}">
                <a16:creationId xmlns:a16="http://schemas.microsoft.com/office/drawing/2014/main" id="{ECB9054D-8537-4245-AB54-935090E7570B}"/>
              </a:ext>
            </a:extLst>
          </p:cNvPr>
          <p:cNvPicPr/>
          <p:nvPr userDrawn="1"/>
        </p:nvPicPr>
        <p:blipFill>
          <a:blip r:embed="rId5" cstate="print"/>
          <a:stretch>
            <a:fillRect/>
          </a:stretch>
        </p:blipFill>
        <p:spPr>
          <a:xfrm>
            <a:off x="451137" y="8007589"/>
            <a:ext cx="581024" cy="581024"/>
          </a:xfrm>
          <a:prstGeom prst="rect">
            <a:avLst/>
          </a:prstGeom>
        </p:spPr>
      </p:pic>
      <p:pic>
        <p:nvPicPr>
          <p:cNvPr id="19" name="object 4">
            <a:extLst>
              <a:ext uri="{FF2B5EF4-FFF2-40B4-BE49-F238E27FC236}">
                <a16:creationId xmlns:a16="http://schemas.microsoft.com/office/drawing/2014/main" id="{10B51AD7-F401-4125-9CCA-E919AE06C74E}"/>
              </a:ext>
            </a:extLst>
          </p:cNvPr>
          <p:cNvPicPr/>
          <p:nvPr userDrawn="1"/>
        </p:nvPicPr>
        <p:blipFill>
          <a:blip r:embed="rId5" cstate="print"/>
          <a:stretch>
            <a:fillRect/>
          </a:stretch>
        </p:blipFill>
        <p:spPr>
          <a:xfrm>
            <a:off x="451137" y="7355968"/>
            <a:ext cx="581024" cy="581024"/>
          </a:xfrm>
          <a:prstGeom prst="rect">
            <a:avLst/>
          </a:prstGeom>
        </p:spPr>
      </p:pic>
      <p:pic>
        <p:nvPicPr>
          <p:cNvPr id="20" name="object 5">
            <a:extLst>
              <a:ext uri="{FF2B5EF4-FFF2-40B4-BE49-F238E27FC236}">
                <a16:creationId xmlns:a16="http://schemas.microsoft.com/office/drawing/2014/main" id="{12F486B3-0611-400E-BD65-463E6BED1CE9}"/>
              </a:ext>
            </a:extLst>
          </p:cNvPr>
          <p:cNvPicPr/>
          <p:nvPr userDrawn="1"/>
        </p:nvPicPr>
        <p:blipFill>
          <a:blip r:embed="rId5" cstate="print"/>
          <a:stretch>
            <a:fillRect/>
          </a:stretch>
        </p:blipFill>
        <p:spPr>
          <a:xfrm>
            <a:off x="451137" y="6710436"/>
            <a:ext cx="581024" cy="581024"/>
          </a:xfrm>
          <a:prstGeom prst="rect">
            <a:avLst/>
          </a:prstGeom>
        </p:spPr>
      </p:pic>
      <p:sp>
        <p:nvSpPr>
          <p:cNvPr id="10" name="CuadroTexto 9">
            <a:extLst>
              <a:ext uri="{FF2B5EF4-FFF2-40B4-BE49-F238E27FC236}">
                <a16:creationId xmlns:a16="http://schemas.microsoft.com/office/drawing/2014/main" id="{6C4D5EDC-7551-4A38-9D41-D9849097276F}"/>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extLst>
      <p:ext uri="{BB962C8B-B14F-4D97-AF65-F5344CB8AC3E}">
        <p14:creationId xmlns:p14="http://schemas.microsoft.com/office/powerpoint/2010/main" val="1955685416"/>
      </p:ext>
    </p:extLst>
  </p:cSld>
  <p:clrMap bg1="lt1" tx1="dk1" bg2="lt2" tx2="dk2" accent1="accent1" accent2="accent2" accent3="accent3" accent4="accent4" accent5="accent5" accent6="accent6" hlink="hlink" folHlink="folHlink"/>
  <p:sldLayoutIdLst>
    <p:sldLayoutId id="2147483667"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bg object 16">
            <a:extLst>
              <a:ext uri="{FF2B5EF4-FFF2-40B4-BE49-F238E27FC236}">
                <a16:creationId xmlns:a16="http://schemas.microsoft.com/office/drawing/2014/main" id="{25FA1104-3B81-4779-1C54-FECA8BEF2325}"/>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7" name="bg object 17">
            <a:extLst>
              <a:ext uri="{FF2B5EF4-FFF2-40B4-BE49-F238E27FC236}">
                <a16:creationId xmlns:a16="http://schemas.microsoft.com/office/drawing/2014/main" id="{F5BB24D3-8CC1-1D71-245A-6C6AB9BC5D4D}"/>
              </a:ext>
            </a:extLst>
          </p:cNvPr>
          <p:cNvPicPr/>
          <p:nvPr userDrawn="1"/>
        </p:nvPicPr>
        <p:blipFill>
          <a:blip r:embed="rId13" cstate="print"/>
          <a:stretch>
            <a:fillRect/>
          </a:stretch>
        </p:blipFill>
        <p:spPr>
          <a:xfrm>
            <a:off x="1057881" y="9265523"/>
            <a:ext cx="3152774" cy="666749"/>
          </a:xfrm>
          <a:prstGeom prst="rect">
            <a:avLst/>
          </a:prstGeom>
        </p:spPr>
      </p:pic>
      <p:pic>
        <p:nvPicPr>
          <p:cNvPr id="8" name="object 2">
            <a:extLst>
              <a:ext uri="{FF2B5EF4-FFF2-40B4-BE49-F238E27FC236}">
                <a16:creationId xmlns:a16="http://schemas.microsoft.com/office/drawing/2014/main" id="{FF140756-2FE5-8981-78F7-8392FC0935A5}"/>
              </a:ext>
            </a:extLst>
          </p:cNvPr>
          <p:cNvPicPr/>
          <p:nvPr userDrawn="1"/>
        </p:nvPicPr>
        <p:blipFill>
          <a:blip r:embed="rId14" cstate="print"/>
          <a:stretch>
            <a:fillRect/>
          </a:stretch>
        </p:blipFill>
        <p:spPr>
          <a:xfrm>
            <a:off x="14325600" y="190500"/>
            <a:ext cx="3789133" cy="2194867"/>
          </a:xfrm>
          <a:prstGeom prst="rect">
            <a:avLst/>
          </a:prstGeom>
        </p:spPr>
      </p:pic>
      <p:sp>
        <p:nvSpPr>
          <p:cNvPr id="12" name="CuadroTexto 11">
            <a:extLst>
              <a:ext uri="{FF2B5EF4-FFF2-40B4-BE49-F238E27FC236}">
                <a16:creationId xmlns:a16="http://schemas.microsoft.com/office/drawing/2014/main" id="{FF3F6D73-3880-2C77-1E58-189C9CD0B96D}"/>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extLst>
      <p:ext uri="{BB962C8B-B14F-4D97-AF65-F5344CB8AC3E}">
        <p14:creationId xmlns:p14="http://schemas.microsoft.com/office/powerpoint/2010/main" val="19817353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bin"/><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51137" y="8007589"/>
            <a:ext cx="581024" cy="581024"/>
          </a:xfrm>
          <a:prstGeom prst="rect">
            <a:avLst/>
          </a:prstGeom>
        </p:spPr>
      </p:pic>
      <p:pic>
        <p:nvPicPr>
          <p:cNvPr id="4" name="object 4"/>
          <p:cNvPicPr/>
          <p:nvPr/>
        </p:nvPicPr>
        <p:blipFill>
          <a:blip r:embed="rId2" cstate="print"/>
          <a:stretch>
            <a:fillRect/>
          </a:stretch>
        </p:blipFill>
        <p:spPr>
          <a:xfrm>
            <a:off x="451137" y="7355968"/>
            <a:ext cx="581024" cy="581024"/>
          </a:xfrm>
          <a:prstGeom prst="rect">
            <a:avLst/>
          </a:prstGeom>
        </p:spPr>
      </p:pic>
      <p:pic>
        <p:nvPicPr>
          <p:cNvPr id="5" name="object 5"/>
          <p:cNvPicPr/>
          <p:nvPr/>
        </p:nvPicPr>
        <p:blipFill>
          <a:blip r:embed="rId2" cstate="print"/>
          <a:stretch>
            <a:fillRect/>
          </a:stretch>
        </p:blipFill>
        <p:spPr>
          <a:xfrm>
            <a:off x="451137" y="6710436"/>
            <a:ext cx="581024" cy="581024"/>
          </a:xfrm>
          <a:prstGeom prst="rect">
            <a:avLst/>
          </a:prstGeom>
        </p:spPr>
      </p:pic>
      <p:sp>
        <p:nvSpPr>
          <p:cNvPr id="6" name="CuadroTexto 5">
            <a:extLst>
              <a:ext uri="{FF2B5EF4-FFF2-40B4-BE49-F238E27FC236}">
                <a16:creationId xmlns:a16="http://schemas.microsoft.com/office/drawing/2014/main" id="{4C075C3B-C5C3-7B12-DC87-D33D34E6DCA7}"/>
              </a:ext>
            </a:extLst>
          </p:cNvPr>
          <p:cNvSpPr txBox="1"/>
          <p:nvPr/>
        </p:nvSpPr>
        <p:spPr>
          <a:xfrm>
            <a:off x="3238500" y="5448300"/>
            <a:ext cx="11811000" cy="2826415"/>
          </a:xfrm>
          <a:prstGeom prst="rect">
            <a:avLst/>
          </a:prstGeom>
          <a:noFill/>
        </p:spPr>
        <p:txBody>
          <a:bodyPr wrap="square">
            <a:spAutoFit/>
          </a:bodyPr>
          <a:lstStyle/>
          <a:p>
            <a:pPr marL="12700" algn="ctr">
              <a:lnSpc>
                <a:spcPct val="100000"/>
              </a:lnSpc>
              <a:spcBef>
                <a:spcPts val="100"/>
              </a:spcBef>
            </a:pPr>
            <a:r>
              <a:rPr lang="ru-RU" sz="4400" b="1" spc="-65" dirty="0">
                <a:latin typeface="+mj-lt"/>
                <a:ea typeface="Microsoft Sans Serif" panose="020B0604020202020204" pitchFamily="34" charset="0"/>
                <a:cs typeface="Microsoft Sans Serif" panose="020B0604020202020204" pitchFamily="34" charset="0"/>
              </a:rPr>
              <a:t>Дигитални вештини за зајакнување на руралното </a:t>
            </a:r>
            <a:r>
              <a:rPr lang="ru-RU" sz="4400" b="1" spc="-65" dirty="0" smtClean="0">
                <a:latin typeface="+mj-lt"/>
                <a:ea typeface="Microsoft Sans Serif" panose="020B0604020202020204" pitchFamily="34" charset="0"/>
                <a:cs typeface="Microsoft Sans Serif" panose="020B0604020202020204" pitchFamily="34" charset="0"/>
              </a:rPr>
              <a:t>претприемништво</a:t>
            </a:r>
          </a:p>
          <a:p>
            <a:pPr marL="12700" algn="ctr">
              <a:lnSpc>
                <a:spcPct val="100000"/>
              </a:lnSpc>
              <a:spcBef>
                <a:spcPts val="100"/>
              </a:spcBef>
            </a:pPr>
            <a:endParaRPr lang="en-US" sz="4400" b="1" spc="-65" dirty="0">
              <a:latin typeface="+mj-lt"/>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mk-MK" sz="4400" spc="-65" dirty="0">
                <a:latin typeface="+mj-lt"/>
                <a:ea typeface="Microsoft Sans Serif" panose="020B0604020202020204" pitchFamily="34" charset="0"/>
                <a:cs typeface="Microsoft Sans Serif" panose="020B0604020202020204" pitchFamily="34" charset="0"/>
              </a:rPr>
              <a:t>Партнер: </a:t>
            </a:r>
            <a:r>
              <a:rPr lang="en-US" sz="4400" spc="-65" dirty="0" smtClean="0">
                <a:latin typeface="+mj-lt"/>
                <a:ea typeface="Microsoft Sans Serif" panose="020B0604020202020204" pitchFamily="34" charset="0"/>
                <a:cs typeface="Microsoft Sans Serif" panose="020B0604020202020204" pitchFamily="34" charset="0"/>
              </a:rPr>
              <a:t>Internet Web Solutions</a:t>
            </a: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B2E3FFC-DE2C-E6B2-00B0-5832AAC10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00" y="3390900"/>
            <a:ext cx="6283206" cy="4712404"/>
          </a:xfrm>
          <a:prstGeom prst="rect">
            <a:avLst/>
          </a:prstGeom>
        </p:spPr>
      </p:pic>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2496800"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2. </a:t>
            </a:r>
            <a:r>
              <a:rPr lang="ru-RU" sz="4000" b="1" dirty="0">
                <a:solidFill>
                  <a:srgbClr val="FD4FB4"/>
                </a:solidFill>
                <a:ea typeface="Microsoft Sans Serif" panose="020B0604020202020204" pitchFamily="34" charset="0"/>
                <a:cs typeface="Microsoft Sans Serif" panose="020B0604020202020204" pitchFamily="34" charset="0"/>
              </a:rPr>
              <a:t>Совети за зајакнување на дигиталната комуникација</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E20EFF1-C6C2-3834-DE67-E15FC62BC881}"/>
              </a:ext>
            </a:extLst>
          </p:cNvPr>
          <p:cNvSpPr txBox="1"/>
          <p:nvPr/>
        </p:nvSpPr>
        <p:spPr>
          <a:xfrm>
            <a:off x="1447800" y="2588955"/>
            <a:ext cx="10896600" cy="4832092"/>
          </a:xfrm>
          <a:prstGeom prst="rect">
            <a:avLst/>
          </a:prstGeom>
          <a:noFill/>
        </p:spPr>
        <p:txBody>
          <a:bodyPr wrap="square" rtlCol="0">
            <a:spAutoFit/>
          </a:bodyPr>
          <a:lstStyle/>
          <a:p>
            <a:pPr>
              <a:defRPr/>
            </a:pPr>
            <a:r>
              <a:rPr lang="ru-RU" altLang="es-ES" sz="2800" b="1" dirty="0" smtClean="0">
                <a:solidFill>
                  <a:srgbClr val="FD4FB4"/>
                </a:solidFill>
                <a:ea typeface="Microsoft Sans Serif" panose="020B0604020202020204" pitchFamily="34" charset="0"/>
                <a:cs typeface="Microsoft Sans Serif" panose="020B0604020202020204" pitchFamily="34" charset="0"/>
              </a:rPr>
              <a:t>Секција</a:t>
            </a:r>
            <a:r>
              <a:rPr lang="ru-RU" altLang="es-ES" sz="2800" b="1" dirty="0" smtClean="0">
                <a:solidFill>
                  <a:srgbClr val="FD4FB4"/>
                </a:solidFill>
                <a:ea typeface="Microsoft Sans Serif" panose="020B0604020202020204" pitchFamily="34" charset="0"/>
                <a:cs typeface="Microsoft Sans Serif" panose="020B0604020202020204" pitchFamily="34" charset="0"/>
              </a:rPr>
              <a:t> </a:t>
            </a:r>
            <a:r>
              <a:rPr lang="ru-RU" altLang="es-ES" sz="2800" b="1" dirty="0">
                <a:solidFill>
                  <a:srgbClr val="FD4FB4"/>
                </a:solidFill>
                <a:ea typeface="Microsoft Sans Serif" panose="020B0604020202020204" pitchFamily="34" charset="0"/>
                <a:cs typeface="Microsoft Sans Serif" panose="020B0604020202020204" pitchFamily="34" charset="0"/>
              </a:rPr>
              <a:t>1: Вовед во дигитална </a:t>
            </a:r>
            <a:r>
              <a:rPr lang="ru-RU" altLang="es-ES" sz="2800" b="1" dirty="0" smtClean="0">
                <a:solidFill>
                  <a:srgbClr val="FD4FB4"/>
                </a:solidFill>
                <a:ea typeface="Microsoft Sans Serif" panose="020B0604020202020204" pitchFamily="34" charset="0"/>
                <a:cs typeface="Microsoft Sans Serif" panose="020B0604020202020204" pitchFamily="34" charset="0"/>
              </a:rPr>
              <a:t>комуникација</a:t>
            </a:r>
          </a:p>
          <a:p>
            <a:pPr>
              <a:defRPr/>
            </a:pPr>
            <a:endParaRPr lang="en-US" altLang="es-ES" sz="2800" dirty="0">
              <a:solidFill>
                <a:srgbClr val="FD4FB4"/>
              </a:solidFill>
              <a:ea typeface="Microsoft Sans Serif" panose="020B0604020202020204" pitchFamily="34" charset="0"/>
              <a:cs typeface="Microsoft Sans Serif" panose="020B0604020202020204" pitchFamily="34" charset="0"/>
            </a:endParaRPr>
          </a:p>
          <a:p>
            <a:pPr>
              <a:defRPr/>
            </a:pPr>
            <a:r>
              <a:rPr lang="ru-RU" sz="2800" dirty="0">
                <a:ea typeface="Microsoft Sans Serif" panose="020B0604020202020204" pitchFamily="34" charset="0"/>
                <a:cs typeface="Microsoft Sans Serif" panose="020B0604020202020204" pitchFamily="34" charset="0"/>
              </a:rPr>
              <a:t>Постојат два вида дигитална комуникација</a:t>
            </a:r>
            <a:r>
              <a:rPr lang="ru-RU" sz="2800" dirty="0" smtClean="0">
                <a:ea typeface="Microsoft Sans Serif" panose="020B0604020202020204" pitchFamily="34" charset="0"/>
                <a:cs typeface="Microsoft Sans Serif" panose="020B0604020202020204" pitchFamily="34" charset="0"/>
              </a:rPr>
              <a:t>:</a:t>
            </a:r>
          </a:p>
          <a:p>
            <a:pPr>
              <a:defRPr/>
            </a:pPr>
            <a:endParaRPr lang="ru-RU" sz="2800" dirty="0">
              <a:ea typeface="Microsoft Sans Serif" panose="020B0604020202020204" pitchFamily="34" charset="0"/>
              <a:cs typeface="Microsoft Sans Serif" panose="020B0604020202020204" pitchFamily="34" charset="0"/>
            </a:endParaRPr>
          </a:p>
          <a:p>
            <a:pPr>
              <a:defRPr/>
            </a:pPr>
            <a:r>
              <a:rPr lang="ru-RU" sz="2800" dirty="0" smtClean="0">
                <a:ea typeface="Microsoft Sans Serif" panose="020B0604020202020204" pitchFamily="34" charset="0"/>
                <a:cs typeface="Microsoft Sans Serif" panose="020B0604020202020204" pitchFamily="34" charset="0"/>
              </a:rPr>
              <a:t>-</a:t>
            </a:r>
            <a:r>
              <a:rPr lang="ru-RU" sz="2800" b="1" dirty="0">
                <a:ea typeface="Microsoft Sans Serif" panose="020B0604020202020204" pitchFamily="34" charset="0"/>
                <a:cs typeface="Microsoft Sans Serif" panose="020B0604020202020204" pitchFamily="34" charset="0"/>
              </a:rPr>
              <a:t>Внатрешна дигитална комуникација</a:t>
            </a:r>
            <a:r>
              <a:rPr lang="ru-RU" sz="2800" dirty="0">
                <a:ea typeface="Microsoft Sans Serif" panose="020B0604020202020204" pitchFamily="34" charset="0"/>
                <a:cs typeface="Microsoft Sans Serif" panose="020B0604020202020204" pitchFamily="34" charset="0"/>
              </a:rPr>
              <a:t>: Таа е наменета за членовите во една компанија и ги зајакнува односите меѓу работниците и го оптимизира управувањето со работата</a:t>
            </a:r>
            <a:r>
              <a:rPr lang="ru-RU" sz="2800" dirty="0" smtClean="0">
                <a:ea typeface="Microsoft Sans Serif" panose="020B0604020202020204" pitchFamily="34" charset="0"/>
                <a:cs typeface="Microsoft Sans Serif" panose="020B0604020202020204" pitchFamily="34" charset="0"/>
              </a:rPr>
              <a:t>.</a:t>
            </a:r>
          </a:p>
          <a:p>
            <a:pPr>
              <a:defRPr/>
            </a:pPr>
            <a:endParaRPr lang="ru-RU" sz="2800" dirty="0">
              <a:ea typeface="Microsoft Sans Serif" panose="020B0604020202020204" pitchFamily="34" charset="0"/>
              <a:cs typeface="Microsoft Sans Serif" panose="020B0604020202020204" pitchFamily="34" charset="0"/>
            </a:endParaRPr>
          </a:p>
          <a:p>
            <a:pPr>
              <a:defRPr/>
            </a:pPr>
            <a:r>
              <a:rPr lang="ru-RU" sz="2800" dirty="0" smtClean="0">
                <a:ea typeface="Microsoft Sans Serif" panose="020B0604020202020204" pitchFamily="34" charset="0"/>
                <a:cs typeface="Microsoft Sans Serif" panose="020B0604020202020204" pitchFamily="34" charset="0"/>
              </a:rPr>
              <a:t>- </a:t>
            </a:r>
            <a:r>
              <a:rPr lang="ru-RU" sz="2800" b="1" dirty="0">
                <a:ea typeface="Microsoft Sans Serif" panose="020B0604020202020204" pitchFamily="34" charset="0"/>
                <a:cs typeface="Microsoft Sans Serif" panose="020B0604020202020204" pitchFamily="34" charset="0"/>
              </a:rPr>
              <a:t>Надворешна дигитална комуникација</a:t>
            </a:r>
            <a:r>
              <a:rPr lang="ru-RU" sz="2800" dirty="0">
                <a:ea typeface="Microsoft Sans Serif" panose="020B0604020202020204" pitchFamily="34" charset="0"/>
                <a:cs typeface="Microsoft Sans Serif" panose="020B0604020202020204" pitchFamily="34" charset="0"/>
              </a:rPr>
              <a:t>: Се адресира до јавноста надвор од компанијата, со цел да привлече нови клиенти, да рекламира производи или услуги или да бара партнер.</a:t>
            </a:r>
            <a:endParaRPr lang="es-ES" sz="28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02634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2649200" cy="707886"/>
          </a:xfrm>
          <a:prstGeom prst="rect">
            <a:avLst/>
          </a:prstGeom>
          <a:noFill/>
        </p:spPr>
        <p:txBody>
          <a:bodyPr wrap="square" rtlCol="0">
            <a:spAutoFit/>
          </a:bodyPr>
          <a:lstStyle/>
          <a:p>
            <a:r>
              <a:rPr lang="ru-RU" sz="4000" b="1" dirty="0">
                <a:solidFill>
                  <a:srgbClr val="FD4FB4"/>
                </a:solidFill>
                <a:ea typeface="Microsoft Sans Serif" panose="020B0604020202020204" pitchFamily="34" charset="0"/>
                <a:cs typeface="Microsoft Sans Serif" panose="020B0604020202020204" pitchFamily="34" charset="0"/>
              </a:rPr>
              <a:t>2. Совети за зајакнување на дигиталната комуникација</a:t>
            </a:r>
          </a:p>
        </p:txBody>
      </p:sp>
      <p:sp>
        <p:nvSpPr>
          <p:cNvPr id="5" name="CuadroTexto 4">
            <a:extLst>
              <a:ext uri="{FF2B5EF4-FFF2-40B4-BE49-F238E27FC236}">
                <a16:creationId xmlns:a16="http://schemas.microsoft.com/office/drawing/2014/main" id="{EE20EFF1-C6C2-3834-DE67-E15FC62BC881}"/>
              </a:ext>
            </a:extLst>
          </p:cNvPr>
          <p:cNvSpPr txBox="1"/>
          <p:nvPr/>
        </p:nvSpPr>
        <p:spPr>
          <a:xfrm>
            <a:off x="1447800" y="2588955"/>
            <a:ext cx="15697200" cy="6986528"/>
          </a:xfrm>
          <a:prstGeom prst="rect">
            <a:avLst/>
          </a:prstGeom>
          <a:noFill/>
        </p:spPr>
        <p:txBody>
          <a:bodyPr wrap="square" rtlCol="0">
            <a:spAutoFit/>
          </a:bodyPr>
          <a:lstStyle/>
          <a:p>
            <a:pPr>
              <a:defRPr/>
            </a:pPr>
            <a:r>
              <a:rPr lang="ru-RU" altLang="es-ES" sz="2800" b="1" dirty="0" smtClean="0">
                <a:solidFill>
                  <a:srgbClr val="FD4FB4"/>
                </a:solidFill>
                <a:ea typeface="Microsoft Sans Serif" panose="020B0604020202020204" pitchFamily="34" charset="0"/>
                <a:cs typeface="Microsoft Sans Serif" panose="020B0604020202020204" pitchFamily="34" charset="0"/>
              </a:rPr>
              <a:t>Секција</a:t>
            </a:r>
            <a:r>
              <a:rPr lang="ru-RU" altLang="es-ES" sz="2800" b="1" dirty="0" smtClean="0">
                <a:solidFill>
                  <a:srgbClr val="FD4FB4"/>
                </a:solidFill>
                <a:ea typeface="Microsoft Sans Serif" panose="020B0604020202020204" pitchFamily="34" charset="0"/>
                <a:cs typeface="Microsoft Sans Serif" panose="020B0604020202020204" pitchFamily="34" charset="0"/>
              </a:rPr>
              <a:t> </a:t>
            </a:r>
            <a:r>
              <a:rPr lang="ru-RU" altLang="es-ES" sz="2800" b="1" dirty="0">
                <a:solidFill>
                  <a:srgbClr val="FD4FB4"/>
                </a:solidFill>
                <a:ea typeface="Microsoft Sans Serif" panose="020B0604020202020204" pitchFamily="34" charset="0"/>
                <a:cs typeface="Microsoft Sans Serif" panose="020B0604020202020204" pitchFamily="34" charset="0"/>
              </a:rPr>
              <a:t>2: Совети за внатрешна дигитална </a:t>
            </a:r>
            <a:r>
              <a:rPr lang="ru-RU" altLang="es-ES" sz="2800" b="1" dirty="0" smtClean="0">
                <a:solidFill>
                  <a:srgbClr val="FD4FB4"/>
                </a:solidFill>
                <a:ea typeface="Microsoft Sans Serif" panose="020B0604020202020204" pitchFamily="34" charset="0"/>
                <a:cs typeface="Microsoft Sans Serif" panose="020B0604020202020204" pitchFamily="34" charset="0"/>
              </a:rPr>
              <a:t>комуникација</a:t>
            </a:r>
          </a:p>
          <a:p>
            <a:pPr>
              <a:defRPr/>
            </a:pPr>
            <a:endParaRPr lang="en-US" altLang="es-ES" sz="2800" dirty="0">
              <a:ea typeface="Microsoft Sans Serif" panose="020B0604020202020204" pitchFamily="34" charset="0"/>
              <a:cs typeface="Microsoft Sans Serif" panose="020B0604020202020204" pitchFamily="34" charset="0"/>
            </a:endParaRPr>
          </a:p>
          <a:p>
            <a:pPr marL="514350" indent="-514350">
              <a:buAutoNum type="arabicPeriod"/>
              <a:defRPr/>
            </a:pPr>
            <a:r>
              <a:rPr lang="ru-RU" altLang="es-ES" sz="2800" dirty="0" smtClean="0">
                <a:ea typeface="Microsoft Sans Serif" panose="020B0604020202020204" pitchFamily="34" charset="0"/>
                <a:cs typeface="Microsoft Sans Serif" panose="020B0604020202020204" pitchFamily="34" charset="0"/>
              </a:rPr>
              <a:t>Не </a:t>
            </a:r>
            <a:r>
              <a:rPr lang="ru-RU" altLang="es-ES" sz="2800" dirty="0">
                <a:ea typeface="Microsoft Sans Serif" panose="020B0604020202020204" pitchFamily="34" charset="0"/>
                <a:cs typeface="Microsoft Sans Serif" panose="020B0604020202020204" pitchFamily="34" charset="0"/>
              </a:rPr>
              <a:t>заборавајте на </a:t>
            </a:r>
            <a:r>
              <a:rPr lang="ru-RU" altLang="es-ES" sz="2800" b="1" dirty="0">
                <a:ea typeface="Microsoft Sans Serif" panose="020B0604020202020204" pitchFamily="34" charset="0"/>
                <a:cs typeface="Microsoft Sans Serif" panose="020B0604020202020204" pitchFamily="34" charset="0"/>
              </a:rPr>
              <a:t>манирите, </a:t>
            </a:r>
            <a:r>
              <a:rPr lang="ru-RU" altLang="es-ES" sz="2800" dirty="0">
                <a:ea typeface="Microsoft Sans Serif" panose="020B0604020202020204" pitchFamily="34" charset="0"/>
                <a:cs typeface="Microsoft Sans Serif" panose="020B0604020202020204" pitchFamily="34" charset="0"/>
              </a:rPr>
              <a:t>комуницирајте учтиво и без </a:t>
            </a:r>
            <a:r>
              <a:rPr lang="ru-RU" altLang="es-ES" sz="2800" b="1" dirty="0">
                <a:ea typeface="Microsoft Sans Serif" panose="020B0604020202020204" pitchFamily="34" charset="0"/>
                <a:cs typeface="Microsoft Sans Serif" panose="020B0604020202020204" pitchFamily="34" charset="0"/>
              </a:rPr>
              <a:t>правописни грешки.</a:t>
            </a:r>
            <a:endParaRPr lang="en-US" altLang="es-ES" sz="2800" b="1" dirty="0">
              <a:ea typeface="Microsoft Sans Serif" panose="020B0604020202020204" pitchFamily="34" charset="0"/>
              <a:cs typeface="Microsoft Sans Serif" panose="020B0604020202020204" pitchFamily="34" charset="0"/>
            </a:endParaRPr>
          </a:p>
          <a:p>
            <a:pPr marL="514350" indent="-514350">
              <a:buAutoNum type="arabicPeriod"/>
              <a:defRPr/>
            </a:pPr>
            <a:endParaRPr lang="en-US" altLang="es-ES" sz="2800" dirty="0">
              <a:ea typeface="Microsoft Sans Serif" panose="020B0604020202020204" pitchFamily="34" charset="0"/>
              <a:cs typeface="Microsoft Sans Serif" panose="020B0604020202020204" pitchFamily="34" charset="0"/>
            </a:endParaRPr>
          </a:p>
          <a:p>
            <a:pPr marL="514350" indent="-514350">
              <a:buAutoNum type="arabicPeriod"/>
              <a:defRPr/>
            </a:pPr>
            <a:r>
              <a:rPr lang="ru-RU" altLang="es-ES" sz="2800" dirty="0" smtClean="0">
                <a:ea typeface="Microsoft Sans Serif" panose="020B0604020202020204" pitchFamily="34" charset="0"/>
                <a:cs typeface="Microsoft Sans Serif" panose="020B0604020202020204" pitchFamily="34" charset="0"/>
              </a:rPr>
              <a:t>За </a:t>
            </a:r>
            <a:r>
              <a:rPr lang="ru-RU" altLang="es-ES" sz="2800" dirty="0">
                <a:ea typeface="Microsoft Sans Serif" panose="020B0604020202020204" pitchFamily="34" charset="0"/>
                <a:cs typeface="Microsoft Sans Serif" panose="020B0604020202020204" pitchFamily="34" charset="0"/>
              </a:rPr>
              <a:t>почовечка интеракција, можеме да </a:t>
            </a:r>
            <a:r>
              <a:rPr lang="mk-MK" altLang="es-ES" sz="2800" dirty="0" smtClean="0">
                <a:ea typeface="Microsoft Sans Serif" panose="020B0604020202020204" pitchFamily="34" charset="0"/>
                <a:cs typeface="Microsoft Sans Serif" panose="020B0604020202020204" pitchFamily="34" charset="0"/>
              </a:rPr>
              <a:t>се насочиме</a:t>
            </a:r>
            <a:r>
              <a:rPr lang="ru-RU" altLang="es-ES" sz="2800" dirty="0" smtClean="0">
                <a:ea typeface="Microsoft Sans Serif" panose="020B0604020202020204" pitchFamily="34" charset="0"/>
                <a:cs typeface="Microsoft Sans Serif" panose="020B0604020202020204" pitchFamily="34" charset="0"/>
              </a:rPr>
              <a:t> </a:t>
            </a:r>
            <a:r>
              <a:rPr lang="ru-RU" altLang="es-ES" sz="2800" dirty="0">
                <a:ea typeface="Microsoft Sans Serif" panose="020B0604020202020204" pitchFamily="34" charset="0"/>
                <a:cs typeface="Microsoft Sans Serif" panose="020B0604020202020204" pitchFamily="34" charset="0"/>
              </a:rPr>
              <a:t>кон </a:t>
            </a:r>
            <a:r>
              <a:rPr lang="ru-RU" altLang="es-ES" sz="2800" b="1" dirty="0">
                <a:ea typeface="Microsoft Sans Serif" panose="020B0604020202020204" pitchFamily="34" charset="0"/>
                <a:cs typeface="Microsoft Sans Serif" panose="020B0604020202020204" pitchFamily="34" charset="0"/>
              </a:rPr>
              <a:t>платформи за видеоконференции </a:t>
            </a:r>
            <a:r>
              <a:rPr lang="ru-RU" altLang="es-ES" sz="2800" dirty="0">
                <a:ea typeface="Microsoft Sans Serif" panose="020B0604020202020204" pitchFamily="34" charset="0"/>
                <a:cs typeface="Microsoft Sans Serif" panose="020B0604020202020204" pitchFamily="34" charset="0"/>
              </a:rPr>
              <a:t>како</a:t>
            </a:r>
            <a:r>
              <a:rPr lang="ru-RU" altLang="es-ES" sz="2800" b="1" dirty="0">
                <a:ea typeface="Microsoft Sans Serif" panose="020B0604020202020204" pitchFamily="34" charset="0"/>
                <a:cs typeface="Microsoft Sans Serif" panose="020B0604020202020204" pitchFamily="34" charset="0"/>
              </a:rPr>
              <a:t> </a:t>
            </a:r>
            <a:r>
              <a:rPr lang="ru-RU" altLang="es-ES" sz="2800" dirty="0">
                <a:ea typeface="Microsoft Sans Serif" panose="020B0604020202020204" pitchFamily="34" charset="0"/>
                <a:cs typeface="Microsoft Sans Serif" panose="020B0604020202020204" pitchFamily="34" charset="0"/>
              </a:rPr>
              <a:t>Skype или Zoom</a:t>
            </a:r>
            <a:r>
              <a:rPr lang="ru-RU" altLang="es-ES" sz="2800" b="1" dirty="0">
                <a:ea typeface="Microsoft Sans Serif" panose="020B0604020202020204" pitchFamily="34" charset="0"/>
                <a:cs typeface="Microsoft Sans Serif" panose="020B0604020202020204" pitchFamily="34" charset="0"/>
              </a:rPr>
              <a:t>. </a:t>
            </a:r>
            <a:r>
              <a:rPr lang="ru-RU" altLang="es-ES" sz="2800" dirty="0">
                <a:ea typeface="Microsoft Sans Serif" panose="020B0604020202020204" pitchFamily="34" charset="0"/>
                <a:cs typeface="Microsoft Sans Serif" panose="020B0604020202020204" pitchFamily="34" charset="0"/>
              </a:rPr>
              <a:t>Сепак, користениот канал треба да биде </a:t>
            </a:r>
            <a:r>
              <a:rPr lang="ru-RU" altLang="es-ES" sz="2800" b="1" dirty="0">
                <a:ea typeface="Microsoft Sans Serif" panose="020B0604020202020204" pitchFamily="34" charset="0"/>
                <a:cs typeface="Microsoft Sans Serif" panose="020B0604020202020204" pitchFamily="34" charset="0"/>
              </a:rPr>
              <a:t>според потребите на состанокот.</a:t>
            </a:r>
            <a:endParaRPr lang="en-US" altLang="es-ES" sz="2800" b="1" dirty="0">
              <a:ea typeface="Microsoft Sans Serif" panose="020B0604020202020204" pitchFamily="34" charset="0"/>
              <a:cs typeface="Microsoft Sans Serif" panose="020B0604020202020204" pitchFamily="34" charset="0"/>
            </a:endParaRPr>
          </a:p>
          <a:p>
            <a:pPr marL="514350" indent="-514350">
              <a:buAutoNum type="arabicPeriod"/>
              <a:defRPr/>
            </a:pPr>
            <a:endParaRPr lang="en-US" altLang="es-ES" sz="2800" b="1" dirty="0">
              <a:ea typeface="Microsoft Sans Serif" panose="020B0604020202020204" pitchFamily="34" charset="0"/>
              <a:cs typeface="Microsoft Sans Serif" panose="020B0604020202020204" pitchFamily="34" charset="0"/>
            </a:endParaRPr>
          </a:p>
          <a:p>
            <a:pPr marL="514350" indent="-514350">
              <a:buAutoNum type="arabicPeriod"/>
              <a:defRPr/>
            </a:pPr>
            <a:r>
              <a:rPr lang="ru-RU" altLang="es-ES" sz="2800" b="1" dirty="0" smtClean="0">
                <a:ea typeface="Microsoft Sans Serif" panose="020B0604020202020204" pitchFamily="34" charset="0"/>
                <a:cs typeface="Microsoft Sans Serif" panose="020B0604020202020204" pitchFamily="34" charset="0"/>
              </a:rPr>
              <a:t>Поттикнете </a:t>
            </a:r>
            <a:r>
              <a:rPr lang="ru-RU" altLang="es-ES" sz="2800" b="1" dirty="0">
                <a:ea typeface="Microsoft Sans Serif" panose="020B0604020202020204" pitchFamily="34" charset="0"/>
                <a:cs typeface="Microsoft Sans Serif" panose="020B0604020202020204" pitchFamily="34" charset="0"/>
              </a:rPr>
              <a:t>го учеството. </a:t>
            </a:r>
            <a:r>
              <a:rPr lang="ru-RU" altLang="es-ES" sz="2800" dirty="0">
                <a:ea typeface="Microsoft Sans Serif" panose="020B0604020202020204" pitchFamily="34" charset="0"/>
                <a:cs typeface="Microsoft Sans Serif" panose="020B0604020202020204" pitchFamily="34" charset="0"/>
              </a:rPr>
              <a:t>Научете го вашиот тим како да користи </a:t>
            </a:r>
            <a:r>
              <a:rPr lang="ru-RU" altLang="es-ES" sz="2800" b="1" dirty="0">
                <a:ea typeface="Microsoft Sans Serif" panose="020B0604020202020204" pitchFamily="34" charset="0"/>
                <a:cs typeface="Microsoft Sans Serif" panose="020B0604020202020204" pitchFamily="34" charset="0"/>
              </a:rPr>
              <a:t>дигитални комуникациски канали.</a:t>
            </a:r>
            <a:endParaRPr lang="en-US" altLang="es-ES" sz="2800" b="1" dirty="0">
              <a:ea typeface="Microsoft Sans Serif" panose="020B0604020202020204" pitchFamily="34" charset="0"/>
              <a:cs typeface="Microsoft Sans Serif" panose="020B0604020202020204" pitchFamily="34" charset="0"/>
            </a:endParaRPr>
          </a:p>
          <a:p>
            <a:pPr marL="514350" indent="-514350">
              <a:buAutoNum type="arabicPeriod"/>
              <a:defRPr/>
            </a:pPr>
            <a:endParaRPr lang="en-US" altLang="es-ES" sz="2800" dirty="0">
              <a:ea typeface="Microsoft Sans Serif" panose="020B0604020202020204" pitchFamily="34" charset="0"/>
              <a:cs typeface="Microsoft Sans Serif" panose="020B0604020202020204" pitchFamily="34" charset="0"/>
            </a:endParaRPr>
          </a:p>
          <a:p>
            <a:pPr marL="514350" indent="-514350">
              <a:buAutoNum type="arabicPeriod"/>
              <a:defRPr/>
            </a:pPr>
            <a:r>
              <a:rPr lang="ru-RU" altLang="es-ES" sz="2800" b="1" dirty="0" smtClean="0">
                <a:ea typeface="Microsoft Sans Serif" panose="020B0604020202020204" pitchFamily="34" charset="0"/>
                <a:cs typeface="Microsoft Sans Serif" panose="020B0604020202020204" pitchFamily="34" charset="0"/>
              </a:rPr>
              <a:t>Внимавајте </a:t>
            </a:r>
            <a:r>
              <a:rPr lang="ru-RU" altLang="es-ES" sz="2800" b="1" dirty="0">
                <a:ea typeface="Microsoft Sans Serif" panose="020B0604020202020204" pitchFamily="34" charset="0"/>
                <a:cs typeface="Microsoft Sans Serif" panose="020B0604020202020204" pitchFamily="34" charset="0"/>
              </a:rPr>
              <a:t>на распонот на внимание</a:t>
            </a:r>
            <a:r>
              <a:rPr lang="ru-RU" altLang="es-ES" sz="2800" dirty="0">
                <a:ea typeface="Microsoft Sans Serif" panose="020B0604020202020204" pitchFamily="34" charset="0"/>
                <a:cs typeface="Microsoft Sans Serif" panose="020B0604020202020204" pitchFamily="34" charset="0"/>
              </a:rPr>
              <a:t>. Дигиталните канали може да доведат до </a:t>
            </a:r>
            <a:r>
              <a:rPr lang="ru-RU" altLang="es-ES" sz="2800" b="1" dirty="0">
                <a:ea typeface="Microsoft Sans Serif" panose="020B0604020202020204" pitchFamily="34" charset="0"/>
                <a:cs typeface="Microsoft Sans Serif" panose="020B0604020202020204" pitchFamily="34" charset="0"/>
              </a:rPr>
              <a:t>губење на вниманието </a:t>
            </a:r>
            <a:r>
              <a:rPr lang="ru-RU" altLang="es-ES" sz="2800" dirty="0">
                <a:ea typeface="Microsoft Sans Serif" panose="020B0604020202020204" pitchFamily="34" charset="0"/>
                <a:cs typeface="Microsoft Sans Serif" panose="020B0604020202020204" pitchFamily="34" charset="0"/>
              </a:rPr>
              <a:t>доколку се користат предолго.</a:t>
            </a:r>
            <a:endParaRPr lang="en-US" altLang="es-ES" sz="2800" dirty="0">
              <a:ea typeface="Microsoft Sans Serif" panose="020B0604020202020204" pitchFamily="34" charset="0"/>
              <a:cs typeface="Microsoft Sans Serif" panose="020B0604020202020204" pitchFamily="34" charset="0"/>
            </a:endParaRPr>
          </a:p>
          <a:p>
            <a:pPr marL="514350" indent="-514350">
              <a:buAutoNum type="arabicPeriod"/>
              <a:defRPr/>
            </a:pPr>
            <a:endParaRPr lang="en-US" altLang="es-ES" sz="2800" dirty="0">
              <a:ea typeface="Microsoft Sans Serif" panose="020B0604020202020204" pitchFamily="34" charset="0"/>
              <a:cs typeface="Microsoft Sans Serif" panose="020B0604020202020204" pitchFamily="34" charset="0"/>
            </a:endParaRPr>
          </a:p>
          <a:p>
            <a:pPr marL="514350" indent="-514350">
              <a:buAutoNum type="arabicPeriod"/>
              <a:defRPr/>
            </a:pPr>
            <a:r>
              <a:rPr lang="ru-RU" altLang="es-ES" sz="2800" b="1" dirty="0" smtClean="0">
                <a:ea typeface="Microsoft Sans Serif" panose="020B0604020202020204" pitchFamily="34" charset="0"/>
                <a:cs typeface="Microsoft Sans Serif" panose="020B0604020202020204" pitchFamily="34" charset="0"/>
              </a:rPr>
              <a:t>Дејствувајте </a:t>
            </a:r>
            <a:r>
              <a:rPr lang="ru-RU" altLang="es-ES" sz="2800" b="1" dirty="0">
                <a:ea typeface="Microsoft Sans Serif" panose="020B0604020202020204" pitchFamily="34" charset="0"/>
                <a:cs typeface="Microsoft Sans Serif" panose="020B0604020202020204" pitchFamily="34" charset="0"/>
              </a:rPr>
              <a:t>како посредник. </a:t>
            </a:r>
            <a:r>
              <a:rPr lang="ru-RU" altLang="es-ES" sz="2800" dirty="0">
                <a:ea typeface="Microsoft Sans Serif" panose="020B0604020202020204" pitchFamily="34" charset="0"/>
                <a:cs typeface="Microsoft Sans Serif" panose="020B0604020202020204" pitchFamily="34" charset="0"/>
              </a:rPr>
              <a:t>Погрижете се сите членови на состанокот да имаат</a:t>
            </a:r>
            <a:r>
              <a:rPr lang="ru-RU" altLang="es-ES" sz="2800" b="1" dirty="0">
                <a:ea typeface="Microsoft Sans Serif" panose="020B0604020202020204" pitchFamily="34" charset="0"/>
                <a:cs typeface="Microsoft Sans Serif" panose="020B0604020202020204" pitchFamily="34" charset="0"/>
              </a:rPr>
              <a:t> ред да зборуваат</a:t>
            </a:r>
            <a:r>
              <a:rPr lang="ru-RU" altLang="es-ES" sz="2800" dirty="0">
                <a:ea typeface="Microsoft Sans Serif" panose="020B0604020202020204" pitchFamily="34" charset="0"/>
                <a:cs typeface="Microsoft Sans Serif" panose="020B0604020202020204" pitchFamily="34" charset="0"/>
              </a:rPr>
              <a:t> и да се </a:t>
            </a:r>
            <a:r>
              <a:rPr lang="ru-RU" altLang="es-ES" sz="2800" b="1" dirty="0">
                <a:ea typeface="Microsoft Sans Serif" panose="020B0604020202020204" pitchFamily="34" charset="0"/>
                <a:cs typeface="Microsoft Sans Serif" panose="020B0604020202020204" pitchFamily="34" charset="0"/>
              </a:rPr>
              <a:t>почитува </a:t>
            </a:r>
            <a:r>
              <a:rPr lang="ru-RU" altLang="es-ES" sz="2800" dirty="0" smtClean="0">
                <a:ea typeface="Microsoft Sans Serif" panose="020B0604020202020204" pitchFamily="34" charset="0"/>
                <a:cs typeface="Microsoft Sans Serif" panose="020B0604020202020204" pitchFamily="34" charset="0"/>
              </a:rPr>
              <a:t>сечиј ред</a:t>
            </a:r>
            <a:r>
              <a:rPr lang="ru-RU" altLang="es-ES" sz="2800" dirty="0">
                <a:ea typeface="Microsoft Sans Serif" panose="020B0604020202020204" pitchFamily="34" charset="0"/>
                <a:cs typeface="Microsoft Sans Serif" panose="020B0604020202020204" pitchFamily="34" charset="0"/>
              </a:rPr>
              <a:t>.</a:t>
            </a:r>
            <a:endParaRPr lang="en-US" altLang="es-ES" sz="2800" dirty="0">
              <a:ea typeface="Microsoft Sans Serif" panose="020B0604020202020204" pitchFamily="34" charset="0"/>
              <a:cs typeface="Microsoft Sans Serif" panose="020B0604020202020204" pitchFamily="34" charset="0"/>
            </a:endParaRPr>
          </a:p>
          <a:p>
            <a:pPr>
              <a:defRPr/>
            </a:pPr>
            <a:endParaRPr lang="en-US" altLang="es-ES" sz="2800"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0043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BC0C565-1E3D-7405-B91D-04D1B6B24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6518"/>
          <a:stretch/>
        </p:blipFill>
        <p:spPr>
          <a:xfrm>
            <a:off x="13030201" y="3169748"/>
            <a:ext cx="5257800" cy="5529924"/>
          </a:xfrm>
          <a:prstGeom prst="rect">
            <a:avLst/>
          </a:prstGeom>
        </p:spPr>
      </p:pic>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2649200"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2. </a:t>
            </a:r>
            <a:r>
              <a:rPr lang="ru-RU" sz="4000" b="1" dirty="0">
                <a:solidFill>
                  <a:srgbClr val="FD4FB4"/>
                </a:solidFill>
                <a:ea typeface="Microsoft Sans Serif" panose="020B0604020202020204" pitchFamily="34" charset="0"/>
                <a:cs typeface="Microsoft Sans Serif" panose="020B0604020202020204" pitchFamily="34" charset="0"/>
              </a:rPr>
              <a:t>Совети за зајакнување на дигиталната комуникација</a:t>
            </a:r>
          </a:p>
        </p:txBody>
      </p:sp>
      <p:sp>
        <p:nvSpPr>
          <p:cNvPr id="5" name="CuadroTexto 4">
            <a:extLst>
              <a:ext uri="{FF2B5EF4-FFF2-40B4-BE49-F238E27FC236}">
                <a16:creationId xmlns:a16="http://schemas.microsoft.com/office/drawing/2014/main" id="{EE20EFF1-C6C2-3834-DE67-E15FC62BC881}"/>
              </a:ext>
            </a:extLst>
          </p:cNvPr>
          <p:cNvSpPr txBox="1"/>
          <p:nvPr/>
        </p:nvSpPr>
        <p:spPr>
          <a:xfrm>
            <a:off x="1447800" y="2447746"/>
            <a:ext cx="12039600" cy="6432530"/>
          </a:xfrm>
          <a:prstGeom prst="rect">
            <a:avLst/>
          </a:prstGeom>
          <a:noFill/>
        </p:spPr>
        <p:txBody>
          <a:bodyPr wrap="square" rtlCol="0">
            <a:spAutoFit/>
          </a:bodyPr>
          <a:lstStyle/>
          <a:p>
            <a:pPr>
              <a:defRPr/>
            </a:pPr>
            <a:r>
              <a:rPr lang="ru-RU" altLang="es-ES" sz="2800" b="1" dirty="0" smtClean="0">
                <a:solidFill>
                  <a:srgbClr val="FD4FB4"/>
                </a:solidFill>
                <a:ea typeface="Microsoft Sans Serif" panose="020B0604020202020204" pitchFamily="34" charset="0"/>
                <a:cs typeface="Microsoft Sans Serif" panose="020B0604020202020204" pitchFamily="34" charset="0"/>
              </a:rPr>
              <a:t>Секција</a:t>
            </a:r>
            <a:r>
              <a:rPr lang="ru-RU" altLang="es-ES" sz="2800" b="1" dirty="0" smtClean="0">
                <a:solidFill>
                  <a:srgbClr val="FD4FB4"/>
                </a:solidFill>
                <a:ea typeface="Microsoft Sans Serif" panose="020B0604020202020204" pitchFamily="34" charset="0"/>
                <a:cs typeface="Microsoft Sans Serif" panose="020B0604020202020204" pitchFamily="34" charset="0"/>
              </a:rPr>
              <a:t> </a:t>
            </a:r>
            <a:r>
              <a:rPr lang="ru-RU" altLang="es-ES" sz="2800" b="1" dirty="0">
                <a:solidFill>
                  <a:srgbClr val="FD4FB4"/>
                </a:solidFill>
                <a:ea typeface="Microsoft Sans Serif" panose="020B0604020202020204" pitchFamily="34" charset="0"/>
                <a:cs typeface="Microsoft Sans Serif" panose="020B0604020202020204" pitchFamily="34" charset="0"/>
              </a:rPr>
              <a:t>3: Совети за надворешна дигитална комуникација</a:t>
            </a:r>
            <a:endParaRPr lang="en-US" altLang="es-ES" sz="2800" dirty="0">
              <a:ea typeface="Microsoft Sans Serif" panose="020B0604020202020204" pitchFamily="34" charset="0"/>
              <a:cs typeface="Microsoft Sans Serif" panose="020B0604020202020204" pitchFamily="34" charset="0"/>
            </a:endParaRPr>
          </a:p>
          <a:p>
            <a:pPr marL="514350" indent="-514350">
              <a:buAutoNum type="arabicPeriod"/>
              <a:defRPr/>
            </a:pPr>
            <a:r>
              <a:rPr lang="mk-MK" altLang="es-ES" sz="2400" dirty="0" smtClean="0">
                <a:ea typeface="Microsoft Sans Serif" panose="020B0604020202020204" pitchFamily="34" charset="0"/>
                <a:cs typeface="Microsoft Sans Serif" panose="020B0604020202020204" pitchFamily="34" charset="0"/>
              </a:rPr>
              <a:t>Пог</a:t>
            </a:r>
            <a:r>
              <a:rPr lang="ru-RU" altLang="es-ES" sz="2400" dirty="0" smtClean="0">
                <a:ea typeface="Microsoft Sans Serif" panose="020B0604020202020204" pitchFamily="34" charset="0"/>
                <a:cs typeface="Microsoft Sans Serif" panose="020B0604020202020204" pitchFamily="34" charset="0"/>
              </a:rPr>
              <a:t>рижете </a:t>
            </a:r>
            <a:r>
              <a:rPr lang="ru-RU" altLang="es-ES" sz="2400" dirty="0">
                <a:ea typeface="Microsoft Sans Serif" panose="020B0604020202020204" pitchFamily="34" charset="0"/>
                <a:cs typeface="Microsoft Sans Serif" panose="020B0604020202020204" pitchFamily="34" charset="0"/>
              </a:rPr>
              <a:t>се за вашата </a:t>
            </a:r>
            <a:r>
              <a:rPr lang="ru-RU" altLang="es-ES" sz="2400" b="1" dirty="0">
                <a:ea typeface="Microsoft Sans Serif" panose="020B0604020202020204" pitchFamily="34" charset="0"/>
                <a:cs typeface="Microsoft Sans Serif" panose="020B0604020202020204" pitchFamily="34" charset="0"/>
              </a:rPr>
              <a:t>онлајн репутација. </a:t>
            </a:r>
            <a:r>
              <a:rPr lang="ru-RU" altLang="es-ES" sz="2400" dirty="0">
                <a:ea typeface="Microsoft Sans Serif" panose="020B0604020202020204" pitchFamily="34" charset="0"/>
                <a:cs typeface="Microsoft Sans Serif" panose="020B0604020202020204" pitchFamily="34" charset="0"/>
              </a:rPr>
              <a:t>Онлајн репутацијата </a:t>
            </a:r>
            <a:r>
              <a:rPr lang="ru-RU" altLang="es-ES" sz="2400" b="1" dirty="0">
                <a:ea typeface="Microsoft Sans Serif" panose="020B0604020202020204" pitchFamily="34" charset="0"/>
                <a:cs typeface="Microsoft Sans Serif" panose="020B0604020202020204" pitchFamily="34" charset="0"/>
              </a:rPr>
              <a:t>е престиж, сигурност и кредибилитет на една компанија на </a:t>
            </a:r>
            <a:r>
              <a:rPr lang="ru-RU" altLang="es-ES" sz="2400" b="1" dirty="0" smtClean="0">
                <a:ea typeface="Microsoft Sans Serif" panose="020B0604020202020204" pitchFamily="34" charset="0"/>
                <a:cs typeface="Microsoft Sans Serif" panose="020B0604020202020204" pitchFamily="34" charset="0"/>
              </a:rPr>
              <a:t>Интернет</a:t>
            </a:r>
            <a:endParaRPr lang="en-US" altLang="es-ES" sz="2400" b="1" dirty="0">
              <a:ea typeface="Microsoft Sans Serif" panose="020B0604020202020204" pitchFamily="34" charset="0"/>
              <a:cs typeface="Microsoft Sans Serif" panose="020B0604020202020204" pitchFamily="34" charset="0"/>
            </a:endParaRPr>
          </a:p>
          <a:p>
            <a:pPr marL="514350" indent="-514350">
              <a:buAutoNum type="arabicPeriod"/>
              <a:defRPr/>
            </a:pPr>
            <a:r>
              <a:rPr lang="ru-RU" altLang="es-ES" sz="2400" dirty="0" smtClean="0">
                <a:ea typeface="Microsoft Sans Serif" panose="020B0604020202020204" pitchFamily="34" charset="0"/>
                <a:cs typeface="Microsoft Sans Serif" panose="020B0604020202020204" pitchFamily="34" charset="0"/>
              </a:rPr>
              <a:t>Користете </a:t>
            </a:r>
            <a:r>
              <a:rPr lang="ru-RU" altLang="es-ES" sz="2400" b="1" dirty="0">
                <a:ea typeface="Microsoft Sans Serif" panose="020B0604020202020204" pitchFamily="34" charset="0"/>
                <a:cs typeface="Microsoft Sans Serif" panose="020B0604020202020204" pitchFamily="34" charset="0"/>
              </a:rPr>
              <a:t>социјални мрежи</a:t>
            </a:r>
            <a:r>
              <a:rPr lang="ru-RU" altLang="es-ES" sz="2400" dirty="0">
                <a:ea typeface="Microsoft Sans Serif" panose="020B0604020202020204" pitchFamily="34" charset="0"/>
                <a:cs typeface="Microsoft Sans Serif" panose="020B0604020202020204" pitchFamily="34" charset="0"/>
              </a:rPr>
              <a:t>. Социјалните мрежи се </a:t>
            </a:r>
            <a:r>
              <a:rPr lang="ru-RU" altLang="es-ES" sz="2400" b="1" dirty="0">
                <a:ea typeface="Microsoft Sans Serif" panose="020B0604020202020204" pitchFamily="34" charset="0"/>
                <a:cs typeface="Microsoft Sans Serif" panose="020B0604020202020204" pitchFamily="34" charset="0"/>
              </a:rPr>
              <a:t>одличен медиум за интеракција со вашата целна група</a:t>
            </a:r>
            <a:r>
              <a:rPr lang="ru-RU" altLang="es-ES" sz="2400" dirty="0" smtClean="0">
                <a:ea typeface="Microsoft Sans Serif" panose="020B0604020202020204" pitchFamily="34" charset="0"/>
                <a:cs typeface="Microsoft Sans Serif" panose="020B0604020202020204" pitchFamily="34" charset="0"/>
              </a:rPr>
              <a:t>.</a:t>
            </a:r>
            <a:endParaRPr lang="en-US" altLang="es-ES" sz="2400" b="1" dirty="0">
              <a:ea typeface="Microsoft Sans Serif" panose="020B0604020202020204" pitchFamily="34" charset="0"/>
              <a:cs typeface="Microsoft Sans Serif" panose="020B0604020202020204" pitchFamily="34" charset="0"/>
            </a:endParaRPr>
          </a:p>
          <a:p>
            <a:pPr marL="514350" indent="-514350">
              <a:buAutoNum type="arabicPeriod"/>
              <a:defRPr/>
            </a:pPr>
            <a:r>
              <a:rPr lang="ru-RU" altLang="es-ES" sz="2400" b="1" dirty="0" smtClean="0">
                <a:ea typeface="Microsoft Sans Serif" panose="020B0604020202020204" pitchFamily="34" charset="0"/>
                <a:cs typeface="Microsoft Sans Serif" panose="020B0604020202020204" pitchFamily="34" charset="0"/>
              </a:rPr>
              <a:t>Објавувајте </a:t>
            </a:r>
            <a:r>
              <a:rPr lang="ru-RU" altLang="es-ES" sz="2400" b="1" dirty="0">
                <a:ea typeface="Microsoft Sans Serif" panose="020B0604020202020204" pitchFamily="34" charset="0"/>
                <a:cs typeface="Microsoft Sans Serif" panose="020B0604020202020204" pitchFamily="34" charset="0"/>
              </a:rPr>
              <a:t>квалитетна содржина. </a:t>
            </a:r>
            <a:r>
              <a:rPr lang="ru-RU" altLang="es-ES" sz="2400" dirty="0">
                <a:ea typeface="Microsoft Sans Serif" panose="020B0604020202020204" pitchFamily="34" charset="0"/>
                <a:cs typeface="Microsoft Sans Serif" panose="020B0604020202020204" pitchFamily="34" charset="0"/>
              </a:rPr>
              <a:t>Креирајте интересни содржини за вашата јавност.</a:t>
            </a:r>
            <a:endParaRPr lang="en-US" altLang="es-ES" sz="2400" dirty="0">
              <a:ea typeface="Microsoft Sans Serif" panose="020B0604020202020204" pitchFamily="34" charset="0"/>
              <a:cs typeface="Microsoft Sans Serif" panose="020B0604020202020204" pitchFamily="34" charset="0"/>
            </a:endParaRPr>
          </a:p>
          <a:p>
            <a:pPr marL="514350" indent="-514350">
              <a:buAutoNum type="arabicPeriod"/>
              <a:defRPr/>
            </a:pPr>
            <a:endParaRPr lang="en-US" altLang="es-ES" sz="2400" dirty="0">
              <a:ea typeface="Microsoft Sans Serif" panose="020B0604020202020204" pitchFamily="34" charset="0"/>
              <a:cs typeface="Microsoft Sans Serif" panose="020B0604020202020204" pitchFamily="34" charset="0"/>
            </a:endParaRPr>
          </a:p>
          <a:p>
            <a:pPr marL="514350" indent="-514350">
              <a:buAutoNum type="arabicPeriod"/>
              <a:defRPr/>
            </a:pPr>
            <a:r>
              <a:rPr lang="ru-RU" altLang="es-ES" sz="2400" b="1" dirty="0" smtClean="0">
                <a:ea typeface="Microsoft Sans Serif" panose="020B0604020202020204" pitchFamily="34" charset="0"/>
                <a:cs typeface="Microsoft Sans Serif" panose="020B0604020202020204" pitchFamily="34" charset="0"/>
              </a:rPr>
              <a:t>Почитувајте </a:t>
            </a:r>
            <a:r>
              <a:rPr lang="ru-RU" altLang="es-ES" sz="2400" b="1" dirty="0">
                <a:ea typeface="Microsoft Sans Serif" panose="020B0604020202020204" pitchFamily="34" charset="0"/>
                <a:cs typeface="Microsoft Sans Serif" panose="020B0604020202020204" pitchFamily="34" charset="0"/>
              </a:rPr>
              <a:t>го вашиот корпоративен имиџ. </a:t>
            </a:r>
            <a:r>
              <a:rPr lang="ru-RU" altLang="es-ES" sz="2400" dirty="0">
                <a:ea typeface="Microsoft Sans Serif" panose="020B0604020202020204" pitchFamily="34" charset="0"/>
                <a:cs typeface="Microsoft Sans Serif" panose="020B0604020202020204" pitchFamily="34" charset="0"/>
              </a:rPr>
              <a:t>Не заборавајте да ги вклучите вашите </a:t>
            </a:r>
            <a:r>
              <a:rPr lang="ru-RU" altLang="es-ES" sz="2400" b="1" dirty="0">
                <a:ea typeface="Microsoft Sans Serif" panose="020B0604020202020204" pitchFamily="34" charset="0"/>
                <a:cs typeface="Microsoft Sans Serif" panose="020B0604020202020204" pitchFamily="34" charset="0"/>
              </a:rPr>
              <a:t>бои, логоа или дизајни.</a:t>
            </a:r>
            <a:endParaRPr lang="en-US" altLang="es-ES" sz="2400" dirty="0">
              <a:ea typeface="Microsoft Sans Serif" panose="020B0604020202020204" pitchFamily="34" charset="0"/>
              <a:cs typeface="Microsoft Sans Serif" panose="020B0604020202020204" pitchFamily="34" charset="0"/>
            </a:endParaRPr>
          </a:p>
          <a:p>
            <a:pPr marL="514350" indent="-514350">
              <a:buAutoNum type="arabicPeriod"/>
              <a:defRPr/>
            </a:pPr>
            <a:endParaRPr lang="en-US" altLang="es-ES" sz="2400" dirty="0">
              <a:ea typeface="Microsoft Sans Serif" panose="020B0604020202020204" pitchFamily="34" charset="0"/>
              <a:cs typeface="Microsoft Sans Serif" panose="020B0604020202020204" pitchFamily="34" charset="0"/>
            </a:endParaRPr>
          </a:p>
          <a:p>
            <a:pPr marL="514350" indent="-514350">
              <a:buAutoNum type="arabicPeriod"/>
              <a:defRPr/>
            </a:pPr>
            <a:r>
              <a:rPr lang="ru-RU" altLang="es-ES" sz="2400" b="1" dirty="0" smtClean="0">
                <a:ea typeface="Microsoft Sans Serif" panose="020B0604020202020204" pitchFamily="34" charset="0"/>
                <a:cs typeface="Microsoft Sans Serif" panose="020B0604020202020204" pitchFamily="34" charset="0"/>
              </a:rPr>
              <a:t>Поттикнете интеракција. </a:t>
            </a:r>
            <a:r>
              <a:rPr lang="ru-RU" altLang="es-ES" sz="2400" dirty="0">
                <a:ea typeface="Microsoft Sans Serif" panose="020B0604020202020204" pitchFamily="34" charset="0"/>
                <a:cs typeface="Microsoft Sans Serif" panose="020B0604020202020204" pitchFamily="34" charset="0"/>
              </a:rPr>
              <a:t>Не плашете се да им дозволите на корисниците да го </a:t>
            </a:r>
            <a:r>
              <a:rPr lang="ru-RU" altLang="es-ES" sz="2400" b="1" dirty="0">
                <a:ea typeface="Microsoft Sans Serif" panose="020B0604020202020204" pitchFamily="34" charset="0"/>
                <a:cs typeface="Microsoft Sans Serif" panose="020B0604020202020204" pitchFamily="34" charset="0"/>
              </a:rPr>
              <a:t>дадат своето мислење за вашиот </a:t>
            </a:r>
            <a:r>
              <a:rPr lang="ru-RU" altLang="es-ES" sz="2400" b="1" dirty="0" smtClean="0">
                <a:ea typeface="Microsoft Sans Serif" panose="020B0604020202020204" pitchFamily="34" charset="0"/>
                <a:cs typeface="Microsoft Sans Serif" panose="020B0604020202020204" pitchFamily="34" charset="0"/>
              </a:rPr>
              <a:t>бизнис.</a:t>
            </a:r>
            <a:endParaRPr lang="en-US" altLang="es-ES" sz="2400" b="1" dirty="0">
              <a:ea typeface="Microsoft Sans Serif" panose="020B0604020202020204" pitchFamily="34" charset="0"/>
              <a:cs typeface="Microsoft Sans Serif" panose="020B0604020202020204" pitchFamily="34" charset="0"/>
            </a:endParaRPr>
          </a:p>
          <a:p>
            <a:pPr marL="514350" indent="-514350">
              <a:buAutoNum type="arabicPeriod"/>
              <a:defRPr/>
            </a:pPr>
            <a:endParaRPr lang="en-US" altLang="es-ES" sz="2400" b="1" dirty="0">
              <a:ea typeface="Microsoft Sans Serif" panose="020B0604020202020204" pitchFamily="34" charset="0"/>
              <a:cs typeface="Microsoft Sans Serif" panose="020B0604020202020204" pitchFamily="34" charset="0"/>
            </a:endParaRPr>
          </a:p>
          <a:p>
            <a:pPr marL="514350" indent="-514350">
              <a:buAutoNum type="arabicPeriod"/>
              <a:defRPr/>
            </a:pPr>
            <a:r>
              <a:rPr lang="ru-RU" altLang="es-ES" sz="2400" b="1" dirty="0" smtClean="0">
                <a:ea typeface="Microsoft Sans Serif" panose="020B0604020202020204" pitchFamily="34" charset="0"/>
                <a:cs typeface="Microsoft Sans Serif" panose="020B0604020202020204" pitchFamily="34" charset="0"/>
              </a:rPr>
              <a:t>Анализирајте </a:t>
            </a:r>
            <a:r>
              <a:rPr lang="ru-RU" altLang="es-ES" sz="2400" b="1" dirty="0">
                <a:ea typeface="Microsoft Sans Serif" panose="020B0604020202020204" pitchFamily="34" charset="0"/>
                <a:cs typeface="Microsoft Sans Serif" panose="020B0604020202020204" pitchFamily="34" charset="0"/>
              </a:rPr>
              <a:t>ги резултатите. </a:t>
            </a:r>
            <a:r>
              <a:rPr lang="ru-RU" altLang="es-ES" sz="2400" dirty="0">
                <a:ea typeface="Microsoft Sans Serif" panose="020B0604020202020204" pitchFamily="34" charset="0"/>
                <a:cs typeface="Microsoft Sans Serif" panose="020B0604020202020204" pitchFamily="34" charset="0"/>
              </a:rPr>
              <a:t>Проучете дали ги постигнувате </a:t>
            </a:r>
            <a:r>
              <a:rPr lang="ru-RU" altLang="es-ES" sz="2400" b="1" dirty="0">
                <a:ea typeface="Microsoft Sans Serif" panose="020B0604020202020204" pitchFamily="34" charset="0"/>
                <a:cs typeface="Microsoft Sans Serif" panose="020B0604020202020204" pitchFamily="34" charset="0"/>
              </a:rPr>
              <a:t>очекуваните резултати.</a:t>
            </a:r>
            <a:endParaRPr lang="en-US" altLang="es-ES" sz="2400" b="1" dirty="0">
              <a:ea typeface="Microsoft Sans Serif" panose="020B0604020202020204" pitchFamily="34" charset="0"/>
              <a:cs typeface="Microsoft Sans Serif" panose="020B0604020202020204" pitchFamily="34" charset="0"/>
            </a:endParaRPr>
          </a:p>
          <a:p>
            <a:pPr marL="514350" indent="-514350">
              <a:buAutoNum type="arabicPeriod"/>
              <a:defRPr/>
            </a:pPr>
            <a:endParaRPr lang="en-US" altLang="es-ES" sz="2400" b="1" dirty="0">
              <a:ea typeface="Microsoft Sans Serif" panose="020B0604020202020204" pitchFamily="34" charset="0"/>
              <a:cs typeface="Microsoft Sans Serif" panose="020B0604020202020204" pitchFamily="34" charset="0"/>
            </a:endParaRPr>
          </a:p>
          <a:p>
            <a:pPr marL="514350" indent="-514350">
              <a:buAutoNum type="arabicPeriod"/>
              <a:defRPr/>
            </a:pPr>
            <a:r>
              <a:rPr lang="ru-RU" altLang="es-ES" sz="2400" b="1" dirty="0" smtClean="0">
                <a:ea typeface="Microsoft Sans Serif" panose="020B0604020202020204" pitchFamily="34" charset="0"/>
                <a:cs typeface="Microsoft Sans Serif" panose="020B0604020202020204" pitchFamily="34" charset="0"/>
              </a:rPr>
              <a:t>Не </a:t>
            </a:r>
            <a:r>
              <a:rPr lang="ru-RU" altLang="es-ES" sz="2400" b="1" dirty="0">
                <a:ea typeface="Microsoft Sans Serif" panose="020B0604020202020204" pitchFamily="34" charset="0"/>
                <a:cs typeface="Microsoft Sans Serif" panose="020B0604020202020204" pitchFamily="34" charset="0"/>
              </a:rPr>
              <a:t>заборавајте информации за контакт. </a:t>
            </a:r>
            <a:r>
              <a:rPr lang="ru-RU" altLang="es-ES" sz="2400" dirty="0">
                <a:ea typeface="Microsoft Sans Serif" panose="020B0604020202020204" pitchFamily="34" charset="0"/>
                <a:cs typeface="Microsoft Sans Serif" panose="020B0604020202020204" pitchFamily="34" charset="0"/>
              </a:rPr>
              <a:t>Олеснете му на корисникот да </a:t>
            </a:r>
            <a:r>
              <a:rPr lang="ru-RU" altLang="es-ES" sz="2400" b="1" dirty="0">
                <a:ea typeface="Microsoft Sans Serif" panose="020B0604020202020204" pitchFamily="34" charset="0"/>
                <a:cs typeface="Microsoft Sans Serif" panose="020B0604020202020204" pitchFamily="34" charset="0"/>
              </a:rPr>
              <a:t>ве </a:t>
            </a:r>
            <a:r>
              <a:rPr lang="ru-RU" altLang="es-ES" sz="2400" b="1" dirty="0" smtClean="0">
                <a:ea typeface="Microsoft Sans Serif" panose="020B0604020202020204" pitchFamily="34" charset="0"/>
                <a:cs typeface="Microsoft Sans Serif" panose="020B0604020202020204" pitchFamily="34" charset="0"/>
              </a:rPr>
              <a:t>контактира.</a:t>
            </a:r>
            <a:endParaRPr lang="en-US" altLang="es-ES" sz="2400" b="1"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2593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4BF7A0F-2983-41C1-5B11-1A38A38F3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160" y="3951891"/>
            <a:ext cx="6477060" cy="3499101"/>
          </a:xfrm>
          <a:prstGeom prst="rect">
            <a:avLst/>
          </a:prstGeom>
        </p:spPr>
      </p:pic>
      <p:sp>
        <p:nvSpPr>
          <p:cNvPr id="6" name="CuadroTexto 5">
            <a:extLst>
              <a:ext uri="{FF2B5EF4-FFF2-40B4-BE49-F238E27FC236}">
                <a16:creationId xmlns:a16="http://schemas.microsoft.com/office/drawing/2014/main" id="{4474112C-57D7-04D0-A3A4-60A31EDD861B}"/>
              </a:ext>
            </a:extLst>
          </p:cNvPr>
          <p:cNvSpPr txBox="1"/>
          <p:nvPr/>
        </p:nvSpPr>
        <p:spPr>
          <a:xfrm>
            <a:off x="1447800" y="1573291"/>
            <a:ext cx="10210800" cy="707886"/>
          </a:xfrm>
          <a:prstGeom prst="rect">
            <a:avLst/>
          </a:prstGeom>
          <a:noFill/>
        </p:spPr>
        <p:txBody>
          <a:bodyPr wrap="square" rtlCol="0">
            <a:spAutoFit/>
          </a:bodyPr>
          <a:lstStyle/>
          <a:p>
            <a:r>
              <a:rPr lang="ru-RU" sz="4000" b="1" dirty="0">
                <a:solidFill>
                  <a:srgbClr val="FD4FB4"/>
                </a:solidFill>
                <a:ea typeface="Microsoft Sans Serif" panose="020B0604020202020204" pitchFamily="34" charset="0"/>
                <a:cs typeface="Microsoft Sans Serif" panose="020B0604020202020204" pitchFamily="34" charset="0"/>
              </a:rPr>
              <a:t>3. Основен водич за сајбер безбедност</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7EF33D73-2938-970D-53DC-0EB200D9FF8F}"/>
              </a:ext>
            </a:extLst>
          </p:cNvPr>
          <p:cNvSpPr txBox="1"/>
          <p:nvPr/>
        </p:nvSpPr>
        <p:spPr>
          <a:xfrm>
            <a:off x="8991600" y="2095500"/>
            <a:ext cx="8702842" cy="6894195"/>
          </a:xfrm>
          <a:prstGeom prst="rect">
            <a:avLst/>
          </a:prstGeom>
          <a:noFill/>
        </p:spPr>
        <p:txBody>
          <a:bodyPr wrap="square" rtlCol="0">
            <a:spAutoFit/>
          </a:bodyPr>
          <a:lstStyle/>
          <a:p>
            <a:pPr>
              <a:defRPr/>
            </a:pPr>
            <a:r>
              <a:rPr lang="ru-RU" altLang="es-ES" sz="2600" dirty="0" smtClean="0">
                <a:ea typeface="Microsoft Sans Serif" panose="020B0604020202020204" pitchFamily="34" charset="0"/>
                <a:cs typeface="Microsoft Sans Serif" panose="020B0604020202020204" pitchFamily="34" charset="0"/>
              </a:rPr>
              <a:t>Интернетот </a:t>
            </a:r>
            <a:r>
              <a:rPr lang="ru-RU" altLang="es-ES" sz="2600" dirty="0">
                <a:ea typeface="Microsoft Sans Serif" panose="020B0604020202020204" pitchFamily="34" charset="0"/>
                <a:cs typeface="Microsoft Sans Serif" panose="020B0604020202020204" pitchFamily="34" charset="0"/>
              </a:rPr>
              <a:t>има одредени </a:t>
            </a:r>
            <a:r>
              <a:rPr lang="ru-RU" altLang="es-ES" sz="2600" b="1" dirty="0">
                <a:ea typeface="Microsoft Sans Serif" panose="020B0604020202020204" pitchFamily="34" charset="0"/>
                <a:cs typeface="Microsoft Sans Serif" panose="020B0604020202020204" pitchFamily="34" charset="0"/>
              </a:rPr>
              <a:t>опасности</a:t>
            </a:r>
            <a:r>
              <a:rPr lang="ru-RU" altLang="es-ES" sz="2600" dirty="0">
                <a:ea typeface="Microsoft Sans Serif" panose="020B0604020202020204" pitchFamily="34" charset="0"/>
                <a:cs typeface="Microsoft Sans Serif" panose="020B0604020202020204" pitchFamily="34" charset="0"/>
              </a:rPr>
              <a:t> кои мора да ги избегнеме за да ја гарантираме </a:t>
            </a:r>
            <a:r>
              <a:rPr lang="ru-RU" altLang="es-ES" sz="2600" b="1" dirty="0">
                <a:ea typeface="Microsoft Sans Serif" panose="020B0604020202020204" pitchFamily="34" charset="0"/>
                <a:cs typeface="Microsoft Sans Serif" panose="020B0604020202020204" pitchFamily="34" charset="0"/>
              </a:rPr>
              <a:t>безбедноста</a:t>
            </a:r>
            <a:r>
              <a:rPr lang="ru-RU" altLang="es-ES" sz="2600" dirty="0">
                <a:ea typeface="Microsoft Sans Serif" panose="020B0604020202020204" pitchFamily="34" charset="0"/>
                <a:cs typeface="Microsoft Sans Serif" panose="020B0604020202020204" pitchFamily="34" charset="0"/>
              </a:rPr>
              <a:t> на нашиот онлајн бизнис. За да ни помогне со оваа задача, постои </a:t>
            </a:r>
            <a:r>
              <a:rPr lang="ru-RU" altLang="es-ES" sz="2600" b="1" dirty="0">
                <a:ea typeface="Microsoft Sans Serif" panose="020B0604020202020204" pitchFamily="34" charset="0"/>
                <a:cs typeface="Microsoft Sans Serif" panose="020B0604020202020204" pitchFamily="34" charset="0"/>
              </a:rPr>
              <a:t>сајбер-безбедност</a:t>
            </a:r>
            <a:r>
              <a:rPr lang="ru-RU" altLang="es-ES" sz="2600" dirty="0">
                <a:ea typeface="Microsoft Sans Serif" panose="020B0604020202020204" pitchFamily="34" charset="0"/>
                <a:cs typeface="Microsoft Sans Serif" panose="020B0604020202020204" pitchFamily="34" charset="0"/>
              </a:rPr>
              <a:t>. Сајбер безбедноста се </a:t>
            </a:r>
            <a:r>
              <a:rPr lang="ru-RU" altLang="es-ES" sz="2600" b="1" dirty="0">
                <a:ea typeface="Microsoft Sans Serif" panose="020B0604020202020204" pitchFamily="34" charset="0"/>
                <a:cs typeface="Microsoft Sans Serif" panose="020B0604020202020204" pitchFamily="34" charset="0"/>
              </a:rPr>
              <a:t>програми, мерки и практики за заштита на нашите уреди од потенцијални дигитални опасности</a:t>
            </a:r>
            <a:r>
              <a:rPr lang="ru-RU" altLang="es-ES" sz="2600" dirty="0">
                <a:ea typeface="Microsoft Sans Serif" panose="020B0604020202020204" pitchFamily="34" charset="0"/>
                <a:cs typeface="Microsoft Sans Serif" panose="020B0604020202020204" pitchFamily="34" charset="0"/>
              </a:rPr>
              <a:t>, познати како сајбер закани</a:t>
            </a:r>
            <a:r>
              <a:rPr lang="en-US" altLang="es-ES" sz="2600" dirty="0" smtClean="0">
                <a:ea typeface="Microsoft Sans Serif" panose="020B0604020202020204" pitchFamily="34" charset="0"/>
                <a:cs typeface="Microsoft Sans Serif" panose="020B0604020202020204" pitchFamily="34" charset="0"/>
              </a:rPr>
              <a:t>.</a:t>
            </a:r>
            <a:endParaRPr lang="en-US" altLang="es-ES" sz="2600" dirty="0">
              <a:ea typeface="Microsoft Sans Serif" panose="020B0604020202020204" pitchFamily="34" charset="0"/>
              <a:cs typeface="Microsoft Sans Serif" panose="020B0604020202020204" pitchFamily="34" charset="0"/>
            </a:endParaRPr>
          </a:p>
          <a:p>
            <a:pPr>
              <a:defRPr/>
            </a:pPr>
            <a:endParaRPr lang="en-US" altLang="es-ES" sz="2600" dirty="0">
              <a:ea typeface="Microsoft Sans Serif" panose="020B0604020202020204" pitchFamily="34" charset="0"/>
              <a:cs typeface="Microsoft Sans Serif" panose="020B0604020202020204" pitchFamily="34" charset="0"/>
            </a:endParaRPr>
          </a:p>
          <a:p>
            <a:pPr>
              <a:defRPr/>
            </a:pPr>
            <a:r>
              <a:rPr lang="ru-RU" altLang="es-ES" sz="2600" dirty="0">
                <a:ea typeface="Microsoft Sans Serif" panose="020B0604020202020204" pitchFamily="34" charset="0"/>
                <a:cs typeface="Microsoft Sans Serif" panose="020B0604020202020204" pitchFamily="34" charset="0"/>
              </a:rPr>
              <a:t>Има многу </a:t>
            </a:r>
            <a:r>
              <a:rPr lang="ru-RU" altLang="es-ES" sz="2600" b="1" dirty="0">
                <a:ea typeface="Microsoft Sans Serif" panose="020B0604020202020204" pitchFamily="34" charset="0"/>
                <a:cs typeface="Microsoft Sans Serif" panose="020B0604020202020204" pitchFamily="34" charset="0"/>
              </a:rPr>
              <a:t>ризици</a:t>
            </a:r>
            <a:r>
              <a:rPr lang="ru-RU" altLang="es-ES" sz="2600" dirty="0">
                <a:ea typeface="Microsoft Sans Serif" panose="020B0604020202020204" pitchFamily="34" charset="0"/>
                <a:cs typeface="Microsoft Sans Serif" panose="020B0604020202020204" pitchFamily="34" charset="0"/>
              </a:rPr>
              <a:t> на кои можеме да бидеме изложени ако не преземеме мерки на претпазливост на Интернет, како на пр</a:t>
            </a:r>
            <a:r>
              <a:rPr lang="en-US" altLang="es-ES" sz="2600" dirty="0" smtClean="0">
                <a:ea typeface="Microsoft Sans Serif" panose="020B0604020202020204" pitchFamily="34" charset="0"/>
                <a:cs typeface="Microsoft Sans Serif" panose="020B0604020202020204" pitchFamily="34" charset="0"/>
              </a:rPr>
              <a:t>: </a:t>
            </a:r>
            <a:endParaRPr lang="en-US" altLang="es-ES" sz="2600" dirty="0">
              <a:ea typeface="Microsoft Sans Serif" panose="020B0604020202020204" pitchFamily="34" charset="0"/>
              <a:cs typeface="Microsoft Sans Serif" panose="020B0604020202020204" pitchFamily="34" charset="0"/>
            </a:endParaRPr>
          </a:p>
          <a:p>
            <a:pPr marL="514350" indent="-514350">
              <a:buAutoNum type="arabicPeriod"/>
              <a:defRPr/>
            </a:pPr>
            <a:endParaRPr lang="en-US" altLang="es-ES" sz="2600" dirty="0">
              <a:ea typeface="Microsoft Sans Serif" panose="020B0604020202020204" pitchFamily="34" charset="0"/>
              <a:cs typeface="Microsoft Sans Serif" panose="020B0604020202020204" pitchFamily="34" charset="0"/>
            </a:endParaRPr>
          </a:p>
          <a:p>
            <a:pPr>
              <a:defRPr/>
            </a:pPr>
            <a:r>
              <a:rPr lang="ru-RU" altLang="es-ES" sz="2600" b="1" dirty="0">
                <a:ea typeface="Microsoft Sans Serif" panose="020B0604020202020204" pitchFamily="34" charset="0"/>
                <a:cs typeface="Microsoft Sans Serif" panose="020B0604020202020204" pitchFamily="34" charset="0"/>
              </a:rPr>
              <a:t>-Кражба на </a:t>
            </a:r>
            <a:r>
              <a:rPr lang="ru-RU" altLang="es-ES" sz="2600" b="1" dirty="0" smtClean="0">
                <a:ea typeface="Microsoft Sans Serif" panose="020B0604020202020204" pitchFamily="34" charset="0"/>
                <a:cs typeface="Microsoft Sans Serif" panose="020B0604020202020204" pitchFamily="34" charset="0"/>
              </a:rPr>
              <a:t>идентитет</a:t>
            </a:r>
          </a:p>
          <a:p>
            <a:pPr>
              <a:defRPr/>
            </a:pPr>
            <a:r>
              <a:rPr lang="ru-RU" altLang="es-ES" sz="2600" b="1" dirty="0" smtClean="0">
                <a:ea typeface="Microsoft Sans Serif" panose="020B0604020202020204" pitchFamily="34" charset="0"/>
                <a:cs typeface="Microsoft Sans Serif" panose="020B0604020202020204" pitchFamily="34" charset="0"/>
              </a:rPr>
              <a:t>-</a:t>
            </a:r>
            <a:r>
              <a:rPr lang="ru-RU" altLang="es-ES" sz="2600" b="1" dirty="0">
                <a:ea typeface="Microsoft Sans Serif" panose="020B0604020202020204" pitchFamily="34" charset="0"/>
                <a:cs typeface="Microsoft Sans Serif" panose="020B0604020202020204" pitchFamily="34" charset="0"/>
              </a:rPr>
              <a:t>Кражба на доверливи информации (лозинки, банкарски сметки</a:t>
            </a:r>
            <a:r>
              <a:rPr lang="ru-RU" altLang="es-ES" sz="2600" b="1" dirty="0" smtClean="0">
                <a:ea typeface="Microsoft Sans Serif" panose="020B0604020202020204" pitchFamily="34" charset="0"/>
                <a:cs typeface="Microsoft Sans Serif" panose="020B0604020202020204" pitchFamily="34" charset="0"/>
              </a:rPr>
              <a:t>…)</a:t>
            </a:r>
          </a:p>
          <a:p>
            <a:pPr>
              <a:defRPr/>
            </a:pPr>
            <a:r>
              <a:rPr lang="ru-RU" altLang="es-ES" sz="2600" b="1" dirty="0" smtClean="0">
                <a:ea typeface="Microsoft Sans Serif" panose="020B0604020202020204" pitchFamily="34" charset="0"/>
                <a:cs typeface="Microsoft Sans Serif" panose="020B0604020202020204" pitchFamily="34" charset="0"/>
              </a:rPr>
              <a:t>-</a:t>
            </a:r>
            <a:r>
              <a:rPr lang="ru-RU" altLang="es-ES" sz="2600" b="1" dirty="0">
                <a:ea typeface="Microsoft Sans Serif" panose="020B0604020202020204" pitchFamily="34" charset="0"/>
                <a:cs typeface="Microsoft Sans Serif" panose="020B0604020202020204" pitchFamily="34" charset="0"/>
              </a:rPr>
              <a:t>Оштетување, оштетување или влошување на уредите, апликациите или платформите.</a:t>
            </a:r>
            <a:endParaRPr lang="en-US" altLang="es-ES" sz="2400" dirty="0">
              <a:solidFill>
                <a:srgbClr val="FD4FB4"/>
              </a:solidFill>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B231964-99BB-84B5-6B18-3BB477A9F88F}"/>
              </a:ext>
            </a:extLst>
          </p:cNvPr>
          <p:cNvSpPr txBox="1"/>
          <p:nvPr/>
        </p:nvSpPr>
        <p:spPr>
          <a:xfrm>
            <a:off x="1447800" y="2566896"/>
            <a:ext cx="11353800" cy="954107"/>
          </a:xfrm>
          <a:prstGeom prst="rect">
            <a:avLst/>
          </a:prstGeom>
          <a:noFill/>
        </p:spPr>
        <p:txBody>
          <a:bodyPr wrap="square" rtlCol="0">
            <a:spAutoFit/>
          </a:bodyPr>
          <a:lstStyle/>
          <a:p>
            <a:pPr>
              <a:defRPr/>
            </a:pPr>
            <a:r>
              <a:rPr lang="ru-RU" altLang="es-ES" sz="2800" b="1" dirty="0" smtClean="0">
                <a:solidFill>
                  <a:srgbClr val="FD4FB4"/>
                </a:solidFill>
                <a:ea typeface="Microsoft Sans Serif" panose="020B0604020202020204" pitchFamily="34" charset="0"/>
                <a:cs typeface="Microsoft Sans Serif" panose="020B0604020202020204" pitchFamily="34" charset="0"/>
              </a:rPr>
              <a:t>Секција </a:t>
            </a:r>
            <a:r>
              <a:rPr lang="ru-RU" altLang="es-ES" sz="2800" b="1" dirty="0">
                <a:solidFill>
                  <a:srgbClr val="FD4FB4"/>
                </a:solidFill>
                <a:ea typeface="Microsoft Sans Serif" panose="020B0604020202020204" pitchFamily="34" charset="0"/>
                <a:cs typeface="Microsoft Sans Serif" panose="020B0604020202020204" pitchFamily="34" charset="0"/>
              </a:rPr>
              <a:t>1: Вовед во сајбер безбедноста</a:t>
            </a:r>
            <a:endParaRPr lang="en-US" altLang="es-ES" sz="2800" b="1" dirty="0">
              <a:solidFill>
                <a:srgbClr val="FD4FB4"/>
              </a:solidFill>
              <a:ea typeface="Microsoft Sans Serif" panose="020B0604020202020204" pitchFamily="34" charset="0"/>
              <a:cs typeface="Microsoft Sans Serif" panose="020B0604020202020204" pitchFamily="34" charset="0"/>
            </a:endParaRPr>
          </a:p>
          <a:p>
            <a:pPr marL="514350" indent="-514350">
              <a:buAutoNum type="arabicPeriod"/>
              <a:defRPr/>
            </a:pPr>
            <a:endParaRPr lang="en-US" altLang="es-ES" sz="2800"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9585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474112C-57D7-04D0-A3A4-60A31EDD861B}"/>
              </a:ext>
            </a:extLst>
          </p:cNvPr>
          <p:cNvSpPr txBox="1"/>
          <p:nvPr/>
        </p:nvSpPr>
        <p:spPr>
          <a:xfrm>
            <a:off x="1447800" y="1573291"/>
            <a:ext cx="10210800" cy="707886"/>
          </a:xfrm>
          <a:prstGeom prst="rect">
            <a:avLst/>
          </a:prstGeom>
          <a:noFill/>
        </p:spPr>
        <p:txBody>
          <a:bodyPr wrap="square" rtlCol="0">
            <a:spAutoFit/>
          </a:bodyPr>
          <a:lstStyle/>
          <a:p>
            <a:r>
              <a:rPr lang="ru-RU" sz="4000" b="1" dirty="0">
                <a:solidFill>
                  <a:srgbClr val="FD4FB4"/>
                </a:solidFill>
                <a:ea typeface="Microsoft Sans Serif" panose="020B0604020202020204" pitchFamily="34" charset="0"/>
                <a:cs typeface="Microsoft Sans Serif" panose="020B0604020202020204" pitchFamily="34" charset="0"/>
              </a:rPr>
              <a:t>3. Основен водич за сајбер безбедност</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7EF33D73-2938-970D-53DC-0EB200D9FF8F}"/>
              </a:ext>
            </a:extLst>
          </p:cNvPr>
          <p:cNvSpPr txBox="1"/>
          <p:nvPr/>
        </p:nvSpPr>
        <p:spPr>
          <a:xfrm>
            <a:off x="1447800" y="3238500"/>
            <a:ext cx="16001999" cy="5293757"/>
          </a:xfrm>
          <a:prstGeom prst="rect">
            <a:avLst/>
          </a:prstGeom>
          <a:noFill/>
        </p:spPr>
        <p:txBody>
          <a:bodyPr wrap="square" rtlCol="0">
            <a:spAutoFit/>
          </a:bodyPr>
          <a:lstStyle/>
          <a:p>
            <a:pPr>
              <a:defRPr/>
            </a:pPr>
            <a:r>
              <a:rPr lang="en-US" altLang="es-ES" sz="2600" dirty="0">
                <a:ea typeface="Microsoft Sans Serif" panose="020B0604020202020204" pitchFamily="34" charset="0"/>
                <a:cs typeface="Microsoft Sans Serif" panose="020B0604020202020204" pitchFamily="34" charset="0"/>
              </a:rPr>
              <a:t>1. </a:t>
            </a:r>
            <a:r>
              <a:rPr lang="ru-RU" altLang="es-ES" sz="2600" b="1" dirty="0">
                <a:ea typeface="Microsoft Sans Serif" panose="020B0604020202020204" pitchFamily="34" charset="0"/>
                <a:cs typeface="Microsoft Sans Serif" panose="020B0604020202020204" pitchFamily="34" charset="0"/>
              </a:rPr>
              <a:t>Ажурирајте</a:t>
            </a:r>
            <a:r>
              <a:rPr lang="ru-RU" altLang="es-ES" sz="2600" dirty="0">
                <a:ea typeface="Microsoft Sans Serif" panose="020B0604020202020204" pitchFamily="34" charset="0"/>
                <a:cs typeface="Microsoft Sans Serif" panose="020B0604020202020204" pitchFamily="34" charset="0"/>
              </a:rPr>
              <a:t> ги компјутерот, телефонот и апликациите.</a:t>
            </a:r>
            <a:endParaRPr lang="en-US" altLang="es-ES" sz="2600" b="1" dirty="0">
              <a:ea typeface="Microsoft Sans Serif" panose="020B0604020202020204" pitchFamily="34" charset="0"/>
              <a:cs typeface="Microsoft Sans Serif" panose="020B0604020202020204" pitchFamily="34" charset="0"/>
            </a:endParaRPr>
          </a:p>
          <a:p>
            <a:pPr marL="514350" indent="-514350">
              <a:buAutoNum type="arabicPeriod"/>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2. </a:t>
            </a:r>
            <a:r>
              <a:rPr lang="ru-RU" altLang="es-ES" sz="2600" dirty="0" smtClean="0">
                <a:ea typeface="Microsoft Sans Serif" panose="020B0604020202020204" pitchFamily="34" charset="0"/>
                <a:cs typeface="Microsoft Sans Serif" panose="020B0604020202020204" pitchFamily="34" charset="0"/>
              </a:rPr>
              <a:t>Чувајте </a:t>
            </a:r>
            <a:r>
              <a:rPr lang="ru-RU" altLang="es-ES" sz="2600" b="1" dirty="0">
                <a:ea typeface="Microsoft Sans Serif" panose="020B0604020202020204" pitchFamily="34" charset="0"/>
                <a:cs typeface="Microsoft Sans Serif" panose="020B0604020202020204" pitchFamily="34" charset="0"/>
              </a:rPr>
              <a:t>резервна копија</a:t>
            </a:r>
            <a:r>
              <a:rPr lang="ru-RU" altLang="es-ES" sz="2600" dirty="0">
                <a:ea typeface="Microsoft Sans Serif" panose="020B0604020202020204" pitchFamily="34" charset="0"/>
                <a:cs typeface="Microsoft Sans Serif" panose="020B0604020202020204" pitchFamily="34" charset="0"/>
              </a:rPr>
              <a:t>. Препорачливо е да имате два од нив: еден </a:t>
            </a:r>
            <a:r>
              <a:rPr lang="ru-RU" altLang="es-ES" sz="2600" b="1" dirty="0">
                <a:ea typeface="Microsoft Sans Serif" panose="020B0604020202020204" pitchFamily="34" charset="0"/>
                <a:cs typeface="Microsoft Sans Serif" panose="020B0604020202020204" pitchFamily="34" charset="0"/>
              </a:rPr>
              <a:t>офлајн</a:t>
            </a:r>
            <a:r>
              <a:rPr lang="ru-RU" altLang="es-ES" sz="2600" dirty="0">
                <a:ea typeface="Microsoft Sans Serif" panose="020B0604020202020204" pitchFamily="34" charset="0"/>
                <a:cs typeface="Microsoft Sans Serif" panose="020B0604020202020204" pitchFamily="34" charset="0"/>
              </a:rPr>
              <a:t> (на пример, на хард диск) и еден </a:t>
            </a:r>
            <a:r>
              <a:rPr lang="ru-RU" altLang="es-ES" sz="2600" b="1" dirty="0">
                <a:ea typeface="Microsoft Sans Serif" panose="020B0604020202020204" pitchFamily="34" charset="0"/>
                <a:cs typeface="Microsoft Sans Serif" panose="020B0604020202020204" pitchFamily="34" charset="0"/>
              </a:rPr>
              <a:t>онлајн</a:t>
            </a:r>
            <a:r>
              <a:rPr lang="ru-RU" altLang="es-ES" sz="2600" dirty="0">
                <a:ea typeface="Microsoft Sans Serif" panose="020B0604020202020204" pitchFamily="34" charset="0"/>
                <a:cs typeface="Microsoft Sans Serif" panose="020B0604020202020204" pitchFamily="34" charset="0"/>
              </a:rPr>
              <a:t> (во облакот).</a:t>
            </a:r>
            <a:endParaRPr lang="en-US" altLang="es-ES" sz="2600" dirty="0">
              <a:ea typeface="Microsoft Sans Serif" panose="020B0604020202020204" pitchFamily="34" charset="0"/>
              <a:cs typeface="Microsoft Sans Serif" panose="020B0604020202020204" pitchFamily="34" charset="0"/>
            </a:endParaRPr>
          </a:p>
          <a:p>
            <a:pPr>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3. </a:t>
            </a:r>
            <a:r>
              <a:rPr lang="ru-RU" altLang="es-ES" sz="2600" dirty="0" smtClean="0">
                <a:ea typeface="Microsoft Sans Serif" panose="020B0604020202020204" pitchFamily="34" charset="0"/>
                <a:cs typeface="Microsoft Sans Serif" panose="020B0604020202020204" pitchFamily="34" charset="0"/>
              </a:rPr>
              <a:t>Користете</a:t>
            </a:r>
            <a:r>
              <a:rPr lang="ru-RU" altLang="es-ES" sz="2600" b="1" dirty="0" smtClean="0">
                <a:ea typeface="Microsoft Sans Serif" panose="020B0604020202020204" pitchFamily="34" charset="0"/>
                <a:cs typeface="Microsoft Sans Serif" panose="020B0604020202020204" pitchFamily="34" charset="0"/>
              </a:rPr>
              <a:t> </a:t>
            </a:r>
            <a:r>
              <a:rPr lang="ru-RU" altLang="es-ES" sz="2600" b="1" dirty="0">
                <a:ea typeface="Microsoft Sans Serif" panose="020B0604020202020204" pitchFamily="34" charset="0"/>
                <a:cs typeface="Microsoft Sans Serif" panose="020B0604020202020204" pitchFamily="34" charset="0"/>
              </a:rPr>
              <a:t>силни лозинки. </a:t>
            </a:r>
            <a:r>
              <a:rPr lang="ru-RU" altLang="es-ES" sz="2600" dirty="0">
                <a:ea typeface="Microsoft Sans Serif" panose="020B0604020202020204" pitchFamily="34" charset="0"/>
                <a:cs typeface="Microsoft Sans Serif" panose="020B0604020202020204" pitchFamily="34" charset="0"/>
              </a:rPr>
              <a:t>За лозинката да биде безбедна, таа мора да има најмалку </a:t>
            </a:r>
            <a:r>
              <a:rPr lang="ru-RU" altLang="es-ES" sz="2600" b="1" dirty="0">
                <a:ea typeface="Microsoft Sans Serif" panose="020B0604020202020204" pitchFamily="34" charset="0"/>
                <a:cs typeface="Microsoft Sans Serif" panose="020B0604020202020204" pitchFamily="34" charset="0"/>
              </a:rPr>
              <a:t>8 знаци </a:t>
            </a:r>
            <a:r>
              <a:rPr lang="ru-RU" altLang="es-ES" sz="2600" dirty="0">
                <a:ea typeface="Microsoft Sans Serif" panose="020B0604020202020204" pitchFamily="34" charset="0"/>
                <a:cs typeface="Microsoft Sans Serif" panose="020B0604020202020204" pitchFamily="34" charset="0"/>
              </a:rPr>
              <a:t>и да вклучува </a:t>
            </a:r>
            <a:r>
              <a:rPr lang="ru-RU" altLang="es-ES" sz="2600" b="1" dirty="0">
                <a:ea typeface="Microsoft Sans Serif" panose="020B0604020202020204" pitchFamily="34" charset="0"/>
                <a:cs typeface="Microsoft Sans Serif" panose="020B0604020202020204" pitchFamily="34" charset="0"/>
              </a:rPr>
              <a:t>големи, мали букви, броеви и специјални знаци.</a:t>
            </a:r>
            <a:endParaRPr lang="en-US" altLang="es-ES" sz="2600" b="1" dirty="0">
              <a:ea typeface="Microsoft Sans Serif" panose="020B0604020202020204" pitchFamily="34" charset="0"/>
              <a:cs typeface="Microsoft Sans Serif" panose="020B0604020202020204" pitchFamily="34" charset="0"/>
            </a:endParaRPr>
          </a:p>
          <a:p>
            <a:pPr marL="514350" indent="-514350">
              <a:buAutoNum type="arabicPeriod" startAt="3"/>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4. </a:t>
            </a:r>
            <a:r>
              <a:rPr lang="ru-RU" altLang="es-ES" sz="2600" dirty="0" smtClean="0">
                <a:ea typeface="Microsoft Sans Serif" panose="020B0604020202020204" pitchFamily="34" charset="0"/>
                <a:cs typeface="Microsoft Sans Serif" panose="020B0604020202020204" pitchFamily="34" charset="0"/>
              </a:rPr>
              <a:t>Не </a:t>
            </a:r>
            <a:r>
              <a:rPr lang="ru-RU" altLang="es-ES" sz="2600" dirty="0">
                <a:ea typeface="Microsoft Sans Serif" panose="020B0604020202020204" pitchFamily="34" charset="0"/>
                <a:cs typeface="Microsoft Sans Serif" panose="020B0604020202020204" pitchFamily="34" charset="0"/>
              </a:rPr>
              <a:t>споделувајте </a:t>
            </a:r>
            <a:r>
              <a:rPr lang="ru-RU" altLang="es-ES" sz="2600" b="1" dirty="0">
                <a:ea typeface="Microsoft Sans Serif" panose="020B0604020202020204" pitchFamily="34" charset="0"/>
                <a:cs typeface="Microsoft Sans Serif" panose="020B0604020202020204" pitchFamily="34" charset="0"/>
              </a:rPr>
              <a:t>чувствителни информации</a:t>
            </a:r>
            <a:r>
              <a:rPr lang="ru-RU" altLang="es-ES" sz="2600" dirty="0">
                <a:ea typeface="Microsoft Sans Serif" panose="020B0604020202020204" pitchFamily="34" charset="0"/>
                <a:cs typeface="Microsoft Sans Serif" panose="020B0604020202020204" pitchFamily="34" charset="0"/>
              </a:rPr>
              <a:t>. Чувајте ги вашите лозинки, ингеренции, банкарски информации… </a:t>
            </a:r>
            <a:r>
              <a:rPr lang="ru-RU" altLang="es-ES" sz="2600" b="1" dirty="0">
                <a:ea typeface="Microsoft Sans Serif" panose="020B0604020202020204" pitchFamily="34" charset="0"/>
                <a:cs typeface="Microsoft Sans Serif" panose="020B0604020202020204" pitchFamily="34" charset="0"/>
              </a:rPr>
              <a:t>Не ги споделувајте </a:t>
            </a:r>
            <a:r>
              <a:rPr lang="ru-RU" altLang="es-ES" sz="2600" dirty="0">
                <a:ea typeface="Microsoft Sans Serif" panose="020B0604020202020204" pitchFamily="34" charset="0"/>
                <a:cs typeface="Microsoft Sans Serif" panose="020B0604020202020204" pitchFamily="34" charset="0"/>
              </a:rPr>
              <a:t>со странци или </a:t>
            </a:r>
            <a:r>
              <a:rPr lang="ru-RU" altLang="es-ES" sz="2600" b="1" dirty="0">
                <a:ea typeface="Microsoft Sans Serif" panose="020B0604020202020204" pitchFamily="34" charset="0"/>
                <a:cs typeface="Microsoft Sans Serif" panose="020B0604020202020204" pitchFamily="34" charset="0"/>
              </a:rPr>
              <a:t>не</a:t>
            </a:r>
            <a:r>
              <a:rPr lang="ru-RU" altLang="es-ES" sz="2600" dirty="0">
                <a:ea typeface="Microsoft Sans Serif" panose="020B0604020202020204" pitchFamily="34" charset="0"/>
                <a:cs typeface="Microsoft Sans Serif" panose="020B0604020202020204" pitchFamily="34" charset="0"/>
              </a:rPr>
              <a:t> </a:t>
            </a:r>
            <a:r>
              <a:rPr lang="ru-RU" altLang="es-ES" sz="2600" b="1" dirty="0" smtClean="0">
                <a:ea typeface="Microsoft Sans Serif" panose="020B0604020202020204" pitchFamily="34" charset="0"/>
                <a:cs typeface="Microsoft Sans Serif" panose="020B0604020202020204" pitchFamily="34" charset="0"/>
              </a:rPr>
              <a:t>запишувајте </a:t>
            </a:r>
            <a:r>
              <a:rPr lang="ru-RU" altLang="es-ES" sz="2600" b="1" dirty="0">
                <a:ea typeface="Microsoft Sans Serif" panose="020B0604020202020204" pitchFamily="34" charset="0"/>
                <a:cs typeface="Microsoft Sans Serif" panose="020B0604020202020204" pitchFamily="34" charset="0"/>
              </a:rPr>
              <a:t>ги </a:t>
            </a:r>
            <a:r>
              <a:rPr lang="ru-RU" altLang="es-ES" sz="2600" dirty="0">
                <a:ea typeface="Microsoft Sans Serif" panose="020B0604020202020204" pitchFamily="34" charset="0"/>
                <a:cs typeface="Microsoft Sans Serif" panose="020B0604020202020204" pitchFamily="34" charset="0"/>
              </a:rPr>
              <a:t>насекаде.</a:t>
            </a:r>
            <a:endParaRPr lang="en-US" altLang="es-ES" sz="2600" dirty="0">
              <a:ea typeface="Microsoft Sans Serif" panose="020B0604020202020204" pitchFamily="34" charset="0"/>
              <a:cs typeface="Microsoft Sans Serif" panose="020B0604020202020204" pitchFamily="34" charset="0"/>
            </a:endParaRPr>
          </a:p>
          <a:p>
            <a:pPr>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5. </a:t>
            </a:r>
            <a:r>
              <a:rPr lang="ru-RU" altLang="es-ES" sz="2600" b="1" dirty="0" smtClean="0">
                <a:ea typeface="Microsoft Sans Serif" panose="020B0604020202020204" pitchFamily="34" charset="0"/>
                <a:cs typeface="Microsoft Sans Serif" panose="020B0604020202020204" pitchFamily="34" charset="0"/>
              </a:rPr>
              <a:t>Контрасни </a:t>
            </a:r>
            <a:r>
              <a:rPr lang="ru-RU" altLang="es-ES" sz="2600" b="1" dirty="0">
                <a:ea typeface="Microsoft Sans Serif" panose="020B0604020202020204" pitchFamily="34" charset="0"/>
                <a:cs typeface="Microsoft Sans Serif" panose="020B0604020202020204" pitchFamily="34" charset="0"/>
              </a:rPr>
              <a:t>информации. </a:t>
            </a:r>
            <a:r>
              <a:rPr lang="ru-RU" altLang="es-ES" sz="2600" dirty="0">
                <a:ea typeface="Microsoft Sans Serif" panose="020B0604020202020204" pitchFamily="34" charset="0"/>
                <a:cs typeface="Microsoft Sans Serif" panose="020B0604020202020204" pitchFamily="34" charset="0"/>
              </a:rPr>
              <a:t>Не е точно сè што гледаме на Интернет: лажните информации и лажните вести се широко распространети.</a:t>
            </a:r>
            <a:endParaRPr lang="en-US" altLang="es-ES" sz="2400" dirty="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B231964-99BB-84B5-6B18-3BB477A9F88F}"/>
              </a:ext>
            </a:extLst>
          </p:cNvPr>
          <p:cNvSpPr txBox="1"/>
          <p:nvPr/>
        </p:nvSpPr>
        <p:spPr>
          <a:xfrm>
            <a:off x="1447800" y="2552700"/>
            <a:ext cx="6781800" cy="523220"/>
          </a:xfrm>
          <a:prstGeom prst="rect">
            <a:avLst/>
          </a:prstGeom>
          <a:noFill/>
        </p:spPr>
        <p:txBody>
          <a:bodyPr wrap="square" rtlCol="0">
            <a:spAutoFit/>
          </a:bodyPr>
          <a:lstStyle/>
          <a:p>
            <a:pPr>
              <a:defRPr/>
            </a:pPr>
            <a:r>
              <a:rPr lang="ru-RU" altLang="es-ES" sz="2800" b="1" dirty="0" smtClean="0">
                <a:solidFill>
                  <a:srgbClr val="FD4FB4"/>
                </a:solidFill>
                <a:ea typeface="Microsoft Sans Serif" panose="020B0604020202020204" pitchFamily="34" charset="0"/>
                <a:cs typeface="Microsoft Sans Serif" panose="020B0604020202020204" pitchFamily="34" charset="0"/>
              </a:rPr>
              <a:t>Секција</a:t>
            </a:r>
            <a:r>
              <a:rPr lang="ru-RU" altLang="es-ES" sz="2800" b="1" dirty="0" smtClean="0">
                <a:solidFill>
                  <a:srgbClr val="FD4FB4"/>
                </a:solidFill>
                <a:ea typeface="Microsoft Sans Serif" panose="020B0604020202020204" pitchFamily="34" charset="0"/>
                <a:cs typeface="Microsoft Sans Serif" panose="020B0604020202020204" pitchFamily="34" charset="0"/>
              </a:rPr>
              <a:t> </a:t>
            </a:r>
            <a:r>
              <a:rPr lang="ru-RU" altLang="es-ES" sz="2800" b="1" dirty="0">
                <a:solidFill>
                  <a:srgbClr val="FD4FB4"/>
                </a:solidFill>
                <a:ea typeface="Microsoft Sans Serif" panose="020B0604020202020204" pitchFamily="34" charset="0"/>
                <a:cs typeface="Microsoft Sans Serif" panose="020B0604020202020204" pitchFamily="34" charset="0"/>
              </a:rPr>
              <a:t>2: Совети за сајбер безбедност</a:t>
            </a:r>
            <a:endParaRPr lang="en-US" altLang="es-ES" sz="2800"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671163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D81AB34-2CC1-E173-B027-6596FA9FF5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3402" y="3521003"/>
            <a:ext cx="9307612" cy="5235531"/>
          </a:xfrm>
          <a:prstGeom prst="rect">
            <a:avLst/>
          </a:prstGeom>
        </p:spPr>
      </p:pic>
      <p:sp>
        <p:nvSpPr>
          <p:cNvPr id="6" name="CuadroTexto 5">
            <a:extLst>
              <a:ext uri="{FF2B5EF4-FFF2-40B4-BE49-F238E27FC236}">
                <a16:creationId xmlns:a16="http://schemas.microsoft.com/office/drawing/2014/main" id="{4474112C-57D7-04D0-A3A4-60A31EDD861B}"/>
              </a:ext>
            </a:extLst>
          </p:cNvPr>
          <p:cNvSpPr txBox="1"/>
          <p:nvPr/>
        </p:nvSpPr>
        <p:spPr>
          <a:xfrm>
            <a:off x="1447800" y="1573291"/>
            <a:ext cx="10210800" cy="707886"/>
          </a:xfrm>
          <a:prstGeom prst="rect">
            <a:avLst/>
          </a:prstGeom>
          <a:noFill/>
        </p:spPr>
        <p:txBody>
          <a:bodyPr wrap="square" rtlCol="0">
            <a:spAutoFit/>
          </a:bodyPr>
          <a:lstStyle/>
          <a:p>
            <a:r>
              <a:rPr lang="ru-RU" sz="4000" b="1" dirty="0">
                <a:solidFill>
                  <a:srgbClr val="FD4FB4"/>
                </a:solidFill>
                <a:ea typeface="Microsoft Sans Serif" panose="020B0604020202020204" pitchFamily="34" charset="0"/>
                <a:cs typeface="Microsoft Sans Serif" panose="020B0604020202020204" pitchFamily="34" charset="0"/>
              </a:rPr>
              <a:t>3. Основен водич за сајбер безбедност</a:t>
            </a:r>
          </a:p>
        </p:txBody>
      </p:sp>
      <p:sp>
        <p:nvSpPr>
          <p:cNvPr id="2" name="CuadroTexto 1">
            <a:extLst>
              <a:ext uri="{FF2B5EF4-FFF2-40B4-BE49-F238E27FC236}">
                <a16:creationId xmlns:a16="http://schemas.microsoft.com/office/drawing/2014/main" id="{7EF33D73-2938-970D-53DC-0EB200D9FF8F}"/>
              </a:ext>
            </a:extLst>
          </p:cNvPr>
          <p:cNvSpPr txBox="1"/>
          <p:nvPr/>
        </p:nvSpPr>
        <p:spPr>
          <a:xfrm>
            <a:off x="1447801" y="3314700"/>
            <a:ext cx="11582400" cy="5293757"/>
          </a:xfrm>
          <a:prstGeom prst="rect">
            <a:avLst/>
          </a:prstGeom>
          <a:noFill/>
        </p:spPr>
        <p:txBody>
          <a:bodyPr wrap="square" rtlCol="0">
            <a:spAutoFit/>
          </a:bodyPr>
          <a:lstStyle/>
          <a:p>
            <a:pPr>
              <a:defRPr/>
            </a:pPr>
            <a:r>
              <a:rPr lang="en-US" altLang="es-ES" sz="2600" dirty="0">
                <a:ea typeface="Microsoft Sans Serif" panose="020B0604020202020204" pitchFamily="34" charset="0"/>
                <a:cs typeface="Microsoft Sans Serif" panose="020B0604020202020204" pitchFamily="34" charset="0"/>
              </a:rPr>
              <a:t>6. </a:t>
            </a:r>
            <a:r>
              <a:rPr lang="ru-RU" altLang="es-ES" sz="2600" b="1" dirty="0" smtClean="0">
                <a:ea typeface="Microsoft Sans Serif" panose="020B0604020202020204" pitchFamily="34" charset="0"/>
                <a:cs typeface="Microsoft Sans Serif" panose="020B0604020202020204" pitchFamily="34" charset="0"/>
              </a:rPr>
              <a:t>Бидете </a:t>
            </a:r>
            <a:r>
              <a:rPr lang="ru-RU" altLang="es-ES" sz="2600" b="1" dirty="0">
                <a:ea typeface="Microsoft Sans Serif" panose="020B0604020202020204" pitchFamily="34" charset="0"/>
                <a:cs typeface="Microsoft Sans Serif" panose="020B0604020202020204" pitchFamily="34" charset="0"/>
              </a:rPr>
              <a:t>внимателни </a:t>
            </a:r>
            <a:r>
              <a:rPr lang="ru-RU" altLang="es-ES" sz="2600" b="1" dirty="0" smtClean="0">
                <a:ea typeface="Microsoft Sans Serif" panose="020B0604020202020204" pitchFamily="34" charset="0"/>
                <a:cs typeface="Microsoft Sans Serif" panose="020B0604020202020204" pitchFamily="34" charset="0"/>
              </a:rPr>
              <a:t>со </a:t>
            </a:r>
            <a:r>
              <a:rPr lang="ru-RU" altLang="es-ES" sz="2600" b="1" dirty="0">
                <a:ea typeface="Microsoft Sans Serif" panose="020B0604020202020204" pitchFamily="34" charset="0"/>
                <a:cs typeface="Microsoft Sans Serif" panose="020B0604020202020204" pitchFamily="34" charset="0"/>
              </a:rPr>
              <a:t>она што го гледате. </a:t>
            </a:r>
            <a:r>
              <a:rPr lang="ru-RU" altLang="es-ES" sz="2600" dirty="0">
                <a:ea typeface="Microsoft Sans Serif" panose="020B0604020202020204" pitchFamily="34" charset="0"/>
                <a:cs typeface="Microsoft Sans Serif" panose="020B0604020202020204" pitchFamily="34" charset="0"/>
              </a:rPr>
              <a:t>Запомнете</a:t>
            </a:r>
            <a:r>
              <a:rPr lang="ru-RU" altLang="es-ES" sz="2600" b="1" dirty="0">
                <a:ea typeface="Microsoft Sans Serif" panose="020B0604020202020204" pitchFamily="34" charset="0"/>
                <a:cs typeface="Microsoft Sans Serif" panose="020B0604020202020204" pitchFamily="34" charset="0"/>
              </a:rPr>
              <a:t>: ако е </a:t>
            </a:r>
            <a:r>
              <a:rPr lang="ru-RU" altLang="es-ES" sz="2600" b="1" dirty="0" smtClean="0">
                <a:ea typeface="Microsoft Sans Serif" panose="020B0604020202020204" pitchFamily="34" charset="0"/>
                <a:cs typeface="Microsoft Sans Serif" panose="020B0604020202020204" pitchFamily="34" charset="0"/>
              </a:rPr>
              <a:t>предобро </a:t>
            </a:r>
            <a:r>
              <a:rPr lang="ru-RU" altLang="es-ES" sz="2600" b="1" dirty="0">
                <a:ea typeface="Microsoft Sans Serif" panose="020B0604020202020204" pitchFamily="34" charset="0"/>
                <a:cs typeface="Microsoft Sans Serif" panose="020B0604020202020204" pitchFamily="34" charset="0"/>
              </a:rPr>
              <a:t>да биде </a:t>
            </a:r>
            <a:r>
              <a:rPr lang="ru-RU" altLang="es-ES" sz="2600" b="1" dirty="0" smtClean="0">
                <a:ea typeface="Microsoft Sans Serif" panose="020B0604020202020204" pitchFamily="34" charset="0"/>
                <a:cs typeface="Microsoft Sans Serif" panose="020B0604020202020204" pitchFamily="34" charset="0"/>
              </a:rPr>
              <a:t>вистинито, најверојатно </a:t>
            </a:r>
            <a:r>
              <a:rPr lang="ru-RU" altLang="es-ES" sz="2600" b="1" dirty="0">
                <a:ea typeface="Microsoft Sans Serif" panose="020B0604020202020204" pitchFamily="34" charset="0"/>
                <a:cs typeface="Microsoft Sans Serif" panose="020B0604020202020204" pitchFamily="34" charset="0"/>
              </a:rPr>
              <a:t>е лажно. </a:t>
            </a:r>
            <a:r>
              <a:rPr lang="ru-RU" altLang="es-ES" sz="2600" dirty="0">
                <a:ea typeface="Microsoft Sans Serif" panose="020B0604020202020204" pitchFamily="34" charset="0"/>
                <a:cs typeface="Microsoft Sans Serif" panose="020B0604020202020204" pitchFamily="34" charset="0"/>
              </a:rPr>
              <a:t>Има </a:t>
            </a:r>
            <a:r>
              <a:rPr lang="ru-RU" altLang="es-ES" sz="2600" dirty="0" smtClean="0">
                <a:ea typeface="Microsoft Sans Serif" panose="020B0604020202020204" pitchFamily="34" charset="0"/>
                <a:cs typeface="Microsoft Sans Serif" panose="020B0604020202020204" pitchFamily="34" charset="0"/>
              </a:rPr>
              <a:t>веб-страни </a:t>
            </a:r>
            <a:r>
              <a:rPr lang="ru-RU" altLang="es-ES" sz="2600" dirty="0">
                <a:ea typeface="Microsoft Sans Serif" panose="020B0604020202020204" pitchFamily="34" charset="0"/>
                <a:cs typeface="Microsoft Sans Serif" panose="020B0604020202020204" pitchFamily="34" charset="0"/>
              </a:rPr>
              <a:t>и пораки кои ќе ве предупредат за проблем со вашиот компјутер, ќе ви понудат награди... Овие не се само измамнички, туку </a:t>
            </a:r>
            <a:r>
              <a:rPr lang="ru-RU" altLang="es-ES" sz="2600" b="1" dirty="0">
                <a:ea typeface="Microsoft Sans Serif" panose="020B0604020202020204" pitchFamily="34" charset="0"/>
                <a:cs typeface="Microsoft Sans Serif" panose="020B0604020202020204" pitchFamily="34" charset="0"/>
              </a:rPr>
              <a:t>и потенцијално штетни.</a:t>
            </a:r>
            <a:endParaRPr lang="en-US" altLang="es-ES" sz="2600" b="1" dirty="0">
              <a:ea typeface="Microsoft Sans Serif" panose="020B0604020202020204" pitchFamily="34" charset="0"/>
              <a:cs typeface="Microsoft Sans Serif" panose="020B0604020202020204" pitchFamily="34" charset="0"/>
            </a:endParaRPr>
          </a:p>
          <a:p>
            <a:pPr>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7. </a:t>
            </a:r>
            <a:r>
              <a:rPr lang="ru-RU" altLang="es-ES" sz="2600" b="1" dirty="0" smtClean="0">
                <a:ea typeface="Microsoft Sans Serif" panose="020B0604020202020204" pitchFamily="34" charset="0"/>
                <a:cs typeface="Microsoft Sans Serif" panose="020B0604020202020204" pitchFamily="34" charset="0"/>
              </a:rPr>
              <a:t>Не </a:t>
            </a:r>
            <a:r>
              <a:rPr lang="ru-RU" altLang="es-ES" sz="2600" b="1" dirty="0">
                <a:ea typeface="Microsoft Sans Serif" panose="020B0604020202020204" pitchFamily="34" charset="0"/>
                <a:cs typeface="Microsoft Sans Serif" panose="020B0604020202020204" pitchFamily="34" charset="0"/>
              </a:rPr>
              <a:t>отворајте чудни пораки и </a:t>
            </a:r>
            <a:r>
              <a:rPr lang="ru-RU" altLang="es-ES" sz="2600" b="1" dirty="0" smtClean="0">
                <a:ea typeface="Microsoft Sans Serif" panose="020B0604020202020204" pitchFamily="34" charset="0"/>
                <a:cs typeface="Microsoft Sans Serif" panose="020B0604020202020204" pitchFamily="34" charset="0"/>
              </a:rPr>
              <a:t>линкови. </a:t>
            </a:r>
            <a:r>
              <a:rPr lang="ru-RU" altLang="es-ES" sz="2600" dirty="0" smtClean="0">
                <a:ea typeface="Microsoft Sans Serif" panose="020B0604020202020204" pitchFamily="34" charset="0"/>
                <a:cs typeface="Microsoft Sans Serif" panose="020B0604020202020204" pitchFamily="34" charset="0"/>
              </a:rPr>
              <a:t>Ако добиете несакана порака, можеби сте жртва на </a:t>
            </a:r>
            <a:r>
              <a:rPr lang="ru-RU" altLang="es-ES" sz="2600" b="1" dirty="0" smtClean="0">
                <a:ea typeface="Microsoft Sans Serif" panose="020B0604020202020204" pitchFamily="34" charset="0"/>
                <a:cs typeface="Microsoft Sans Serif" panose="020B0604020202020204" pitchFamily="34" charset="0"/>
              </a:rPr>
              <a:t>фишинг</a:t>
            </a:r>
            <a:r>
              <a:rPr lang="ru-RU" altLang="es-ES" sz="2600" b="1" dirty="0">
                <a:ea typeface="Microsoft Sans Serif" panose="020B0604020202020204" pitchFamily="34" charset="0"/>
                <a:cs typeface="Microsoft Sans Serif" panose="020B0604020202020204" pitchFamily="34" charset="0"/>
              </a:rPr>
              <a:t>.</a:t>
            </a:r>
            <a:r>
              <a:rPr lang="ru-RU" altLang="es-ES" sz="2600" dirty="0">
                <a:ea typeface="Microsoft Sans Serif" panose="020B0604020202020204" pitchFamily="34" charset="0"/>
                <a:cs typeface="Microsoft Sans Serif" panose="020B0604020202020204" pitchFamily="34" charset="0"/>
              </a:rPr>
              <a:t> Фишингот се состои од испраќање пораки кои имитираат </a:t>
            </a:r>
            <a:r>
              <a:rPr lang="ru-RU" altLang="es-ES" sz="2600" b="1" dirty="0">
                <a:ea typeface="Microsoft Sans Serif" panose="020B0604020202020204" pitchFamily="34" charset="0"/>
                <a:cs typeface="Microsoft Sans Serif" panose="020B0604020202020204" pitchFamily="34" charset="0"/>
              </a:rPr>
              <a:t>идентитет на компанија или позната личност </a:t>
            </a:r>
            <a:r>
              <a:rPr lang="ru-RU" altLang="es-ES" sz="2600" dirty="0">
                <a:ea typeface="Microsoft Sans Serif" panose="020B0604020202020204" pitchFamily="34" charset="0"/>
                <a:cs typeface="Microsoft Sans Serif" panose="020B0604020202020204" pitchFamily="34" charset="0"/>
              </a:rPr>
              <a:t>со цел </a:t>
            </a:r>
            <a:r>
              <a:rPr lang="ru-RU" altLang="es-ES" sz="2600" b="1" dirty="0" smtClean="0">
                <a:ea typeface="Microsoft Sans Serif" panose="020B0604020202020204" pitchFamily="34" charset="0"/>
                <a:cs typeface="Microsoft Sans Serif" panose="020B0604020202020204" pitchFamily="34" charset="0"/>
              </a:rPr>
              <a:t>кражба </a:t>
            </a:r>
            <a:r>
              <a:rPr lang="ru-RU" altLang="es-ES" sz="2600" b="1" dirty="0">
                <a:ea typeface="Microsoft Sans Serif" panose="020B0604020202020204" pitchFamily="34" charset="0"/>
                <a:cs typeface="Microsoft Sans Serif" panose="020B0604020202020204" pitchFamily="34" charset="0"/>
              </a:rPr>
              <a:t>на вашите информации.</a:t>
            </a:r>
            <a:endParaRPr lang="en-US" altLang="es-ES" sz="2600" b="1" dirty="0">
              <a:ea typeface="Microsoft Sans Serif" panose="020B0604020202020204" pitchFamily="34" charset="0"/>
              <a:cs typeface="Microsoft Sans Serif" panose="020B0604020202020204" pitchFamily="34" charset="0"/>
            </a:endParaRPr>
          </a:p>
          <a:p>
            <a:pPr>
              <a:defRPr/>
            </a:pPr>
            <a:endParaRPr lang="en-US" altLang="es-ES" sz="2600" dirty="0">
              <a:ea typeface="Microsoft Sans Serif" panose="020B0604020202020204" pitchFamily="34" charset="0"/>
              <a:cs typeface="Microsoft Sans Serif" panose="020B0604020202020204" pitchFamily="34" charset="0"/>
            </a:endParaRPr>
          </a:p>
          <a:p>
            <a:pPr>
              <a:defRPr/>
            </a:pPr>
            <a:r>
              <a:rPr lang="en-US" altLang="es-ES" sz="2600" dirty="0">
                <a:ea typeface="Microsoft Sans Serif" panose="020B0604020202020204" pitchFamily="34" charset="0"/>
                <a:cs typeface="Microsoft Sans Serif" panose="020B0604020202020204" pitchFamily="34" charset="0"/>
              </a:rPr>
              <a:t>8. </a:t>
            </a:r>
            <a:r>
              <a:rPr lang="ru-RU" altLang="es-ES" sz="2600" b="1" dirty="0" smtClean="0">
                <a:ea typeface="Microsoft Sans Serif" panose="020B0604020202020204" pitchFamily="34" charset="0"/>
                <a:cs typeface="Microsoft Sans Serif" panose="020B0604020202020204" pitchFamily="34" charset="0"/>
              </a:rPr>
              <a:t>Внимавајте </a:t>
            </a:r>
            <a:r>
              <a:rPr lang="ru-RU" altLang="es-ES" sz="2600" b="1" dirty="0">
                <a:ea typeface="Microsoft Sans Serif" panose="020B0604020202020204" pitchFamily="34" charset="0"/>
                <a:cs typeface="Microsoft Sans Serif" panose="020B0604020202020204" pitchFamily="34" charset="0"/>
              </a:rPr>
              <a:t>на перформансите на вашите уреди</a:t>
            </a:r>
            <a:r>
              <a:rPr lang="ru-RU" altLang="es-ES" sz="2600" dirty="0">
                <a:ea typeface="Microsoft Sans Serif" panose="020B0604020202020204" pitchFamily="34" charset="0"/>
                <a:cs typeface="Microsoft Sans Serif" panose="020B0604020202020204" pitchFamily="34" charset="0"/>
              </a:rPr>
              <a:t>. Не смееме да го занемариме </a:t>
            </a:r>
            <a:r>
              <a:rPr lang="ru-RU" altLang="es-ES" sz="2600" b="1" dirty="0">
                <a:ea typeface="Microsoft Sans Serif" panose="020B0604020202020204" pitchFamily="34" charset="0"/>
                <a:cs typeface="Microsoft Sans Serif" panose="020B0604020202020204" pitchFamily="34" charset="0"/>
              </a:rPr>
              <a:t>аномалното однесување</a:t>
            </a:r>
            <a:r>
              <a:rPr lang="ru-RU" altLang="es-ES" sz="2600" dirty="0">
                <a:ea typeface="Microsoft Sans Serif" panose="020B0604020202020204" pitchFamily="34" charset="0"/>
                <a:cs typeface="Microsoft Sans Serif" panose="020B0604020202020204" pitchFamily="34" charset="0"/>
              </a:rPr>
              <a:t>. Ако откриеме нешто слично, мора да одиме кај </a:t>
            </a:r>
            <a:r>
              <a:rPr lang="ru-RU" altLang="es-ES" sz="2600" b="1" dirty="0">
                <a:ea typeface="Microsoft Sans Serif" panose="020B0604020202020204" pitchFamily="34" charset="0"/>
                <a:cs typeface="Microsoft Sans Serif" panose="020B0604020202020204" pitchFamily="34" charset="0"/>
              </a:rPr>
              <a:t>техничар</a:t>
            </a:r>
            <a:r>
              <a:rPr lang="ru-RU" altLang="es-ES" sz="2600" dirty="0">
                <a:ea typeface="Microsoft Sans Serif" panose="020B0604020202020204" pitchFamily="34" charset="0"/>
                <a:cs typeface="Microsoft Sans Serif" panose="020B0604020202020204" pitchFamily="34" charset="0"/>
              </a:rPr>
              <a:t> за да го провери уредот.</a:t>
            </a:r>
            <a:endParaRPr lang="en-US" altLang="es-ES" sz="2600" dirty="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B231964-99BB-84B5-6B18-3BB477A9F88F}"/>
              </a:ext>
            </a:extLst>
          </p:cNvPr>
          <p:cNvSpPr txBox="1"/>
          <p:nvPr/>
        </p:nvSpPr>
        <p:spPr>
          <a:xfrm>
            <a:off x="1447800" y="2566896"/>
            <a:ext cx="7391400" cy="954107"/>
          </a:xfrm>
          <a:prstGeom prst="rect">
            <a:avLst/>
          </a:prstGeom>
          <a:noFill/>
        </p:spPr>
        <p:txBody>
          <a:bodyPr wrap="square" rtlCol="0">
            <a:spAutoFit/>
          </a:bodyPr>
          <a:lstStyle/>
          <a:p>
            <a:pPr>
              <a:defRPr/>
            </a:pPr>
            <a:r>
              <a:rPr lang="ru-RU" altLang="es-ES" sz="2800" b="1" dirty="0" smtClean="0">
                <a:solidFill>
                  <a:srgbClr val="FD4FB4"/>
                </a:solidFill>
                <a:ea typeface="Microsoft Sans Serif" panose="020B0604020202020204" pitchFamily="34" charset="0"/>
                <a:cs typeface="Microsoft Sans Serif" panose="020B0604020202020204" pitchFamily="34" charset="0"/>
              </a:rPr>
              <a:t>Секција </a:t>
            </a:r>
            <a:r>
              <a:rPr lang="ru-RU" altLang="es-ES" sz="2800" b="1" dirty="0">
                <a:solidFill>
                  <a:srgbClr val="FD4FB4"/>
                </a:solidFill>
                <a:ea typeface="Microsoft Sans Serif" panose="020B0604020202020204" pitchFamily="34" charset="0"/>
                <a:cs typeface="Microsoft Sans Serif" panose="020B0604020202020204" pitchFamily="34" charset="0"/>
              </a:rPr>
              <a:t>2: Совети за сајбер безбедност</a:t>
            </a:r>
          </a:p>
          <a:p>
            <a:pPr marL="514350" indent="-514350">
              <a:buAutoNum type="arabicPeriod"/>
              <a:defRPr/>
            </a:pPr>
            <a:endParaRPr lang="en-US" altLang="es-ES" sz="2800"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0075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B9450382-7C2E-E6B5-A19E-D3F7075DF91B}"/>
              </a:ext>
            </a:extLst>
          </p:cNvPr>
          <p:cNvPicPr>
            <a:picLocks noChangeAspect="1"/>
          </p:cNvPicPr>
          <p:nvPr/>
        </p:nvPicPr>
        <p:blipFill rotWithShape="1">
          <a:blip r:embed="rId2">
            <a:extLst>
              <a:ext uri="{28A0092B-C50C-407E-A947-70E740481C1C}">
                <a14:useLocalDpi xmlns:a14="http://schemas.microsoft.com/office/drawing/2010/main" val="0"/>
              </a:ext>
            </a:extLst>
          </a:blip>
          <a:srcRect l="8527" t="5169" r="11887" b="7665"/>
          <a:stretch/>
        </p:blipFill>
        <p:spPr>
          <a:xfrm>
            <a:off x="5957886" y="3770210"/>
            <a:ext cx="6400800" cy="3505200"/>
          </a:xfrm>
          <a:prstGeom prst="rect">
            <a:avLst/>
          </a:prstGeom>
        </p:spPr>
      </p:pic>
      <p:sp>
        <p:nvSpPr>
          <p:cNvPr id="3" name="CuadroTexto 2">
            <a:extLst>
              <a:ext uri="{FF2B5EF4-FFF2-40B4-BE49-F238E27FC236}">
                <a16:creationId xmlns:a16="http://schemas.microsoft.com/office/drawing/2014/main" id="{002AAC77-762E-FF82-BCE0-542021BAB6F1}"/>
              </a:ext>
            </a:extLst>
          </p:cNvPr>
          <p:cNvSpPr txBox="1"/>
          <p:nvPr/>
        </p:nvSpPr>
        <p:spPr>
          <a:xfrm>
            <a:off x="1447800" y="1573291"/>
            <a:ext cx="3581400" cy="707886"/>
          </a:xfrm>
          <a:prstGeom prst="rect">
            <a:avLst/>
          </a:prstGeom>
          <a:noFill/>
        </p:spPr>
        <p:txBody>
          <a:bodyPr wrap="square" rtlCol="0">
            <a:spAutoFit/>
          </a:bodyPr>
          <a:lstStyle/>
          <a:p>
            <a:r>
              <a:rPr lang="mk-MK" sz="4000" b="1" dirty="0" smtClean="0">
                <a:solidFill>
                  <a:srgbClr val="FD4FB4"/>
                </a:solidFill>
                <a:ea typeface="Microsoft Sans Serif" panose="020B0604020202020204" pitchFamily="34" charset="0"/>
                <a:cs typeface="Microsoft Sans Serif" panose="020B0604020202020204" pitchFamily="34" charset="0"/>
              </a:rPr>
              <a:t>Клучни наоди</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1CC91A97-CB90-F117-8D0D-B57C960E7D29}"/>
              </a:ext>
            </a:extLst>
          </p:cNvPr>
          <p:cNvSpPr txBox="1"/>
          <p:nvPr/>
        </p:nvSpPr>
        <p:spPr>
          <a:xfrm>
            <a:off x="1447799" y="3424940"/>
            <a:ext cx="4481516" cy="1384995"/>
          </a:xfrm>
          <a:prstGeom prst="rect">
            <a:avLst/>
          </a:prstGeom>
          <a:noFill/>
        </p:spPr>
        <p:txBody>
          <a:bodyPr wrap="square">
            <a:spAutoFit/>
          </a:bodyPr>
          <a:lstStyle/>
          <a:p>
            <a:r>
              <a:rPr lang="ru-RU" altLang="ko-KR" sz="2800" b="1" dirty="0">
                <a:ea typeface="Microsoft Sans Serif" panose="020B0604020202020204" pitchFamily="34" charset="0"/>
                <a:cs typeface="Microsoft Sans Serif" panose="020B0604020202020204" pitchFamily="34" charset="0"/>
              </a:rPr>
              <a:t>Дигитални алатки за онлајн бизниси и паметна работа</a:t>
            </a:r>
            <a:endParaRPr lang="ko-KR" altLang="en-US" sz="2800" b="1" dirty="0">
              <a:cs typeface="Microsoft Sans Serif" panose="020B0604020202020204" pitchFamily="34" charset="0"/>
            </a:endParaRPr>
          </a:p>
        </p:txBody>
      </p:sp>
      <p:sp>
        <p:nvSpPr>
          <p:cNvPr id="5" name="TextBox 10">
            <a:extLst>
              <a:ext uri="{FF2B5EF4-FFF2-40B4-BE49-F238E27FC236}">
                <a16:creationId xmlns:a16="http://schemas.microsoft.com/office/drawing/2014/main" id="{5CFD77F6-9B0A-9BC2-101A-6F68F301E7D3}"/>
              </a:ext>
            </a:extLst>
          </p:cNvPr>
          <p:cNvSpPr txBox="1"/>
          <p:nvPr/>
        </p:nvSpPr>
        <p:spPr>
          <a:xfrm>
            <a:off x="1447798" y="4775846"/>
            <a:ext cx="4648204" cy="267765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ru-RU" altLang="ko-KR" sz="2400" dirty="0">
                <a:ea typeface="Microsoft Sans Serif" panose="020B0604020202020204" pitchFamily="34" charset="0"/>
                <a:cs typeface="Microsoft Sans Serif" panose="020B0604020202020204" pitchFamily="34" charset="0"/>
              </a:rPr>
              <a:t>-Управување со </a:t>
            </a:r>
            <a:r>
              <a:rPr lang="ru-RU" altLang="ko-KR" sz="2400" dirty="0" smtClean="0">
                <a:ea typeface="Microsoft Sans Serif" panose="020B0604020202020204" pitchFamily="34" charset="0"/>
                <a:cs typeface="Microsoft Sans Serif" panose="020B0604020202020204" pitchFamily="34" charset="0"/>
              </a:rPr>
              <a:t>проекти</a:t>
            </a:r>
          </a:p>
          <a:p>
            <a:r>
              <a:rPr lang="ru-RU" altLang="ko-KR" sz="2400" dirty="0">
                <a:ea typeface="Microsoft Sans Serif" panose="020B0604020202020204" pitchFamily="34" charset="0"/>
                <a:cs typeface="Microsoft Sans Serif" panose="020B0604020202020204" pitchFamily="34" charset="0"/>
              </a:rPr>
              <a:t>-</a:t>
            </a:r>
            <a:r>
              <a:rPr lang="ru-RU" altLang="ko-KR" sz="2400" dirty="0" smtClean="0">
                <a:ea typeface="Microsoft Sans Serif" panose="020B0604020202020204" pitchFamily="34" charset="0"/>
                <a:cs typeface="Microsoft Sans Serif" panose="020B0604020202020204" pitchFamily="34" charset="0"/>
              </a:rPr>
              <a:t>Облак</a:t>
            </a:r>
          </a:p>
          <a:p>
            <a:r>
              <a:rPr lang="ru-RU" altLang="ko-KR" sz="2400" dirty="0" smtClean="0">
                <a:ea typeface="Microsoft Sans Serif" panose="020B0604020202020204" pitchFamily="34" charset="0"/>
                <a:cs typeface="Microsoft Sans Serif" panose="020B0604020202020204" pitchFamily="34" charset="0"/>
              </a:rPr>
              <a:t>-Креирање </a:t>
            </a:r>
            <a:r>
              <a:rPr lang="ru-RU" altLang="ko-KR" sz="2400" dirty="0">
                <a:ea typeface="Microsoft Sans Serif" panose="020B0604020202020204" pitchFamily="34" charset="0"/>
                <a:cs typeface="Microsoft Sans Serif" panose="020B0604020202020204" pitchFamily="34" charset="0"/>
              </a:rPr>
              <a:t>и дизајн на </a:t>
            </a:r>
            <a:r>
              <a:rPr lang="ru-RU" altLang="ko-KR" sz="2400" dirty="0" smtClean="0">
                <a:ea typeface="Microsoft Sans Serif" panose="020B0604020202020204" pitchFamily="34" charset="0"/>
                <a:cs typeface="Microsoft Sans Serif" panose="020B0604020202020204" pitchFamily="34" charset="0"/>
              </a:rPr>
              <a:t>веб-страница</a:t>
            </a:r>
          </a:p>
          <a:p>
            <a:r>
              <a:rPr lang="ru-RU" altLang="ko-KR" sz="2400" dirty="0" smtClean="0">
                <a:ea typeface="Microsoft Sans Serif" panose="020B0604020202020204" pitchFamily="34" charset="0"/>
                <a:cs typeface="Microsoft Sans Serif" panose="020B0604020202020204" pitchFamily="34" charset="0"/>
              </a:rPr>
              <a:t>-</a:t>
            </a:r>
            <a:r>
              <a:rPr lang="ru-RU" altLang="ko-KR" sz="2400" dirty="0">
                <a:ea typeface="Microsoft Sans Serif" panose="020B0604020202020204" pitchFamily="34" charset="0"/>
                <a:cs typeface="Microsoft Sans Serif" panose="020B0604020202020204" pitchFamily="34" charset="0"/>
              </a:rPr>
              <a:t>Социјалните </a:t>
            </a:r>
            <a:r>
              <a:rPr lang="ru-RU" altLang="ko-KR" sz="2400" dirty="0" smtClean="0">
                <a:ea typeface="Microsoft Sans Serif" panose="020B0604020202020204" pitchFamily="34" charset="0"/>
                <a:cs typeface="Microsoft Sans Serif" panose="020B0604020202020204" pitchFamily="34" charset="0"/>
              </a:rPr>
              <a:t>мрежи</a:t>
            </a:r>
          </a:p>
          <a:p>
            <a:r>
              <a:rPr lang="ru-RU" altLang="ko-KR" sz="2400" dirty="0" smtClean="0">
                <a:ea typeface="Microsoft Sans Serif" panose="020B0604020202020204" pitchFamily="34" charset="0"/>
                <a:cs typeface="Microsoft Sans Serif" panose="020B0604020202020204" pitchFamily="34" charset="0"/>
              </a:rPr>
              <a:t>-</a:t>
            </a:r>
            <a:r>
              <a:rPr lang="ru-RU" altLang="ko-KR" sz="2400" dirty="0">
                <a:ea typeface="Microsoft Sans Serif" panose="020B0604020202020204" pitchFamily="34" charset="0"/>
                <a:cs typeface="Microsoft Sans Serif" panose="020B0604020202020204" pitchFamily="34" charset="0"/>
              </a:rPr>
              <a:t>Специфични ИКТ алатки за руралниот сектор</a:t>
            </a:r>
            <a:endParaRPr lang="ko-KR" altLang="en-US" sz="2400" dirty="0">
              <a:cs typeface="Microsoft Sans Serif" panose="020B0604020202020204" pitchFamily="34" charset="0"/>
            </a:endParaRPr>
          </a:p>
        </p:txBody>
      </p:sp>
      <p:sp>
        <p:nvSpPr>
          <p:cNvPr id="8" name="CuadroTexto 7">
            <a:extLst>
              <a:ext uri="{FF2B5EF4-FFF2-40B4-BE49-F238E27FC236}">
                <a16:creationId xmlns:a16="http://schemas.microsoft.com/office/drawing/2014/main" id="{86FE7853-4900-78CA-5E8A-87A3A6DA723D}"/>
              </a:ext>
            </a:extLst>
          </p:cNvPr>
          <p:cNvSpPr txBox="1"/>
          <p:nvPr/>
        </p:nvSpPr>
        <p:spPr>
          <a:xfrm>
            <a:off x="13106400" y="2957451"/>
            <a:ext cx="4267200" cy="523220"/>
          </a:xfrm>
          <a:prstGeom prst="rect">
            <a:avLst/>
          </a:prstGeom>
          <a:noFill/>
        </p:spPr>
        <p:txBody>
          <a:bodyPr wrap="square">
            <a:spAutoFit/>
          </a:bodyPr>
          <a:lstStyle/>
          <a:p>
            <a:r>
              <a:rPr lang="mk-MK" altLang="ko-KR" sz="2800" b="1" dirty="0" smtClean="0">
                <a:ea typeface="Microsoft Sans Serif" panose="020B0604020202020204" pitchFamily="34" charset="0"/>
                <a:cs typeface="Microsoft Sans Serif" panose="020B0604020202020204" pitchFamily="34" charset="0"/>
              </a:rPr>
              <a:t>Дигитална Комуникација</a:t>
            </a:r>
            <a:endParaRPr lang="ko-KR" altLang="en-US" sz="2800" b="1" dirty="0">
              <a:cs typeface="Microsoft Sans Serif" panose="020B0604020202020204" pitchFamily="34" charset="0"/>
            </a:endParaRPr>
          </a:p>
        </p:txBody>
      </p:sp>
      <p:sp>
        <p:nvSpPr>
          <p:cNvPr id="9" name="TextBox 10">
            <a:extLst>
              <a:ext uri="{FF2B5EF4-FFF2-40B4-BE49-F238E27FC236}">
                <a16:creationId xmlns:a16="http://schemas.microsoft.com/office/drawing/2014/main" id="{DEF5E362-01C4-B4BE-88F3-CA9399EF137C}"/>
              </a:ext>
            </a:extLst>
          </p:cNvPr>
          <p:cNvSpPr txBox="1"/>
          <p:nvPr/>
        </p:nvSpPr>
        <p:spPr>
          <a:xfrm>
            <a:off x="13106399" y="3482347"/>
            <a:ext cx="4510299" cy="156966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ru-RU" altLang="ko-KR" sz="2400" dirty="0">
                <a:ea typeface="Microsoft Sans Serif" panose="020B0604020202020204" pitchFamily="34" charset="0"/>
                <a:cs typeface="Microsoft Sans Serif" panose="020B0604020202020204" pitchFamily="34" charset="0"/>
              </a:rPr>
              <a:t>-Внатрешна дигитална </a:t>
            </a:r>
            <a:r>
              <a:rPr lang="ru-RU" altLang="ko-KR" sz="2400" dirty="0" smtClean="0">
                <a:ea typeface="Microsoft Sans Serif" panose="020B0604020202020204" pitchFamily="34" charset="0"/>
                <a:cs typeface="Microsoft Sans Serif" panose="020B0604020202020204" pitchFamily="34" charset="0"/>
              </a:rPr>
              <a:t>комуникација</a:t>
            </a:r>
          </a:p>
          <a:p>
            <a:r>
              <a:rPr lang="ru-RU" altLang="ko-KR" sz="2400" dirty="0" smtClean="0">
                <a:ea typeface="Microsoft Sans Serif" panose="020B0604020202020204" pitchFamily="34" charset="0"/>
                <a:cs typeface="Microsoft Sans Serif" panose="020B0604020202020204" pitchFamily="34" charset="0"/>
              </a:rPr>
              <a:t>-</a:t>
            </a:r>
            <a:r>
              <a:rPr lang="ru-RU" altLang="ko-KR" sz="2400" dirty="0">
                <a:ea typeface="Microsoft Sans Serif" panose="020B0604020202020204" pitchFamily="34" charset="0"/>
                <a:cs typeface="Microsoft Sans Serif" panose="020B0604020202020204" pitchFamily="34" charset="0"/>
              </a:rPr>
              <a:t>Надворешна дигитална комуникација</a:t>
            </a:r>
            <a:endParaRPr lang="ko-KR" altLang="en-US" sz="2400" dirty="0">
              <a:cs typeface="Microsoft Sans Serif" panose="020B0604020202020204" pitchFamily="34" charset="0"/>
            </a:endParaRPr>
          </a:p>
        </p:txBody>
      </p:sp>
      <p:sp>
        <p:nvSpPr>
          <p:cNvPr id="10" name="CuadroTexto 9">
            <a:extLst>
              <a:ext uri="{FF2B5EF4-FFF2-40B4-BE49-F238E27FC236}">
                <a16:creationId xmlns:a16="http://schemas.microsoft.com/office/drawing/2014/main" id="{65EBEB16-F347-8C9F-F501-E6D723B8C5F5}"/>
              </a:ext>
            </a:extLst>
          </p:cNvPr>
          <p:cNvSpPr txBox="1"/>
          <p:nvPr/>
        </p:nvSpPr>
        <p:spPr>
          <a:xfrm>
            <a:off x="13106400" y="5621977"/>
            <a:ext cx="3033713" cy="523220"/>
          </a:xfrm>
          <a:prstGeom prst="rect">
            <a:avLst/>
          </a:prstGeom>
          <a:noFill/>
        </p:spPr>
        <p:txBody>
          <a:bodyPr wrap="square">
            <a:spAutoFit/>
          </a:bodyPr>
          <a:lstStyle/>
          <a:p>
            <a:r>
              <a:rPr lang="mk-MK" altLang="ko-KR" sz="2800" b="1" dirty="0" smtClean="0">
                <a:ea typeface="Microsoft Sans Serif" panose="020B0604020202020204" pitchFamily="34" charset="0"/>
                <a:cs typeface="Microsoft Sans Serif" panose="020B0604020202020204" pitchFamily="34" charset="0"/>
              </a:rPr>
              <a:t>Сајбер сигурност</a:t>
            </a:r>
            <a:endParaRPr lang="ko-KR" altLang="en-US" sz="2800" b="1" dirty="0">
              <a:cs typeface="Microsoft Sans Serif" panose="020B0604020202020204" pitchFamily="34" charset="0"/>
            </a:endParaRPr>
          </a:p>
        </p:txBody>
      </p:sp>
      <p:sp>
        <p:nvSpPr>
          <p:cNvPr id="11" name="TextBox 10">
            <a:extLst>
              <a:ext uri="{FF2B5EF4-FFF2-40B4-BE49-F238E27FC236}">
                <a16:creationId xmlns:a16="http://schemas.microsoft.com/office/drawing/2014/main" id="{CB356ED3-F44A-4965-B161-BE99BCFC0302}"/>
              </a:ext>
            </a:extLst>
          </p:cNvPr>
          <p:cNvSpPr txBox="1"/>
          <p:nvPr/>
        </p:nvSpPr>
        <p:spPr>
          <a:xfrm>
            <a:off x="13106399" y="6145197"/>
            <a:ext cx="2286001"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smtClean="0">
                <a:ea typeface="Microsoft Sans Serif" panose="020B0604020202020204" pitchFamily="34" charset="0"/>
                <a:cs typeface="Microsoft Sans Serif" panose="020B0604020202020204" pitchFamily="34" charset="0"/>
              </a:rPr>
              <a:t>-</a:t>
            </a:r>
            <a:r>
              <a:rPr lang="mk-MK" altLang="ko-KR" sz="2400" dirty="0" smtClean="0">
                <a:ea typeface="Microsoft Sans Serif" panose="020B0604020202020204" pitchFamily="34" charset="0"/>
                <a:cs typeface="Microsoft Sans Serif" panose="020B0604020202020204" pitchFamily="34" charset="0"/>
              </a:rPr>
              <a:t>Ризици</a:t>
            </a:r>
            <a:endParaRPr lang="en-US" altLang="ko-KR" sz="2400" dirty="0">
              <a:ea typeface="Microsoft Sans Serif" panose="020B0604020202020204" pitchFamily="34" charset="0"/>
              <a:cs typeface="Microsoft Sans Serif" panose="020B0604020202020204" pitchFamily="34" charset="0"/>
            </a:endParaRPr>
          </a:p>
          <a:p>
            <a:r>
              <a:rPr lang="en-US" altLang="ko-KR" sz="2400" dirty="0" smtClean="0">
                <a:ea typeface="Microsoft Sans Serif" panose="020B0604020202020204" pitchFamily="34" charset="0"/>
                <a:cs typeface="Microsoft Sans Serif" panose="020B0604020202020204" pitchFamily="34" charset="0"/>
              </a:rPr>
              <a:t>-</a:t>
            </a:r>
            <a:r>
              <a:rPr lang="mk-MK" altLang="ko-KR" sz="2400" dirty="0" smtClean="0">
                <a:ea typeface="Microsoft Sans Serif" panose="020B0604020202020204" pitchFamily="34" charset="0"/>
                <a:cs typeface="Microsoft Sans Serif" panose="020B0604020202020204" pitchFamily="34" charset="0"/>
              </a:rPr>
              <a:t>Совети</a:t>
            </a:r>
            <a:endParaRPr lang="en-US" altLang="ko-KR" sz="2400" dirty="0">
              <a:ea typeface="Microsoft Sans Serif" panose="020B0604020202020204" pitchFamily="34" charset="0"/>
              <a:cs typeface="Microsoft Sans Serif" panose="020B0604020202020204" pitchFamily="34" charset="0"/>
            </a:endParaRPr>
          </a:p>
          <a:p>
            <a:endParaRPr lang="ko-KR" altLang="en-US" sz="2400" dirty="0">
              <a:cs typeface="Microsoft Sans Serif" panose="020B0604020202020204" pitchFamily="34" charset="0"/>
            </a:endParaRPr>
          </a:p>
        </p:txBody>
      </p:sp>
      <p:pic>
        <p:nvPicPr>
          <p:cNvPr id="12" name="object 5">
            <a:extLst>
              <a:ext uri="{FF2B5EF4-FFF2-40B4-BE49-F238E27FC236}">
                <a16:creationId xmlns:a16="http://schemas.microsoft.com/office/drawing/2014/main" id="{3C4D9A21-5CF5-0958-90F8-C96F352FB0A0}"/>
              </a:ext>
            </a:extLst>
          </p:cNvPr>
          <p:cNvPicPr/>
          <p:nvPr/>
        </p:nvPicPr>
        <p:blipFill>
          <a:blip r:embed="rId3" cstate="print"/>
          <a:stretch>
            <a:fillRect/>
          </a:stretch>
        </p:blipFill>
        <p:spPr>
          <a:xfrm>
            <a:off x="671302" y="3596867"/>
            <a:ext cx="581024" cy="581024"/>
          </a:xfrm>
          <a:prstGeom prst="rect">
            <a:avLst/>
          </a:prstGeom>
        </p:spPr>
      </p:pic>
      <p:pic>
        <p:nvPicPr>
          <p:cNvPr id="14" name="object 5">
            <a:extLst>
              <a:ext uri="{FF2B5EF4-FFF2-40B4-BE49-F238E27FC236}">
                <a16:creationId xmlns:a16="http://schemas.microsoft.com/office/drawing/2014/main" id="{221CE9C6-11FD-A90A-52AD-868B77C11C2C}"/>
              </a:ext>
            </a:extLst>
          </p:cNvPr>
          <p:cNvPicPr/>
          <p:nvPr/>
        </p:nvPicPr>
        <p:blipFill>
          <a:blip r:embed="rId3" cstate="print"/>
          <a:stretch>
            <a:fillRect/>
          </a:stretch>
        </p:blipFill>
        <p:spPr>
          <a:xfrm>
            <a:off x="12358686" y="3004934"/>
            <a:ext cx="581024" cy="581024"/>
          </a:xfrm>
          <a:prstGeom prst="rect">
            <a:avLst/>
          </a:prstGeom>
        </p:spPr>
      </p:pic>
      <p:pic>
        <p:nvPicPr>
          <p:cNvPr id="15" name="object 5">
            <a:extLst>
              <a:ext uri="{FF2B5EF4-FFF2-40B4-BE49-F238E27FC236}">
                <a16:creationId xmlns:a16="http://schemas.microsoft.com/office/drawing/2014/main" id="{8EEC15A1-5572-D5F6-E029-D4DA9E599DC7}"/>
              </a:ext>
            </a:extLst>
          </p:cNvPr>
          <p:cNvPicPr/>
          <p:nvPr/>
        </p:nvPicPr>
        <p:blipFill>
          <a:blip r:embed="rId3" cstate="print"/>
          <a:stretch>
            <a:fillRect/>
          </a:stretch>
        </p:blipFill>
        <p:spPr>
          <a:xfrm>
            <a:off x="12339943" y="5682252"/>
            <a:ext cx="581024" cy="581024"/>
          </a:xfrm>
          <a:prstGeom prst="rect">
            <a:avLst/>
          </a:prstGeom>
        </p:spPr>
      </p:pic>
    </p:spTree>
    <p:extLst>
      <p:ext uri="{BB962C8B-B14F-4D97-AF65-F5344CB8AC3E}">
        <p14:creationId xmlns:p14="http://schemas.microsoft.com/office/powerpoint/2010/main" val="289953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CEB6FBD-A5B4-4090-B420-A3A58C350B90}"/>
              </a:ext>
            </a:extLst>
          </p:cNvPr>
          <p:cNvSpPr txBox="1"/>
          <p:nvPr/>
        </p:nvSpPr>
        <p:spPr>
          <a:xfrm>
            <a:off x="4572000" y="5295900"/>
            <a:ext cx="84201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mk-MK" sz="8000" b="1" spc="-114" dirty="0" smtClean="0">
                <a:solidFill>
                  <a:srgbClr val="FD4FB4"/>
                </a:solidFill>
                <a:latin typeface="Microsoft Sans Serif" panose="020B0604020202020204" pitchFamily="34" charset="0"/>
                <a:ea typeface="Microsoft Sans Serif" panose="020B0604020202020204" pitchFamily="34" charset="0"/>
                <a:cs typeface="Microsoft Sans Serif" panose="020B0604020202020204" pitchFamily="34" charset="0"/>
              </a:rPr>
              <a:t>Ви Благодариме</a:t>
            </a:r>
            <a:r>
              <a:rPr lang="en-US" sz="8000" b="1" spc="-114" dirty="0" smtClean="0">
                <a:solidFill>
                  <a:srgbClr val="FD4FB4"/>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kumimoji="0" lang="en-US" sz="8000" b="1" i="0" u="none" strike="noStrike" kern="1200" cap="none" spc="0" normalizeH="0" baseline="0" dirty="0">
              <a:ln>
                <a:noFill/>
              </a:ln>
              <a:solidFill>
                <a:srgbClr val="FD4FB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B5A34285-6C07-DC1D-80A6-98EE623AEFA4}"/>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mk-MK" sz="4400" b="1" spc="-65" dirty="0" smtClean="0">
                <a:ea typeface="Microsoft Sans Serif" panose="020B0604020202020204" pitchFamily="34" charset="0"/>
                <a:cs typeface="Microsoft Sans Serif" panose="020B0604020202020204" pitchFamily="34" charset="0"/>
              </a:rPr>
              <a:t>Партнер</a:t>
            </a:r>
            <a:r>
              <a:rPr lang="en-US" sz="4400" b="1" spc="-65" dirty="0" smtClean="0">
                <a:ea typeface="Microsoft Sans Serif" panose="020B0604020202020204" pitchFamily="34" charset="0"/>
                <a:cs typeface="Microsoft Sans Serif" panose="020B0604020202020204" pitchFamily="34" charset="0"/>
              </a:rPr>
              <a:t>: </a:t>
            </a:r>
            <a:r>
              <a:rPr lang="en-US" sz="4400" b="1" spc="-65" dirty="0">
                <a:ea typeface="Microsoft Sans Serif" panose="020B0604020202020204" pitchFamily="34" charset="0"/>
                <a:cs typeface="Microsoft Sans Serif" panose="020B0604020202020204" pitchFamily="34" charset="0"/>
              </a:rPr>
              <a:t>Internet Web Solutions</a:t>
            </a:r>
            <a:endParaRPr lang="en-US" sz="4400" spc="-65" dirty="0">
              <a:ea typeface="Microsoft Sans Serif" panose="020B0604020202020204" pitchFamily="34" charset="0"/>
              <a:cs typeface="Microsoft Sans Serif" panose="020B060402020202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9926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1816CB-AA50-BD0E-12E4-C12F7AA3F7E1}"/>
              </a:ext>
            </a:extLst>
          </p:cNvPr>
          <p:cNvSpPr txBox="1"/>
          <p:nvPr/>
        </p:nvSpPr>
        <p:spPr>
          <a:xfrm>
            <a:off x="1524000" y="1503549"/>
            <a:ext cx="9462656" cy="707886"/>
          </a:xfrm>
          <a:prstGeom prst="rect">
            <a:avLst/>
          </a:prstGeom>
          <a:noFill/>
        </p:spPr>
        <p:txBody>
          <a:bodyPr wrap="square" rtlCol="0">
            <a:spAutoFit/>
          </a:bodyPr>
          <a:lstStyle/>
          <a:p>
            <a:r>
              <a:rPr lang="mk-MK" sz="4000" b="1" dirty="0" smtClean="0">
                <a:solidFill>
                  <a:srgbClr val="FD4FB4"/>
                </a:solidFill>
                <a:ea typeface="Microsoft Sans Serif" panose="020B0604020202020204" pitchFamily="34" charset="0"/>
                <a:cs typeface="Microsoft Sans Serif" panose="020B0604020202020204" pitchFamily="34" charset="0"/>
              </a:rPr>
              <a:t>Цели</a:t>
            </a:r>
            <a:endParaRPr lang="en-GB" sz="4000" b="1" dirty="0">
              <a:solidFill>
                <a:srgbClr val="FD4FB4"/>
              </a:solidFill>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DAB24A19-41FB-B060-0BAE-CCCC40AE4D04}"/>
              </a:ext>
            </a:extLst>
          </p:cNvPr>
          <p:cNvSpPr txBox="1"/>
          <p:nvPr/>
        </p:nvSpPr>
        <p:spPr>
          <a:xfrm>
            <a:off x="1524000" y="2262365"/>
            <a:ext cx="10040186" cy="523220"/>
          </a:xfrm>
          <a:prstGeom prst="rect">
            <a:avLst/>
          </a:prstGeom>
          <a:noFill/>
        </p:spPr>
        <p:txBody>
          <a:bodyPr wrap="square" rtlCol="0">
            <a:spAutoFit/>
          </a:bodyPr>
          <a:lstStyle/>
          <a:p>
            <a:pPr algn="just"/>
            <a:r>
              <a:rPr lang="ru-RU" sz="2800" dirty="0">
                <a:ea typeface="Microsoft Sans Serif" panose="020B0604020202020204" pitchFamily="34" charset="0"/>
                <a:cs typeface="Microsoft Sans Serif" panose="020B0604020202020204" pitchFamily="34" charset="0"/>
              </a:rPr>
              <a:t>На крајот од овој модул ќе можете</a:t>
            </a:r>
            <a:r>
              <a:rPr lang="en-GB" sz="2800" dirty="0" smtClean="0">
                <a:effectLst/>
                <a:ea typeface="Microsoft Sans Serif" panose="020B0604020202020204" pitchFamily="34" charset="0"/>
                <a:cs typeface="Microsoft Sans Serif" panose="020B0604020202020204" pitchFamily="34" charset="0"/>
              </a:rPr>
              <a:t>:</a:t>
            </a:r>
            <a:endParaRPr lang="en-GB" sz="2800" dirty="0">
              <a:effectLst/>
              <a:ea typeface="Microsoft Sans Serif" panose="020B0604020202020204" pitchFamily="34" charset="0"/>
              <a:cs typeface="Microsoft Sans Serif" panose="020B0604020202020204" pitchFamily="34" charset="0"/>
            </a:endParaRPr>
          </a:p>
        </p:txBody>
      </p:sp>
      <p:sp>
        <p:nvSpPr>
          <p:cNvPr id="6" name="TextBox 8">
            <a:extLst>
              <a:ext uri="{FF2B5EF4-FFF2-40B4-BE49-F238E27FC236}">
                <a16:creationId xmlns:a16="http://schemas.microsoft.com/office/drawing/2014/main" id="{55E089A1-1F8C-461F-FDEB-F6FE8F5419E0}"/>
              </a:ext>
            </a:extLst>
          </p:cNvPr>
          <p:cNvSpPr txBox="1"/>
          <p:nvPr/>
        </p:nvSpPr>
        <p:spPr>
          <a:xfrm>
            <a:off x="2666998" y="3148905"/>
            <a:ext cx="7239002" cy="1815882"/>
          </a:xfrm>
          <a:prstGeom prst="rect">
            <a:avLst/>
          </a:prstGeom>
          <a:noFill/>
        </p:spPr>
        <p:txBody>
          <a:bodyPr wrap="square" lIns="108000" rIns="108000" rtlCol="0">
            <a:spAutoFit/>
          </a:bodyPr>
          <a:lstStyle/>
          <a:p>
            <a:r>
              <a:rPr lang="ru-RU" altLang="ko-KR" sz="2800" b="1" dirty="0" smtClean="0">
                <a:solidFill>
                  <a:srgbClr val="AC7BDC"/>
                </a:solidFill>
                <a:ea typeface="Microsoft Sans Serif" panose="020B0604020202020204" pitchFamily="34" charset="0"/>
                <a:cs typeface="Microsoft Sans Serif" panose="020B0604020202020204" pitchFamily="34" charset="0"/>
              </a:rPr>
              <a:t>Да научете </a:t>
            </a:r>
            <a:r>
              <a:rPr lang="ru-RU" altLang="ko-KR" sz="2800" b="1" dirty="0">
                <a:solidFill>
                  <a:srgbClr val="AC7BDC"/>
                </a:solidFill>
                <a:ea typeface="Microsoft Sans Serif" panose="020B0604020202020204" pitchFamily="34" charset="0"/>
                <a:cs typeface="Microsoft Sans Serif" panose="020B0604020202020204" pitchFamily="34" charset="0"/>
              </a:rPr>
              <a:t>како да го дизајнирате и креирате вашиот онлајн бизнис: важноста на вашата компанија на Интернет и аспектите што треба да се земат предвид.</a:t>
            </a:r>
            <a:endParaRPr lang="ko-KR" altLang="en-US" sz="2800" b="1" dirty="0">
              <a:solidFill>
                <a:srgbClr val="AC7BDC"/>
              </a:solidFill>
              <a:cs typeface="Microsoft Sans Serif" panose="020B0604020202020204" pitchFamily="34" charset="0"/>
            </a:endParaRPr>
          </a:p>
        </p:txBody>
      </p:sp>
      <p:sp>
        <p:nvSpPr>
          <p:cNvPr id="9" name="TextBox 8">
            <a:extLst>
              <a:ext uri="{FF2B5EF4-FFF2-40B4-BE49-F238E27FC236}">
                <a16:creationId xmlns:a16="http://schemas.microsoft.com/office/drawing/2014/main" id="{6CAD2012-C327-5815-4FAA-1CACB3D4207F}"/>
              </a:ext>
            </a:extLst>
          </p:cNvPr>
          <p:cNvSpPr txBox="1"/>
          <p:nvPr/>
        </p:nvSpPr>
        <p:spPr>
          <a:xfrm>
            <a:off x="2666998" y="4762500"/>
            <a:ext cx="7086602" cy="1384995"/>
          </a:xfrm>
          <a:prstGeom prst="rect">
            <a:avLst/>
          </a:prstGeom>
          <a:noFill/>
        </p:spPr>
        <p:txBody>
          <a:bodyPr wrap="square" lIns="108000" rIns="108000" rtlCol="0">
            <a:spAutoFit/>
          </a:bodyPr>
          <a:lstStyle/>
          <a:p>
            <a:r>
              <a:rPr lang="ru-RU" altLang="ko-KR" sz="2800" b="1" dirty="0" smtClean="0">
                <a:solidFill>
                  <a:srgbClr val="AC7BDC"/>
                </a:solidFill>
                <a:ea typeface="Microsoft Sans Serif" panose="020B0604020202020204" pitchFamily="34" charset="0"/>
                <a:cs typeface="Microsoft Sans Serif" panose="020B0604020202020204" pitchFamily="34" charset="0"/>
              </a:rPr>
              <a:t>Да </a:t>
            </a:r>
            <a:r>
              <a:rPr lang="ru-RU" altLang="ko-KR" sz="2800" b="1" dirty="0" smtClean="0">
                <a:solidFill>
                  <a:srgbClr val="AC7BDC"/>
                </a:solidFill>
                <a:ea typeface="Microsoft Sans Serif" panose="020B0604020202020204" pitchFamily="34" charset="0"/>
                <a:cs typeface="Microsoft Sans Serif" panose="020B0604020202020204" pitchFamily="34" charset="0"/>
              </a:rPr>
              <a:t>поседува</a:t>
            </a:r>
            <a:r>
              <a:rPr lang="mk-MK" altLang="ko-KR" sz="2800" b="1" dirty="0" smtClean="0">
                <a:solidFill>
                  <a:srgbClr val="AC7BDC"/>
                </a:solidFill>
                <a:ea typeface="Microsoft Sans Serif" panose="020B0604020202020204" pitchFamily="34" charset="0"/>
                <a:cs typeface="Microsoft Sans Serif" panose="020B0604020202020204" pitchFamily="34" charset="0"/>
              </a:rPr>
              <a:t>те</a:t>
            </a:r>
            <a:r>
              <a:rPr lang="ru-RU" altLang="ko-KR" sz="2800" b="1" dirty="0" smtClean="0">
                <a:solidFill>
                  <a:srgbClr val="AC7BDC"/>
                </a:solidFill>
                <a:ea typeface="Microsoft Sans Serif" panose="020B0604020202020204" pitchFamily="34" charset="0"/>
                <a:cs typeface="Microsoft Sans Serif" panose="020B0604020202020204" pitchFamily="34" charset="0"/>
              </a:rPr>
              <a:t> </a:t>
            </a:r>
            <a:r>
              <a:rPr lang="ru-RU" altLang="ko-KR" sz="2800" b="1" dirty="0">
                <a:solidFill>
                  <a:srgbClr val="AC7BDC"/>
                </a:solidFill>
                <a:ea typeface="Microsoft Sans Serif" panose="020B0604020202020204" pitchFamily="34" charset="0"/>
                <a:cs typeface="Microsoft Sans Serif" panose="020B0604020202020204" pitchFamily="34" charset="0"/>
              </a:rPr>
              <a:t>широк спектар на ИКТ алатки за подобрување на нашиот дигитален бизнис.</a:t>
            </a:r>
            <a:endParaRPr lang="ko-KR" altLang="en-US" sz="2800" b="1" dirty="0">
              <a:solidFill>
                <a:srgbClr val="AC7BDC"/>
              </a:solidFill>
              <a:cs typeface="Microsoft Sans Serif" panose="020B0604020202020204" pitchFamily="34" charset="0"/>
            </a:endParaRPr>
          </a:p>
        </p:txBody>
      </p:sp>
      <p:sp>
        <p:nvSpPr>
          <p:cNvPr id="12" name="TextBox 8">
            <a:extLst>
              <a:ext uri="{FF2B5EF4-FFF2-40B4-BE49-F238E27FC236}">
                <a16:creationId xmlns:a16="http://schemas.microsoft.com/office/drawing/2014/main" id="{2B21E46A-7A55-6C32-B19D-8427E1ECEFA4}"/>
              </a:ext>
            </a:extLst>
          </p:cNvPr>
          <p:cNvSpPr txBox="1"/>
          <p:nvPr/>
        </p:nvSpPr>
        <p:spPr>
          <a:xfrm>
            <a:off x="2667000" y="5888783"/>
            <a:ext cx="7086602" cy="1815882"/>
          </a:xfrm>
          <a:prstGeom prst="rect">
            <a:avLst/>
          </a:prstGeom>
          <a:noFill/>
        </p:spPr>
        <p:txBody>
          <a:bodyPr wrap="square" lIns="108000" rIns="108000" rtlCol="0">
            <a:spAutoFit/>
          </a:bodyPr>
          <a:lstStyle/>
          <a:p>
            <a:r>
              <a:rPr lang="ru-RU" altLang="ko-KR" sz="2800" b="1" dirty="0" smtClean="0">
                <a:solidFill>
                  <a:srgbClr val="AC7BDC"/>
                </a:solidFill>
                <a:ea typeface="Microsoft Sans Serif" panose="020B0604020202020204" pitchFamily="34" charset="0"/>
                <a:cs typeface="Microsoft Sans Serif" panose="020B0604020202020204" pitchFamily="34" charset="0"/>
              </a:rPr>
              <a:t>Да ја подобрите внатрешната </a:t>
            </a:r>
            <a:r>
              <a:rPr lang="ru-RU" altLang="ko-KR" sz="2800" b="1" dirty="0">
                <a:solidFill>
                  <a:srgbClr val="AC7BDC"/>
                </a:solidFill>
                <a:ea typeface="Microsoft Sans Serif" panose="020B0604020202020204" pitchFamily="34" charset="0"/>
                <a:cs typeface="Microsoft Sans Serif" panose="020B0604020202020204" pitchFamily="34" charset="0"/>
              </a:rPr>
              <a:t>и надворешната комуникација на нашиот бизнис. Предности на дигиталната комуникација.</a:t>
            </a:r>
            <a:endParaRPr lang="ko-KR" altLang="en-US" sz="2800" b="1" dirty="0">
              <a:solidFill>
                <a:srgbClr val="AC7BDC"/>
              </a:solidFill>
              <a:cs typeface="Microsoft Sans Serif" panose="020B0604020202020204" pitchFamily="34" charset="0"/>
            </a:endParaRPr>
          </a:p>
        </p:txBody>
      </p:sp>
      <p:pic>
        <p:nvPicPr>
          <p:cNvPr id="13" name="object 5">
            <a:extLst>
              <a:ext uri="{FF2B5EF4-FFF2-40B4-BE49-F238E27FC236}">
                <a16:creationId xmlns:a16="http://schemas.microsoft.com/office/drawing/2014/main" id="{DE27B7A9-8C33-5618-9027-8F353D592D55}"/>
              </a:ext>
            </a:extLst>
          </p:cNvPr>
          <p:cNvPicPr/>
          <p:nvPr/>
        </p:nvPicPr>
        <p:blipFill>
          <a:blip r:embed="rId2" cstate="print"/>
          <a:stretch>
            <a:fillRect/>
          </a:stretch>
        </p:blipFill>
        <p:spPr>
          <a:xfrm>
            <a:off x="1885946" y="3277968"/>
            <a:ext cx="581024" cy="581024"/>
          </a:xfrm>
          <a:prstGeom prst="rect">
            <a:avLst/>
          </a:prstGeom>
        </p:spPr>
      </p:pic>
      <p:pic>
        <p:nvPicPr>
          <p:cNvPr id="14" name="object 5">
            <a:extLst>
              <a:ext uri="{FF2B5EF4-FFF2-40B4-BE49-F238E27FC236}">
                <a16:creationId xmlns:a16="http://schemas.microsoft.com/office/drawing/2014/main" id="{EFE0C309-3940-1EC6-1321-C787CCD04D6A}"/>
              </a:ext>
            </a:extLst>
          </p:cNvPr>
          <p:cNvPicPr/>
          <p:nvPr/>
        </p:nvPicPr>
        <p:blipFill>
          <a:blip r:embed="rId2" cstate="print"/>
          <a:stretch>
            <a:fillRect/>
          </a:stretch>
        </p:blipFill>
        <p:spPr>
          <a:xfrm>
            <a:off x="1885946" y="4912591"/>
            <a:ext cx="581024" cy="581024"/>
          </a:xfrm>
          <a:prstGeom prst="rect">
            <a:avLst/>
          </a:prstGeom>
        </p:spPr>
      </p:pic>
      <p:pic>
        <p:nvPicPr>
          <p:cNvPr id="15" name="object 5">
            <a:extLst>
              <a:ext uri="{FF2B5EF4-FFF2-40B4-BE49-F238E27FC236}">
                <a16:creationId xmlns:a16="http://schemas.microsoft.com/office/drawing/2014/main" id="{F6C15DCA-854C-9007-1DEE-22BDDD173121}"/>
              </a:ext>
            </a:extLst>
          </p:cNvPr>
          <p:cNvPicPr/>
          <p:nvPr/>
        </p:nvPicPr>
        <p:blipFill>
          <a:blip r:embed="rId2" cstate="print"/>
          <a:stretch>
            <a:fillRect/>
          </a:stretch>
        </p:blipFill>
        <p:spPr>
          <a:xfrm>
            <a:off x="1885946" y="5981700"/>
            <a:ext cx="581024" cy="581024"/>
          </a:xfrm>
          <a:prstGeom prst="rect">
            <a:avLst/>
          </a:prstGeom>
        </p:spPr>
      </p:pic>
      <p:pic>
        <p:nvPicPr>
          <p:cNvPr id="16" name="Imagen 15">
            <a:extLst>
              <a:ext uri="{FF2B5EF4-FFF2-40B4-BE49-F238E27FC236}">
                <a16:creationId xmlns:a16="http://schemas.microsoft.com/office/drawing/2014/main" id="{CC5A7B45-8421-96FC-6E4F-BAEEAF6550D2}"/>
              </a:ext>
            </a:extLst>
          </p:cNvPr>
          <p:cNvPicPr>
            <a:picLocks noChangeAspect="1"/>
          </p:cNvPicPr>
          <p:nvPr/>
        </p:nvPicPr>
        <p:blipFill rotWithShape="1">
          <a:blip r:embed="rId3">
            <a:extLst>
              <a:ext uri="{28A0092B-C50C-407E-A947-70E740481C1C}">
                <a14:useLocalDpi xmlns:a14="http://schemas.microsoft.com/office/drawing/2010/main" val="0"/>
              </a:ext>
            </a:extLst>
          </a:blip>
          <a:srcRect r="11434"/>
          <a:stretch/>
        </p:blipFill>
        <p:spPr>
          <a:xfrm>
            <a:off x="8610600" y="3910763"/>
            <a:ext cx="8853025" cy="5042737"/>
          </a:xfrm>
          <a:prstGeom prst="rect">
            <a:avLst/>
          </a:prstGeom>
        </p:spPr>
      </p:pic>
      <p:sp>
        <p:nvSpPr>
          <p:cNvPr id="19" name="TextBox 8">
            <a:extLst>
              <a:ext uri="{FF2B5EF4-FFF2-40B4-BE49-F238E27FC236}">
                <a16:creationId xmlns:a16="http://schemas.microsoft.com/office/drawing/2014/main" id="{8DC470FA-759C-9160-9E44-AA4F4FBE85E2}"/>
              </a:ext>
            </a:extLst>
          </p:cNvPr>
          <p:cNvSpPr txBox="1"/>
          <p:nvPr/>
        </p:nvSpPr>
        <p:spPr>
          <a:xfrm>
            <a:off x="2666999" y="7412783"/>
            <a:ext cx="7239002" cy="954107"/>
          </a:xfrm>
          <a:prstGeom prst="rect">
            <a:avLst/>
          </a:prstGeom>
          <a:noFill/>
        </p:spPr>
        <p:txBody>
          <a:bodyPr wrap="square" lIns="108000" rIns="108000" rtlCol="0">
            <a:spAutoFit/>
          </a:bodyPr>
          <a:lstStyle/>
          <a:p>
            <a:r>
              <a:rPr lang="ru-RU" altLang="ko-KR" sz="2800" b="1" dirty="0" smtClean="0">
                <a:solidFill>
                  <a:srgbClr val="AC7BDC"/>
                </a:solidFill>
                <a:ea typeface="Microsoft Sans Serif" panose="020B0604020202020204" pitchFamily="34" charset="0"/>
                <a:cs typeface="Microsoft Sans Serif" panose="020B0604020202020204" pitchFamily="34" charset="0"/>
              </a:rPr>
              <a:t>Да ја разберете основата </a:t>
            </a:r>
            <a:r>
              <a:rPr lang="ru-RU" altLang="ko-KR" sz="2800" b="1" dirty="0">
                <a:solidFill>
                  <a:srgbClr val="AC7BDC"/>
                </a:solidFill>
                <a:ea typeface="Microsoft Sans Serif" panose="020B0604020202020204" pitchFamily="34" charset="0"/>
                <a:cs typeface="Microsoft Sans Serif" panose="020B0604020202020204" pitchFamily="34" charset="0"/>
              </a:rPr>
              <a:t>на сајбер безбедноста и како да </a:t>
            </a:r>
            <a:r>
              <a:rPr lang="ru-RU" altLang="ko-KR" sz="2800" b="1" dirty="0" smtClean="0">
                <a:solidFill>
                  <a:srgbClr val="AC7BDC"/>
                </a:solidFill>
                <a:ea typeface="Microsoft Sans Serif" panose="020B0604020202020204" pitchFamily="34" charset="0"/>
                <a:cs typeface="Microsoft Sans Serif" panose="020B0604020202020204" pitchFamily="34" charset="0"/>
              </a:rPr>
              <a:t>ја </a:t>
            </a:r>
            <a:r>
              <a:rPr lang="ru-RU" altLang="ko-KR" sz="2800" b="1" dirty="0">
                <a:solidFill>
                  <a:srgbClr val="AC7BDC"/>
                </a:solidFill>
                <a:ea typeface="Microsoft Sans Serif" panose="020B0604020202020204" pitchFamily="34" charset="0"/>
                <a:cs typeface="Microsoft Sans Serif" panose="020B0604020202020204" pitchFamily="34" charset="0"/>
              </a:rPr>
              <a:t>имплементирате.</a:t>
            </a:r>
            <a:endParaRPr lang="ko-KR" altLang="en-US" sz="2800" b="1" dirty="0">
              <a:solidFill>
                <a:srgbClr val="AC7BDC"/>
              </a:solidFill>
              <a:cs typeface="Microsoft Sans Serif" panose="020B0604020202020204" pitchFamily="34" charset="0"/>
            </a:endParaRPr>
          </a:p>
        </p:txBody>
      </p:sp>
      <p:pic>
        <p:nvPicPr>
          <p:cNvPr id="20" name="object 5">
            <a:extLst>
              <a:ext uri="{FF2B5EF4-FFF2-40B4-BE49-F238E27FC236}">
                <a16:creationId xmlns:a16="http://schemas.microsoft.com/office/drawing/2014/main" id="{32FA24A1-2C5C-88B5-C2EC-22AE09C85353}"/>
              </a:ext>
            </a:extLst>
          </p:cNvPr>
          <p:cNvPicPr/>
          <p:nvPr/>
        </p:nvPicPr>
        <p:blipFill>
          <a:blip r:embed="rId2" cstate="print"/>
          <a:stretch>
            <a:fillRect/>
          </a:stretch>
        </p:blipFill>
        <p:spPr>
          <a:xfrm>
            <a:off x="1885946" y="7385305"/>
            <a:ext cx="581024" cy="581024"/>
          </a:xfrm>
          <a:prstGeom prst="rect">
            <a:avLst/>
          </a:prstGeom>
        </p:spPr>
      </p:pic>
    </p:spTree>
    <p:extLst>
      <p:ext uri="{BB962C8B-B14F-4D97-AF65-F5344CB8AC3E}">
        <p14:creationId xmlns:p14="http://schemas.microsoft.com/office/powerpoint/2010/main" val="396229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46532C-EF31-45B2-96AF-1DC3F84F508E}"/>
              </a:ext>
            </a:extLst>
          </p:cNvPr>
          <p:cNvSpPr txBox="1"/>
          <p:nvPr/>
        </p:nvSpPr>
        <p:spPr>
          <a:xfrm>
            <a:off x="1524000" y="1503549"/>
            <a:ext cx="9462656" cy="707886"/>
          </a:xfrm>
          <a:prstGeom prst="rect">
            <a:avLst/>
          </a:prstGeom>
          <a:noFill/>
        </p:spPr>
        <p:txBody>
          <a:bodyPr wrap="square" rtlCol="0">
            <a:spAutoFit/>
          </a:bodyPr>
          <a:lstStyle/>
          <a:p>
            <a:r>
              <a:rPr lang="mk-MK" sz="4000" b="1" dirty="0" smtClean="0">
                <a:solidFill>
                  <a:srgbClr val="FD4FB4"/>
                </a:solidFill>
                <a:ea typeface="Microsoft Sans Serif" panose="020B0604020202020204" pitchFamily="34" charset="0"/>
                <a:cs typeface="Microsoft Sans Serif" panose="020B0604020202020204" pitchFamily="34" charset="0"/>
              </a:rPr>
              <a:t>Содржина</a:t>
            </a:r>
            <a:endParaRPr lang="en-GB" sz="4000" b="1" dirty="0">
              <a:solidFill>
                <a:srgbClr val="FD4FB4"/>
              </a:solidFill>
              <a:ea typeface="Microsoft Sans Serif" panose="020B0604020202020204" pitchFamily="34" charset="0"/>
              <a:cs typeface="Microsoft Sans Serif" panose="020B0604020202020204" pitchFamily="34" charset="0"/>
            </a:endParaRPr>
          </a:p>
        </p:txBody>
      </p:sp>
      <p:grpSp>
        <p:nvGrpSpPr>
          <p:cNvPr id="5" name="Group 3">
            <a:extLst>
              <a:ext uri="{FF2B5EF4-FFF2-40B4-BE49-F238E27FC236}">
                <a16:creationId xmlns:a16="http://schemas.microsoft.com/office/drawing/2014/main" id="{BBB80934-02DF-D745-E7E2-18A7CD9FFA1A}"/>
              </a:ext>
            </a:extLst>
          </p:cNvPr>
          <p:cNvGrpSpPr/>
          <p:nvPr/>
        </p:nvGrpSpPr>
        <p:grpSpPr>
          <a:xfrm>
            <a:off x="2819399" y="3325423"/>
            <a:ext cx="11429997" cy="1705530"/>
            <a:chOff x="6420994" y="1245279"/>
            <a:chExt cx="5124925" cy="1705530"/>
          </a:xfrm>
        </p:grpSpPr>
        <p:sp>
          <p:nvSpPr>
            <p:cNvPr id="6" name="TextBox 7">
              <a:extLst>
                <a:ext uri="{FF2B5EF4-FFF2-40B4-BE49-F238E27FC236}">
                  <a16:creationId xmlns:a16="http://schemas.microsoft.com/office/drawing/2014/main" id="{238801E5-F271-CED4-7560-4088DC248F5E}"/>
                </a:ext>
              </a:extLst>
            </p:cNvPr>
            <p:cNvSpPr txBox="1"/>
            <p:nvPr/>
          </p:nvSpPr>
          <p:spPr>
            <a:xfrm>
              <a:off x="6420994" y="1750480"/>
              <a:ext cx="5124925" cy="1200329"/>
            </a:xfrm>
            <a:prstGeom prst="rect">
              <a:avLst/>
            </a:prstGeom>
            <a:noFill/>
          </p:spPr>
          <p:txBody>
            <a:bodyPr wrap="square" rtlCol="0">
              <a:spAutoFit/>
            </a:bodyPr>
            <a:lstStyle/>
            <a:p>
              <a:r>
                <a:rPr lang="ru-RU" altLang="ko-KR" sz="2400" dirty="0" smtClean="0">
                  <a:ea typeface="Microsoft Sans Serif" panose="020B0604020202020204" pitchFamily="34" charset="0"/>
                  <a:cs typeface="Microsoft Sans Serif" panose="020B0604020202020204" pitchFamily="34" charset="0"/>
                </a:rPr>
                <a:t>Секција</a:t>
              </a:r>
              <a:r>
                <a:rPr lang="ru-RU" altLang="ko-KR" sz="2400" dirty="0" smtClean="0">
                  <a:ea typeface="Microsoft Sans Serif" panose="020B0604020202020204" pitchFamily="34" charset="0"/>
                  <a:cs typeface="Microsoft Sans Serif" panose="020B0604020202020204" pitchFamily="34" charset="0"/>
                </a:rPr>
                <a:t> </a:t>
              </a:r>
              <a:r>
                <a:rPr lang="ru-RU" altLang="ko-KR" sz="2400" dirty="0">
                  <a:ea typeface="Microsoft Sans Serif" panose="020B0604020202020204" pitchFamily="34" charset="0"/>
                  <a:cs typeface="Microsoft Sans Serif" panose="020B0604020202020204" pitchFamily="34" charset="0"/>
                </a:rPr>
                <a:t>1: Важноста на вашиот онлајн </a:t>
              </a:r>
              <a:r>
                <a:rPr lang="ru-RU" altLang="ko-KR" sz="2400" dirty="0" smtClean="0">
                  <a:ea typeface="Microsoft Sans Serif" panose="020B0604020202020204" pitchFamily="34" charset="0"/>
                  <a:cs typeface="Microsoft Sans Serif" panose="020B0604020202020204" pitchFamily="34" charset="0"/>
                </a:rPr>
                <a:t>бизнис</a:t>
              </a:r>
            </a:p>
            <a:p>
              <a:r>
                <a:rPr lang="ru-RU" altLang="ko-KR" sz="2400" dirty="0" smtClean="0">
                  <a:ea typeface="Microsoft Sans Serif" panose="020B0604020202020204" pitchFamily="34" charset="0"/>
                  <a:cs typeface="Microsoft Sans Serif" panose="020B0604020202020204" pitchFamily="34" charset="0"/>
                </a:rPr>
                <a:t>Секција</a:t>
              </a:r>
              <a:r>
                <a:rPr lang="ru-RU" altLang="ko-KR" sz="2400" dirty="0" smtClean="0">
                  <a:ea typeface="Microsoft Sans Serif" panose="020B0604020202020204" pitchFamily="34" charset="0"/>
                  <a:cs typeface="Microsoft Sans Serif" panose="020B0604020202020204" pitchFamily="34" charset="0"/>
                </a:rPr>
                <a:t> </a:t>
              </a:r>
              <a:r>
                <a:rPr lang="ru-RU" altLang="ko-KR" sz="2400" dirty="0">
                  <a:ea typeface="Microsoft Sans Serif" panose="020B0604020202020204" pitchFamily="34" charset="0"/>
                  <a:cs typeface="Microsoft Sans Serif" panose="020B0604020202020204" pitchFamily="34" charset="0"/>
                </a:rPr>
                <a:t>2: Што треба да има вашиот онлајн бизнис</a:t>
              </a:r>
              <a:r>
                <a:rPr lang="ru-RU" altLang="ko-KR" sz="2400" dirty="0" smtClean="0">
                  <a:ea typeface="Microsoft Sans Serif" panose="020B0604020202020204" pitchFamily="34" charset="0"/>
                  <a:cs typeface="Microsoft Sans Serif" panose="020B0604020202020204" pitchFamily="34" charset="0"/>
                </a:rPr>
                <a:t>?</a:t>
              </a:r>
            </a:p>
            <a:p>
              <a:r>
                <a:rPr lang="ru-RU" altLang="ko-KR" sz="2400" dirty="0" smtClean="0">
                  <a:ea typeface="Microsoft Sans Serif" panose="020B0604020202020204" pitchFamily="34" charset="0"/>
                  <a:cs typeface="Microsoft Sans Serif" panose="020B0604020202020204" pitchFamily="34" charset="0"/>
                </a:rPr>
                <a:t>Секција</a:t>
              </a:r>
              <a:r>
                <a:rPr lang="ru-RU" altLang="ko-KR" sz="2400" dirty="0" smtClean="0">
                  <a:ea typeface="Microsoft Sans Serif" panose="020B0604020202020204" pitchFamily="34" charset="0"/>
                  <a:cs typeface="Microsoft Sans Serif" panose="020B0604020202020204" pitchFamily="34" charset="0"/>
                </a:rPr>
                <a:t> </a:t>
              </a:r>
              <a:r>
                <a:rPr lang="ru-RU" altLang="ko-KR" sz="2400" dirty="0">
                  <a:ea typeface="Microsoft Sans Serif" panose="020B0604020202020204" pitchFamily="34" charset="0"/>
                  <a:cs typeface="Microsoft Sans Serif" panose="020B0604020202020204" pitchFamily="34" charset="0"/>
                </a:rPr>
                <a:t>3: ИКТ алатки за паметна работа</a:t>
              </a:r>
              <a:endParaRPr lang="en-US" altLang="ko-KR" sz="2400" dirty="0">
                <a:ea typeface="Microsoft Sans Serif" panose="020B0604020202020204" pitchFamily="34" charset="0"/>
                <a:cs typeface="Microsoft Sans Serif" panose="020B0604020202020204" pitchFamily="34" charset="0"/>
              </a:endParaRPr>
            </a:p>
          </p:txBody>
        </p:sp>
        <p:sp>
          <p:nvSpPr>
            <p:cNvPr id="7" name="TextBox 8">
              <a:extLst>
                <a:ext uri="{FF2B5EF4-FFF2-40B4-BE49-F238E27FC236}">
                  <a16:creationId xmlns:a16="http://schemas.microsoft.com/office/drawing/2014/main" id="{B457E1F9-B71E-20E0-77A5-08EF52153978}"/>
                </a:ext>
              </a:extLst>
            </p:cNvPr>
            <p:cNvSpPr txBox="1"/>
            <p:nvPr/>
          </p:nvSpPr>
          <p:spPr>
            <a:xfrm>
              <a:off x="6420994" y="1245279"/>
              <a:ext cx="5124925" cy="523220"/>
            </a:xfrm>
            <a:prstGeom prst="rect">
              <a:avLst/>
            </a:prstGeom>
            <a:noFill/>
          </p:spPr>
          <p:txBody>
            <a:bodyPr wrap="square" lIns="108000" rIns="108000" rtlCol="0">
              <a:spAutoFit/>
            </a:bodyPr>
            <a:lstStyle/>
            <a:p>
              <a:r>
                <a:rPr lang="ru-RU" altLang="ko-KR" sz="2800" b="1" dirty="0" smtClean="0">
                  <a:solidFill>
                    <a:srgbClr val="AC7BDC"/>
                  </a:solidFill>
                  <a:ea typeface="Microsoft Sans Serif" panose="020B0604020202020204" pitchFamily="34" charset="0"/>
                  <a:cs typeface="Microsoft Sans Serif" panose="020B0604020202020204" pitchFamily="34" charset="0"/>
                </a:rPr>
                <a:t>Единица</a:t>
              </a:r>
              <a:r>
                <a:rPr lang="ru-RU" altLang="ko-KR" sz="2800" b="1" dirty="0" smtClean="0">
                  <a:solidFill>
                    <a:srgbClr val="AC7BDC"/>
                  </a:solidFill>
                  <a:ea typeface="Microsoft Sans Serif" panose="020B0604020202020204" pitchFamily="34" charset="0"/>
                  <a:cs typeface="Microsoft Sans Serif" panose="020B0604020202020204" pitchFamily="34" charset="0"/>
                </a:rPr>
                <a:t> </a:t>
              </a:r>
              <a:r>
                <a:rPr lang="ru-RU" altLang="ko-KR" sz="2800" b="1" dirty="0">
                  <a:solidFill>
                    <a:srgbClr val="AC7BDC"/>
                  </a:solidFill>
                  <a:ea typeface="Microsoft Sans Serif" panose="020B0604020202020204" pitchFamily="34" charset="0"/>
                  <a:cs typeface="Microsoft Sans Serif" panose="020B0604020202020204" pitchFamily="34" charset="0"/>
                </a:rPr>
                <a:t>1: Дигитални алатки за онлајн бизниси и паметна работа</a:t>
              </a:r>
              <a:endParaRPr lang="ko-KR" altLang="en-US" sz="2800" b="1" dirty="0">
                <a:solidFill>
                  <a:srgbClr val="AC7BDC"/>
                </a:solidFill>
                <a:cs typeface="Microsoft Sans Serif" panose="020B0604020202020204" pitchFamily="34" charset="0"/>
              </a:endParaRPr>
            </a:p>
          </p:txBody>
        </p:sp>
      </p:grpSp>
      <p:grpSp>
        <p:nvGrpSpPr>
          <p:cNvPr id="8" name="Group 3">
            <a:extLst>
              <a:ext uri="{FF2B5EF4-FFF2-40B4-BE49-F238E27FC236}">
                <a16:creationId xmlns:a16="http://schemas.microsoft.com/office/drawing/2014/main" id="{B0887605-223E-8E95-D1AB-528AAE792794}"/>
              </a:ext>
            </a:extLst>
          </p:cNvPr>
          <p:cNvGrpSpPr/>
          <p:nvPr/>
        </p:nvGrpSpPr>
        <p:grpSpPr>
          <a:xfrm>
            <a:off x="2819399" y="5092683"/>
            <a:ext cx="12123821" cy="1727216"/>
            <a:chOff x="6417601" y="1062892"/>
            <a:chExt cx="5128318" cy="2254021"/>
          </a:xfrm>
        </p:grpSpPr>
        <p:sp>
          <p:nvSpPr>
            <p:cNvPr id="9" name="TextBox 7">
              <a:extLst>
                <a:ext uri="{FF2B5EF4-FFF2-40B4-BE49-F238E27FC236}">
                  <a16:creationId xmlns:a16="http://schemas.microsoft.com/office/drawing/2014/main" id="{908DF9CA-52FE-B5E9-55D1-0AA3A4015ACA}"/>
                </a:ext>
              </a:extLst>
            </p:cNvPr>
            <p:cNvSpPr txBox="1"/>
            <p:nvPr/>
          </p:nvSpPr>
          <p:spPr>
            <a:xfrm>
              <a:off x="6420994" y="1750481"/>
              <a:ext cx="5124925" cy="1566432"/>
            </a:xfrm>
            <a:prstGeom prst="rect">
              <a:avLst/>
            </a:prstGeom>
            <a:noFill/>
          </p:spPr>
          <p:txBody>
            <a:bodyPr wrap="square" rtlCol="0">
              <a:spAutoFit/>
            </a:bodyPr>
            <a:lstStyle/>
            <a:p>
              <a:r>
                <a:rPr lang="ru-RU" altLang="ko-KR" sz="2400" dirty="0" smtClean="0">
                  <a:ea typeface="Microsoft Sans Serif" panose="020B0604020202020204" pitchFamily="34" charset="0"/>
                  <a:cs typeface="Microsoft Sans Serif" panose="020B0604020202020204" pitchFamily="34" charset="0"/>
                </a:rPr>
                <a:t>Секција</a:t>
              </a:r>
              <a:r>
                <a:rPr lang="ru-RU" altLang="ko-KR" sz="2400" dirty="0" smtClean="0">
                  <a:ea typeface="Microsoft Sans Serif" panose="020B0604020202020204" pitchFamily="34" charset="0"/>
                  <a:cs typeface="Microsoft Sans Serif" panose="020B0604020202020204" pitchFamily="34" charset="0"/>
                </a:rPr>
                <a:t> </a:t>
              </a:r>
              <a:r>
                <a:rPr lang="ru-RU" altLang="ko-KR" sz="2400" dirty="0">
                  <a:ea typeface="Microsoft Sans Serif" panose="020B0604020202020204" pitchFamily="34" charset="0"/>
                  <a:cs typeface="Microsoft Sans Serif" panose="020B0604020202020204" pitchFamily="34" charset="0"/>
                </a:rPr>
                <a:t>1: Вовед во дигитална </a:t>
              </a:r>
              <a:r>
                <a:rPr lang="ru-RU" altLang="ko-KR" sz="2400" dirty="0" smtClean="0">
                  <a:ea typeface="Microsoft Sans Serif" panose="020B0604020202020204" pitchFamily="34" charset="0"/>
                  <a:cs typeface="Microsoft Sans Serif" panose="020B0604020202020204" pitchFamily="34" charset="0"/>
                </a:rPr>
                <a:t>комуникација</a:t>
              </a:r>
            </a:p>
            <a:p>
              <a:r>
                <a:rPr lang="ru-RU" altLang="ko-KR" sz="2400" dirty="0" smtClean="0">
                  <a:ea typeface="Microsoft Sans Serif" panose="020B0604020202020204" pitchFamily="34" charset="0"/>
                  <a:cs typeface="Microsoft Sans Serif" panose="020B0604020202020204" pitchFamily="34" charset="0"/>
                </a:rPr>
                <a:t>Секција</a:t>
              </a:r>
              <a:r>
                <a:rPr lang="ru-RU" altLang="ko-KR" sz="2400" dirty="0" smtClean="0">
                  <a:ea typeface="Microsoft Sans Serif" panose="020B0604020202020204" pitchFamily="34" charset="0"/>
                  <a:cs typeface="Microsoft Sans Serif" panose="020B0604020202020204" pitchFamily="34" charset="0"/>
                </a:rPr>
                <a:t> </a:t>
              </a:r>
              <a:r>
                <a:rPr lang="ru-RU" altLang="ko-KR" sz="2400" dirty="0">
                  <a:ea typeface="Microsoft Sans Serif" panose="020B0604020202020204" pitchFamily="34" charset="0"/>
                  <a:cs typeface="Microsoft Sans Serif" panose="020B0604020202020204" pitchFamily="34" charset="0"/>
                </a:rPr>
                <a:t>2: Совети за внатрешна дигитална </a:t>
              </a:r>
              <a:r>
                <a:rPr lang="ru-RU" altLang="ko-KR" sz="2400" dirty="0" smtClean="0">
                  <a:ea typeface="Microsoft Sans Serif" panose="020B0604020202020204" pitchFamily="34" charset="0"/>
                  <a:cs typeface="Microsoft Sans Serif" panose="020B0604020202020204" pitchFamily="34" charset="0"/>
                </a:rPr>
                <a:t>комуникација</a:t>
              </a:r>
            </a:p>
            <a:p>
              <a:r>
                <a:rPr lang="ru-RU" altLang="ko-KR" sz="2400" dirty="0" smtClean="0">
                  <a:ea typeface="Microsoft Sans Serif" panose="020B0604020202020204" pitchFamily="34" charset="0"/>
                  <a:cs typeface="Microsoft Sans Serif" panose="020B0604020202020204" pitchFamily="34" charset="0"/>
                </a:rPr>
                <a:t>Секција</a:t>
              </a:r>
              <a:r>
                <a:rPr lang="ru-RU" altLang="ko-KR" sz="2400" dirty="0" smtClean="0">
                  <a:ea typeface="Microsoft Sans Serif" panose="020B0604020202020204" pitchFamily="34" charset="0"/>
                  <a:cs typeface="Microsoft Sans Serif" panose="020B0604020202020204" pitchFamily="34" charset="0"/>
                </a:rPr>
                <a:t> </a:t>
              </a:r>
              <a:r>
                <a:rPr lang="ru-RU" altLang="ko-KR" sz="2400" dirty="0">
                  <a:ea typeface="Microsoft Sans Serif" panose="020B0604020202020204" pitchFamily="34" charset="0"/>
                  <a:cs typeface="Microsoft Sans Serif" panose="020B0604020202020204" pitchFamily="34" charset="0"/>
                </a:rPr>
                <a:t>3: Совети за надворешна дигитална комуникација</a:t>
              </a:r>
              <a:endParaRPr lang="en-US" altLang="ko-KR" sz="2400" dirty="0">
                <a:ea typeface="Microsoft Sans Serif" panose="020B0604020202020204" pitchFamily="34" charset="0"/>
                <a:cs typeface="Microsoft Sans Serif" panose="020B0604020202020204" pitchFamily="34" charset="0"/>
              </a:endParaRPr>
            </a:p>
          </p:txBody>
        </p:sp>
        <p:sp>
          <p:nvSpPr>
            <p:cNvPr id="10" name="TextBox 8">
              <a:extLst>
                <a:ext uri="{FF2B5EF4-FFF2-40B4-BE49-F238E27FC236}">
                  <a16:creationId xmlns:a16="http://schemas.microsoft.com/office/drawing/2014/main" id="{6F4D7496-8DEE-0BFB-FAF5-3762F71A6D90}"/>
                </a:ext>
              </a:extLst>
            </p:cNvPr>
            <p:cNvSpPr txBox="1"/>
            <p:nvPr/>
          </p:nvSpPr>
          <p:spPr>
            <a:xfrm>
              <a:off x="6417601" y="1062892"/>
              <a:ext cx="5124925" cy="682803"/>
            </a:xfrm>
            <a:prstGeom prst="rect">
              <a:avLst/>
            </a:prstGeom>
            <a:noFill/>
          </p:spPr>
          <p:txBody>
            <a:bodyPr wrap="square" lIns="108000" rIns="108000" rtlCol="0">
              <a:spAutoFit/>
            </a:bodyPr>
            <a:lstStyle/>
            <a:p>
              <a:r>
                <a:rPr lang="ru-RU" altLang="ko-KR" sz="2800" b="1" dirty="0" smtClean="0">
                  <a:solidFill>
                    <a:srgbClr val="AC7BDC"/>
                  </a:solidFill>
                  <a:ea typeface="Microsoft Sans Serif" panose="020B0604020202020204" pitchFamily="34" charset="0"/>
                  <a:cs typeface="Microsoft Sans Serif" panose="020B0604020202020204" pitchFamily="34" charset="0"/>
                </a:rPr>
                <a:t>Единица</a:t>
              </a:r>
              <a:r>
                <a:rPr lang="ru-RU" altLang="ko-KR" sz="2800" b="1" dirty="0" smtClean="0">
                  <a:solidFill>
                    <a:srgbClr val="AC7BDC"/>
                  </a:solidFill>
                  <a:ea typeface="Microsoft Sans Serif" panose="020B0604020202020204" pitchFamily="34" charset="0"/>
                  <a:cs typeface="Microsoft Sans Serif" panose="020B0604020202020204" pitchFamily="34" charset="0"/>
                </a:rPr>
                <a:t> </a:t>
              </a:r>
              <a:r>
                <a:rPr lang="ru-RU" altLang="ko-KR" sz="2800" b="1" dirty="0">
                  <a:solidFill>
                    <a:srgbClr val="AC7BDC"/>
                  </a:solidFill>
                  <a:ea typeface="Microsoft Sans Serif" panose="020B0604020202020204" pitchFamily="34" charset="0"/>
                  <a:cs typeface="Microsoft Sans Serif" panose="020B0604020202020204" pitchFamily="34" charset="0"/>
                </a:rPr>
                <a:t>2: Совети за зајакнување на дигиталната комуникација</a:t>
              </a:r>
              <a:endParaRPr lang="ko-KR" altLang="en-US" sz="2800" b="1" dirty="0">
                <a:solidFill>
                  <a:srgbClr val="AC7BDC"/>
                </a:solidFill>
                <a:cs typeface="Microsoft Sans Serif" panose="020B0604020202020204" pitchFamily="34" charset="0"/>
              </a:endParaRPr>
            </a:p>
          </p:txBody>
        </p:sp>
      </p:grpSp>
      <p:grpSp>
        <p:nvGrpSpPr>
          <p:cNvPr id="11" name="Group 3">
            <a:extLst>
              <a:ext uri="{FF2B5EF4-FFF2-40B4-BE49-F238E27FC236}">
                <a16:creationId xmlns:a16="http://schemas.microsoft.com/office/drawing/2014/main" id="{4AD4606F-2ED4-E967-0119-13C16C96E132}"/>
              </a:ext>
            </a:extLst>
          </p:cNvPr>
          <p:cNvGrpSpPr/>
          <p:nvPr/>
        </p:nvGrpSpPr>
        <p:grpSpPr>
          <a:xfrm>
            <a:off x="2819400" y="7048500"/>
            <a:ext cx="8610600" cy="1278665"/>
            <a:chOff x="6420993" y="1302812"/>
            <a:chExt cx="8610600" cy="1278665"/>
          </a:xfrm>
        </p:grpSpPr>
        <p:sp>
          <p:nvSpPr>
            <p:cNvPr id="12" name="TextBox 7">
              <a:extLst>
                <a:ext uri="{FF2B5EF4-FFF2-40B4-BE49-F238E27FC236}">
                  <a16:creationId xmlns:a16="http://schemas.microsoft.com/office/drawing/2014/main" id="{D5DA5C01-E0C4-FEF0-F29C-EB42066401B4}"/>
                </a:ext>
              </a:extLst>
            </p:cNvPr>
            <p:cNvSpPr txBox="1"/>
            <p:nvPr/>
          </p:nvSpPr>
          <p:spPr>
            <a:xfrm>
              <a:off x="6420994" y="1750480"/>
              <a:ext cx="6096001" cy="830997"/>
            </a:xfrm>
            <a:prstGeom prst="rect">
              <a:avLst/>
            </a:prstGeom>
            <a:noFill/>
          </p:spPr>
          <p:txBody>
            <a:bodyPr wrap="square" rtlCol="0">
              <a:spAutoFit/>
            </a:bodyPr>
            <a:lstStyle/>
            <a:p>
              <a:r>
                <a:rPr lang="ru-RU" altLang="ko-KR" sz="2400" dirty="0" smtClean="0">
                  <a:ea typeface="Microsoft Sans Serif" panose="020B0604020202020204" pitchFamily="34" charset="0"/>
                  <a:cs typeface="Microsoft Sans Serif" panose="020B0604020202020204" pitchFamily="34" charset="0"/>
                </a:rPr>
                <a:t>Секција</a:t>
              </a:r>
              <a:r>
                <a:rPr lang="ru-RU" altLang="ko-KR" sz="2400" dirty="0" smtClean="0">
                  <a:ea typeface="Microsoft Sans Serif" panose="020B0604020202020204" pitchFamily="34" charset="0"/>
                  <a:cs typeface="Microsoft Sans Serif" panose="020B0604020202020204" pitchFamily="34" charset="0"/>
                </a:rPr>
                <a:t> </a:t>
              </a:r>
              <a:r>
                <a:rPr lang="ru-RU" altLang="ko-KR" sz="2400" dirty="0">
                  <a:ea typeface="Microsoft Sans Serif" panose="020B0604020202020204" pitchFamily="34" charset="0"/>
                  <a:cs typeface="Microsoft Sans Serif" panose="020B0604020202020204" pitchFamily="34" charset="0"/>
                </a:rPr>
                <a:t>1: Вовед во сајбер </a:t>
              </a:r>
              <a:r>
                <a:rPr lang="ru-RU" altLang="ko-KR" sz="2400" dirty="0" smtClean="0">
                  <a:ea typeface="Microsoft Sans Serif" panose="020B0604020202020204" pitchFamily="34" charset="0"/>
                  <a:cs typeface="Microsoft Sans Serif" panose="020B0604020202020204" pitchFamily="34" charset="0"/>
                </a:rPr>
                <a:t>безбедноста</a:t>
              </a:r>
            </a:p>
            <a:p>
              <a:r>
                <a:rPr lang="ru-RU" altLang="ko-KR" sz="2400" dirty="0" smtClean="0">
                  <a:ea typeface="Microsoft Sans Serif" panose="020B0604020202020204" pitchFamily="34" charset="0"/>
                  <a:cs typeface="Microsoft Sans Serif" panose="020B0604020202020204" pitchFamily="34" charset="0"/>
                </a:rPr>
                <a:t>Секција</a:t>
              </a:r>
              <a:r>
                <a:rPr lang="ru-RU" altLang="ko-KR" sz="2400" dirty="0" smtClean="0">
                  <a:ea typeface="Microsoft Sans Serif" panose="020B0604020202020204" pitchFamily="34" charset="0"/>
                  <a:cs typeface="Microsoft Sans Serif" panose="020B0604020202020204" pitchFamily="34" charset="0"/>
                </a:rPr>
                <a:t> </a:t>
              </a:r>
              <a:r>
                <a:rPr lang="ru-RU" altLang="ko-KR" sz="2400" dirty="0">
                  <a:ea typeface="Microsoft Sans Serif" panose="020B0604020202020204" pitchFamily="34" charset="0"/>
                  <a:cs typeface="Microsoft Sans Serif" panose="020B0604020202020204" pitchFamily="34" charset="0"/>
                </a:rPr>
                <a:t>2: Совети за сајбер безбедност</a:t>
              </a:r>
              <a:endParaRPr lang="en-US" altLang="ko-KR" sz="2400" dirty="0">
                <a:ea typeface="Microsoft Sans Serif" panose="020B0604020202020204" pitchFamily="34" charset="0"/>
                <a:cs typeface="Microsoft Sans Serif" panose="020B0604020202020204" pitchFamily="34" charset="0"/>
              </a:endParaRPr>
            </a:p>
          </p:txBody>
        </p:sp>
        <p:sp>
          <p:nvSpPr>
            <p:cNvPr id="13" name="TextBox 8">
              <a:extLst>
                <a:ext uri="{FF2B5EF4-FFF2-40B4-BE49-F238E27FC236}">
                  <a16:creationId xmlns:a16="http://schemas.microsoft.com/office/drawing/2014/main" id="{10C60EB9-8902-A0C9-D4C9-59AD8FFBA444}"/>
                </a:ext>
              </a:extLst>
            </p:cNvPr>
            <p:cNvSpPr txBox="1"/>
            <p:nvPr/>
          </p:nvSpPr>
          <p:spPr>
            <a:xfrm>
              <a:off x="6420993" y="1302812"/>
              <a:ext cx="8610600" cy="523220"/>
            </a:xfrm>
            <a:prstGeom prst="rect">
              <a:avLst/>
            </a:prstGeom>
            <a:noFill/>
          </p:spPr>
          <p:txBody>
            <a:bodyPr wrap="square" lIns="108000" rIns="108000" rtlCol="0">
              <a:spAutoFit/>
            </a:bodyPr>
            <a:lstStyle/>
            <a:p>
              <a:r>
                <a:rPr lang="ru-RU" altLang="ko-KR" sz="2800" b="1" dirty="0" smtClean="0">
                  <a:solidFill>
                    <a:srgbClr val="AC7BDC"/>
                  </a:solidFill>
                  <a:ea typeface="Microsoft Sans Serif" panose="020B0604020202020204" pitchFamily="34" charset="0"/>
                  <a:cs typeface="Microsoft Sans Serif" panose="020B0604020202020204" pitchFamily="34" charset="0"/>
                </a:rPr>
                <a:t> Единица 3</a:t>
              </a:r>
              <a:r>
                <a:rPr lang="ru-RU" altLang="ko-KR" sz="2800" b="1" dirty="0">
                  <a:solidFill>
                    <a:srgbClr val="AC7BDC"/>
                  </a:solidFill>
                  <a:ea typeface="Microsoft Sans Serif" panose="020B0604020202020204" pitchFamily="34" charset="0"/>
                  <a:cs typeface="Microsoft Sans Serif" panose="020B0604020202020204" pitchFamily="34" charset="0"/>
                </a:rPr>
                <a:t>: Основен водич за сајбер безбедност</a:t>
              </a:r>
              <a:endParaRPr lang="ko-KR" altLang="en-US" sz="2800" b="1" dirty="0">
                <a:solidFill>
                  <a:srgbClr val="AC7BDC"/>
                </a:solidFill>
                <a:cs typeface="Microsoft Sans Serif" panose="020B0604020202020204" pitchFamily="34" charset="0"/>
              </a:endParaRPr>
            </a:p>
          </p:txBody>
        </p:sp>
      </p:grpSp>
      <p:pic>
        <p:nvPicPr>
          <p:cNvPr id="14" name="object 5">
            <a:extLst>
              <a:ext uri="{FF2B5EF4-FFF2-40B4-BE49-F238E27FC236}">
                <a16:creationId xmlns:a16="http://schemas.microsoft.com/office/drawing/2014/main" id="{932F596B-40B6-6263-5610-0B274C7763A4}"/>
              </a:ext>
            </a:extLst>
          </p:cNvPr>
          <p:cNvPicPr/>
          <p:nvPr/>
        </p:nvPicPr>
        <p:blipFill>
          <a:blip r:embed="rId2" cstate="print"/>
          <a:stretch>
            <a:fillRect/>
          </a:stretch>
        </p:blipFill>
        <p:spPr>
          <a:xfrm>
            <a:off x="1885946" y="3703624"/>
            <a:ext cx="581024" cy="581024"/>
          </a:xfrm>
          <a:prstGeom prst="rect">
            <a:avLst/>
          </a:prstGeom>
        </p:spPr>
      </p:pic>
      <p:pic>
        <p:nvPicPr>
          <p:cNvPr id="15" name="object 5">
            <a:extLst>
              <a:ext uri="{FF2B5EF4-FFF2-40B4-BE49-F238E27FC236}">
                <a16:creationId xmlns:a16="http://schemas.microsoft.com/office/drawing/2014/main" id="{E062DE47-918A-693F-B87E-1921EB05C7E1}"/>
              </a:ext>
            </a:extLst>
          </p:cNvPr>
          <p:cNvPicPr/>
          <p:nvPr/>
        </p:nvPicPr>
        <p:blipFill>
          <a:blip r:embed="rId2" cstate="print"/>
          <a:stretch>
            <a:fillRect/>
          </a:stretch>
        </p:blipFill>
        <p:spPr>
          <a:xfrm>
            <a:off x="1885946" y="5202687"/>
            <a:ext cx="581024" cy="581024"/>
          </a:xfrm>
          <a:prstGeom prst="rect">
            <a:avLst/>
          </a:prstGeom>
        </p:spPr>
      </p:pic>
      <p:pic>
        <p:nvPicPr>
          <p:cNvPr id="16" name="object 5">
            <a:extLst>
              <a:ext uri="{FF2B5EF4-FFF2-40B4-BE49-F238E27FC236}">
                <a16:creationId xmlns:a16="http://schemas.microsoft.com/office/drawing/2014/main" id="{9E5E46EA-A815-4A35-559C-3BC5305EC13D}"/>
              </a:ext>
            </a:extLst>
          </p:cNvPr>
          <p:cNvPicPr/>
          <p:nvPr/>
        </p:nvPicPr>
        <p:blipFill>
          <a:blip r:embed="rId2" cstate="print"/>
          <a:stretch>
            <a:fillRect/>
          </a:stretch>
        </p:blipFill>
        <p:spPr>
          <a:xfrm>
            <a:off x="1885946" y="7124700"/>
            <a:ext cx="581024" cy="581024"/>
          </a:xfrm>
          <a:prstGeom prst="rect">
            <a:avLst/>
          </a:prstGeom>
        </p:spPr>
      </p:pic>
      <p:sp>
        <p:nvSpPr>
          <p:cNvPr id="2" name="CuadroTexto 1">
            <a:extLst>
              <a:ext uri="{FF2B5EF4-FFF2-40B4-BE49-F238E27FC236}">
                <a16:creationId xmlns:a16="http://schemas.microsoft.com/office/drawing/2014/main" id="{80845C21-681F-8282-34D9-C942AD22DAB9}"/>
              </a:ext>
            </a:extLst>
          </p:cNvPr>
          <p:cNvSpPr txBox="1"/>
          <p:nvPr/>
        </p:nvSpPr>
        <p:spPr>
          <a:xfrm>
            <a:off x="1544052" y="2234744"/>
            <a:ext cx="13772147" cy="1323439"/>
          </a:xfrm>
          <a:prstGeom prst="rect">
            <a:avLst/>
          </a:prstGeom>
          <a:noFill/>
        </p:spPr>
        <p:txBody>
          <a:bodyPr wrap="square" rtlCol="0">
            <a:spAutoFit/>
          </a:bodyPr>
          <a:lstStyle/>
          <a:p>
            <a:r>
              <a:rPr lang="ru-RU" sz="4000" b="1" dirty="0">
                <a:solidFill>
                  <a:srgbClr val="FD4FB4"/>
                </a:solidFill>
                <a:ea typeface="Microsoft Sans Serif" panose="020B0604020202020204" pitchFamily="34" charset="0"/>
                <a:cs typeface="Microsoft Sans Serif" panose="020B0604020202020204" pitchFamily="34" charset="0"/>
              </a:rPr>
              <a:t>Дигитални вештини за зајакнување на руралното претприемништво</a:t>
            </a:r>
            <a:endParaRPr lang="en-GB" sz="4000" b="1"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8593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1582400" cy="1323439"/>
          </a:xfrm>
          <a:prstGeom prst="rect">
            <a:avLst/>
          </a:prstGeom>
          <a:noFill/>
        </p:spPr>
        <p:txBody>
          <a:bodyPr wrap="square" rtlCol="0">
            <a:spAutoFit/>
          </a:bodyPr>
          <a:lstStyle/>
          <a:p>
            <a:r>
              <a:rPr lang="ru-RU" sz="4000" b="1" dirty="0">
                <a:solidFill>
                  <a:srgbClr val="FD4FB4"/>
                </a:solidFill>
                <a:ea typeface="Microsoft Sans Serif" panose="020B0604020202020204" pitchFamily="34" charset="0"/>
                <a:cs typeface="Microsoft Sans Serif" panose="020B0604020202020204" pitchFamily="34" charset="0"/>
              </a:rPr>
              <a:t>1. Дигитални алатки за онлајн бизниси и паметна работа</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E20EFF1-C6C2-3834-DE67-E15FC62BC881}"/>
              </a:ext>
            </a:extLst>
          </p:cNvPr>
          <p:cNvSpPr txBox="1"/>
          <p:nvPr/>
        </p:nvSpPr>
        <p:spPr>
          <a:xfrm>
            <a:off x="1447800" y="3019843"/>
            <a:ext cx="15621000" cy="5262979"/>
          </a:xfrm>
          <a:prstGeom prst="rect">
            <a:avLst/>
          </a:prstGeom>
          <a:noFill/>
        </p:spPr>
        <p:txBody>
          <a:bodyPr wrap="square" rtlCol="0">
            <a:spAutoFit/>
          </a:bodyPr>
          <a:lstStyle/>
          <a:p>
            <a:pPr>
              <a:defRPr/>
            </a:pPr>
            <a:r>
              <a:rPr lang="ru-RU" altLang="es-ES" sz="2800" b="1" dirty="0" smtClean="0">
                <a:solidFill>
                  <a:srgbClr val="FD4FB4"/>
                </a:solidFill>
                <a:ea typeface="Microsoft Sans Serif" panose="020B0604020202020204" pitchFamily="34" charset="0"/>
                <a:cs typeface="Microsoft Sans Serif" panose="020B0604020202020204" pitchFamily="34" charset="0"/>
              </a:rPr>
              <a:t>Секција</a:t>
            </a:r>
            <a:r>
              <a:rPr lang="ru-RU" altLang="es-ES" sz="2800" b="1" dirty="0" smtClean="0">
                <a:solidFill>
                  <a:srgbClr val="FD4FB4"/>
                </a:solidFill>
                <a:ea typeface="Microsoft Sans Serif" panose="020B0604020202020204" pitchFamily="34" charset="0"/>
                <a:cs typeface="Microsoft Sans Serif" panose="020B0604020202020204" pitchFamily="34" charset="0"/>
              </a:rPr>
              <a:t> </a:t>
            </a:r>
            <a:r>
              <a:rPr lang="ru-RU" altLang="es-ES" sz="2800" b="1" dirty="0">
                <a:solidFill>
                  <a:srgbClr val="FD4FB4"/>
                </a:solidFill>
                <a:ea typeface="Microsoft Sans Serif" panose="020B0604020202020204" pitchFamily="34" charset="0"/>
                <a:cs typeface="Microsoft Sans Serif" panose="020B0604020202020204" pitchFamily="34" charset="0"/>
              </a:rPr>
              <a:t>1: Важноста на вашиот онлајн бизнис</a:t>
            </a:r>
            <a:endParaRPr lang="en-US" altLang="es-ES" sz="2800" dirty="0">
              <a:ea typeface="Microsoft Sans Serif" panose="020B0604020202020204" pitchFamily="34" charset="0"/>
              <a:cs typeface="Microsoft Sans Serif" panose="020B0604020202020204" pitchFamily="34" charset="0"/>
            </a:endParaRPr>
          </a:p>
          <a:p>
            <a:pPr>
              <a:defRPr/>
            </a:pPr>
            <a:r>
              <a:rPr lang="ru-RU" altLang="es-ES" sz="2800" dirty="0" smtClean="0">
                <a:ea typeface="Microsoft Sans Serif" panose="020B0604020202020204" pitchFamily="34" charset="0"/>
                <a:cs typeface="Microsoft Sans Serif" panose="020B0604020202020204" pitchFamily="34" charset="0"/>
              </a:rPr>
              <a:t>Во </a:t>
            </a:r>
            <a:r>
              <a:rPr lang="ru-RU" altLang="es-ES" sz="2800" dirty="0">
                <a:ea typeface="Microsoft Sans Serif" panose="020B0604020202020204" pitchFamily="34" charset="0"/>
                <a:cs typeface="Microsoft Sans Serif" panose="020B0604020202020204" pitchFamily="34" charset="0"/>
              </a:rPr>
              <a:t>овој модул ќе ги научиме </a:t>
            </a:r>
            <a:r>
              <a:rPr lang="ru-RU" altLang="es-ES" sz="2800" b="1" dirty="0">
                <a:ea typeface="Microsoft Sans Serif" panose="020B0604020202020204" pitchFamily="34" charset="0"/>
                <a:cs typeface="Microsoft Sans Serif" panose="020B0604020202020204" pitchFamily="34" charset="0"/>
              </a:rPr>
              <a:t>главните вештини и поими потребни за креирање и подобрување на вашиот онлајн рурален бизнис</a:t>
            </a:r>
            <a:r>
              <a:rPr lang="ru-RU" altLang="es-ES" sz="2800" dirty="0" smtClean="0">
                <a:ea typeface="Microsoft Sans Serif" panose="020B0604020202020204" pitchFamily="34" charset="0"/>
                <a:cs typeface="Microsoft Sans Serif" panose="020B0604020202020204" pitchFamily="34" charset="0"/>
              </a:rPr>
              <a:t>.</a:t>
            </a:r>
          </a:p>
          <a:p>
            <a:pPr>
              <a:defRPr/>
            </a:pPr>
            <a:endParaRPr lang="ru-RU" altLang="es-ES" sz="2800" dirty="0" smtClean="0">
              <a:ea typeface="Microsoft Sans Serif" panose="020B0604020202020204" pitchFamily="34" charset="0"/>
              <a:cs typeface="Microsoft Sans Serif" panose="020B0604020202020204" pitchFamily="34" charset="0"/>
            </a:endParaRPr>
          </a:p>
          <a:p>
            <a:pPr>
              <a:defRPr/>
            </a:pPr>
            <a:r>
              <a:rPr lang="ru-RU" altLang="es-ES" sz="2800" dirty="0" smtClean="0">
                <a:ea typeface="Microsoft Sans Serif" panose="020B0604020202020204" pitchFamily="34" charset="0"/>
                <a:cs typeface="Microsoft Sans Serif" panose="020B0604020202020204" pitchFamily="34" charset="0"/>
              </a:rPr>
              <a:t>Во </a:t>
            </a:r>
            <a:r>
              <a:rPr lang="ru-RU" altLang="es-ES" sz="2800" dirty="0">
                <a:ea typeface="Microsoft Sans Serif" panose="020B0604020202020204" pitchFamily="34" charset="0"/>
                <a:cs typeface="Microsoft Sans Serif" panose="020B0604020202020204" pitchFamily="34" charset="0"/>
              </a:rPr>
              <a:t>денешно време, целиот свет се движи на Интернет. Сè повеќе корисници ја прелистуваат мрежата, што им овозможува на компаниите брзо и лесно да се рекламираат и да контактираат со потенцијалните клиенти. </a:t>
            </a:r>
            <a:r>
              <a:rPr lang="ru-RU" altLang="es-ES" sz="2800" dirty="0" smtClean="0">
                <a:ea typeface="Microsoft Sans Serif" panose="020B0604020202020204" pitchFamily="34" charset="0"/>
                <a:cs typeface="Microsoft Sans Serif" panose="020B0604020202020204" pitchFamily="34" charset="0"/>
              </a:rPr>
              <a:t>Присуството </a:t>
            </a:r>
            <a:r>
              <a:rPr lang="ru-RU" altLang="es-ES" sz="2800" dirty="0">
                <a:ea typeface="Microsoft Sans Serif" panose="020B0604020202020204" pitchFamily="34" charset="0"/>
                <a:cs typeface="Microsoft Sans Serif" panose="020B0604020202020204" pitchFamily="34" charset="0"/>
              </a:rPr>
              <a:t>на вашата компанија на Интернет ви нуди можност за споделување на вашиот бизнис на мрежата, така што секој корисник може да биде достапен од каде било во светот, 24 часа на ден. Ова исто така овозможува пристап до меѓународен пазар. Понатаму, </a:t>
            </a:r>
            <a:r>
              <a:rPr lang="ru-RU" altLang="es-ES" sz="2800" b="1" dirty="0">
                <a:ea typeface="Microsoft Sans Serif" panose="020B0604020202020204" pitchFamily="34" charset="0"/>
                <a:cs typeface="Microsoft Sans Serif" panose="020B0604020202020204" pitchFamily="34" charset="0"/>
              </a:rPr>
              <a:t>ИКТ алатките го олеснуваат управувањето со информациите и документите, дистрибуцијата и оптимизацијата на задачите и интеракцијата со клиентите</a:t>
            </a:r>
            <a:r>
              <a:rPr lang="ru-RU" altLang="es-ES" sz="2800" dirty="0">
                <a:ea typeface="Microsoft Sans Serif" panose="020B0604020202020204" pitchFamily="34" charset="0"/>
                <a:cs typeface="Microsoft Sans Serif" panose="020B0604020202020204" pitchFamily="34" charset="0"/>
              </a:rPr>
              <a:t>.</a:t>
            </a:r>
            <a:endParaRPr lang="en-US" altLang="es-ES" sz="2800" dirty="0">
              <a:ea typeface="Microsoft Sans Serif" panose="020B0604020202020204" pitchFamily="34" charset="0"/>
              <a:cs typeface="Microsoft Sans Serif" panose="020B0604020202020204" pitchFamily="34" charset="0"/>
            </a:endParaRPr>
          </a:p>
          <a:p>
            <a:endParaRPr lang="es-ES" sz="2800" b="1"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8664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C82BC3C-CC7B-80C6-45DC-C8694023B6BB}"/>
              </a:ext>
            </a:extLst>
          </p:cNvPr>
          <p:cNvPicPr>
            <a:picLocks noChangeAspect="1"/>
          </p:cNvPicPr>
          <p:nvPr/>
        </p:nvPicPr>
        <p:blipFill rotWithShape="1">
          <a:blip r:embed="rId2">
            <a:extLst>
              <a:ext uri="{28A0092B-C50C-407E-A947-70E740481C1C}">
                <a14:useLocalDpi xmlns:a14="http://schemas.microsoft.com/office/drawing/2010/main" val="0"/>
              </a:ext>
            </a:extLst>
          </a:blip>
          <a:srcRect r="9970"/>
          <a:stretch/>
        </p:blipFill>
        <p:spPr>
          <a:xfrm>
            <a:off x="11811000" y="4762499"/>
            <a:ext cx="6248400" cy="3470181"/>
          </a:xfrm>
          <a:prstGeom prst="rect">
            <a:avLst/>
          </a:prstGeom>
        </p:spPr>
      </p:pic>
      <p:sp>
        <p:nvSpPr>
          <p:cNvPr id="5" name="CuadroTexto 4">
            <a:extLst>
              <a:ext uri="{FF2B5EF4-FFF2-40B4-BE49-F238E27FC236}">
                <a16:creationId xmlns:a16="http://schemas.microsoft.com/office/drawing/2014/main" id="{EE20EFF1-C6C2-3834-DE67-E15FC62BC881}"/>
              </a:ext>
            </a:extLst>
          </p:cNvPr>
          <p:cNvSpPr txBox="1"/>
          <p:nvPr/>
        </p:nvSpPr>
        <p:spPr>
          <a:xfrm>
            <a:off x="1475874" y="2407916"/>
            <a:ext cx="16126326" cy="3046988"/>
          </a:xfrm>
          <a:prstGeom prst="rect">
            <a:avLst/>
          </a:prstGeom>
          <a:noFill/>
        </p:spPr>
        <p:txBody>
          <a:bodyPr wrap="square" rtlCol="0">
            <a:spAutoFit/>
          </a:bodyPr>
          <a:lstStyle/>
          <a:p>
            <a:pPr>
              <a:defRPr/>
            </a:pPr>
            <a:r>
              <a:rPr lang="ru-RU" altLang="es-ES" sz="2800" b="1" dirty="0" smtClean="0">
                <a:solidFill>
                  <a:srgbClr val="FD4FB4"/>
                </a:solidFill>
                <a:ea typeface="Microsoft Sans Serif" panose="020B0604020202020204" pitchFamily="34" charset="0"/>
                <a:cs typeface="Microsoft Sans Serif" panose="020B0604020202020204" pitchFamily="34" charset="0"/>
              </a:rPr>
              <a:t>Секција</a:t>
            </a:r>
            <a:r>
              <a:rPr lang="ru-RU" altLang="es-ES" sz="2800" b="1" dirty="0" smtClean="0">
                <a:solidFill>
                  <a:srgbClr val="FD4FB4"/>
                </a:solidFill>
                <a:ea typeface="Microsoft Sans Serif" panose="020B0604020202020204" pitchFamily="34" charset="0"/>
                <a:cs typeface="Microsoft Sans Serif" panose="020B0604020202020204" pitchFamily="34" charset="0"/>
              </a:rPr>
              <a:t> </a:t>
            </a:r>
            <a:r>
              <a:rPr lang="ru-RU" altLang="es-ES" sz="2800" b="1" dirty="0">
                <a:solidFill>
                  <a:srgbClr val="FD4FB4"/>
                </a:solidFill>
                <a:ea typeface="Microsoft Sans Serif" panose="020B0604020202020204" pitchFamily="34" charset="0"/>
                <a:cs typeface="Microsoft Sans Serif" panose="020B0604020202020204" pitchFamily="34" charset="0"/>
              </a:rPr>
              <a:t>2: Што треба да има вашиот онлајн бизнис?</a:t>
            </a:r>
            <a:endParaRPr lang="en-US" altLang="es-ES" sz="2800" dirty="0" smtClean="0">
              <a:ea typeface="Microsoft Sans Serif" panose="020B0604020202020204" pitchFamily="34" charset="0"/>
              <a:cs typeface="Microsoft Sans Serif" panose="020B0604020202020204" pitchFamily="34" charset="0"/>
            </a:endParaRPr>
          </a:p>
          <a:p>
            <a:pPr>
              <a:defRPr/>
            </a:pPr>
            <a:endParaRPr lang="mk-MK" altLang="es-ES" sz="2800" dirty="0" smtClean="0">
              <a:ea typeface="Microsoft Sans Serif" panose="020B0604020202020204" pitchFamily="34" charset="0"/>
              <a:cs typeface="Microsoft Sans Serif" panose="020B0604020202020204" pitchFamily="34" charset="0"/>
            </a:endParaRPr>
          </a:p>
          <a:p>
            <a:pPr>
              <a:defRPr/>
            </a:pPr>
            <a:r>
              <a:rPr lang="ru-RU" altLang="es-ES" sz="2800" dirty="0">
                <a:ea typeface="Microsoft Sans Serif" panose="020B0604020202020204" pitchFamily="34" charset="0"/>
                <a:cs typeface="Microsoft Sans Serif" panose="020B0604020202020204" pitchFamily="34" charset="0"/>
              </a:rPr>
              <a:t>Онлајн бизнисот ни овозможува многу корисен опсег и разновидност за да го подобриме маркетингот на нашите производи. Сепак, постојат одредени аспекти кои мора да ги земеме предвид доколку сакаме да ја обезбедиме неговата ефикасност. Нашиот онлајн бизнис мора да вклучува</a:t>
            </a:r>
            <a:r>
              <a:rPr lang="en-US" altLang="es-ES" sz="2800" dirty="0" smtClean="0">
                <a:ea typeface="Microsoft Sans Serif" panose="020B0604020202020204" pitchFamily="34" charset="0"/>
                <a:cs typeface="Microsoft Sans Serif" panose="020B0604020202020204" pitchFamily="34" charset="0"/>
              </a:rPr>
              <a:t>: </a:t>
            </a:r>
            <a:endParaRPr lang="en-US" altLang="es-ES" sz="2800" dirty="0">
              <a:ea typeface="Microsoft Sans Serif" panose="020B0604020202020204" pitchFamily="34" charset="0"/>
              <a:cs typeface="Microsoft Sans Serif" panose="020B0604020202020204" pitchFamily="34" charset="0"/>
            </a:endParaRPr>
          </a:p>
          <a:p>
            <a:pPr>
              <a:defRPr/>
            </a:pPr>
            <a:endParaRPr lang="en-US" altLang="es-ES" sz="2400" b="1" dirty="0">
              <a:ea typeface="Microsoft Sans Serif" panose="020B0604020202020204" pitchFamily="34" charset="0"/>
              <a:cs typeface="Microsoft Sans Serif" panose="020B0604020202020204" pitchFamily="34" charset="0"/>
            </a:endParaRPr>
          </a:p>
          <a:p>
            <a:endParaRPr lang="es-ES" sz="2800" b="1" dirty="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3030200" cy="707886"/>
          </a:xfrm>
          <a:prstGeom prst="rect">
            <a:avLst/>
          </a:prstGeom>
          <a:noFill/>
        </p:spPr>
        <p:txBody>
          <a:bodyPr wrap="square" rtlCol="0">
            <a:spAutoFit/>
          </a:bodyPr>
          <a:lstStyle/>
          <a:p>
            <a:r>
              <a:rPr lang="ru-RU" sz="4000" b="1" dirty="0">
                <a:solidFill>
                  <a:srgbClr val="FD4FB4"/>
                </a:solidFill>
                <a:ea typeface="Microsoft Sans Serif" panose="020B0604020202020204" pitchFamily="34" charset="0"/>
                <a:cs typeface="Microsoft Sans Serif" panose="020B0604020202020204" pitchFamily="34" charset="0"/>
              </a:rPr>
              <a:t>1. Дигитални алатки за онлајн бизниси и паметна работа</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6" name="CuadroTexto 5">
            <a:extLst>
              <a:ext uri="{FF2B5EF4-FFF2-40B4-BE49-F238E27FC236}">
                <a16:creationId xmlns:a16="http://schemas.microsoft.com/office/drawing/2014/main" id="{3EFBA62D-1536-8D37-D200-41927C37E90E}"/>
              </a:ext>
            </a:extLst>
          </p:cNvPr>
          <p:cNvSpPr txBox="1"/>
          <p:nvPr/>
        </p:nvSpPr>
        <p:spPr>
          <a:xfrm>
            <a:off x="1475874" y="4754582"/>
            <a:ext cx="11554326" cy="4293483"/>
          </a:xfrm>
          <a:prstGeom prst="rect">
            <a:avLst/>
          </a:prstGeom>
          <a:noFill/>
        </p:spPr>
        <p:txBody>
          <a:bodyPr wrap="square">
            <a:spAutoFit/>
          </a:bodyPr>
          <a:lstStyle/>
          <a:p>
            <a:pPr>
              <a:defRPr/>
            </a:pPr>
            <a:r>
              <a:rPr lang="ru-RU" altLang="es-ES" sz="2100" b="1" dirty="0">
                <a:ea typeface="Microsoft Sans Serif" panose="020B0604020202020204" pitchFamily="34" charset="0"/>
                <a:cs typeface="Microsoft Sans Serif" panose="020B0604020202020204" pitchFamily="34" charset="0"/>
              </a:rPr>
              <a:t>-Информации за контакт: </a:t>
            </a:r>
            <a:r>
              <a:rPr lang="ru-RU" altLang="es-ES" sz="2100" dirty="0">
                <a:ea typeface="Microsoft Sans Serif" panose="020B0604020202020204" pitchFamily="34" charset="0"/>
                <a:cs typeface="Microsoft Sans Serif" panose="020B0604020202020204" pitchFamily="34" charset="0"/>
              </a:rPr>
              <a:t>Телефонски број, адреса, веб-страница, социјални мрежи</a:t>
            </a:r>
            <a:r>
              <a:rPr lang="ru-RU" altLang="es-ES" sz="2100" dirty="0" smtClean="0">
                <a:ea typeface="Microsoft Sans Serif" panose="020B0604020202020204" pitchFamily="34" charset="0"/>
                <a:cs typeface="Microsoft Sans Serif" panose="020B0604020202020204" pitchFamily="34" charset="0"/>
              </a:rPr>
              <a:t>…</a:t>
            </a:r>
          </a:p>
          <a:p>
            <a:pPr>
              <a:defRPr/>
            </a:pPr>
            <a:r>
              <a:rPr lang="ru-RU" altLang="es-ES" sz="2100" b="1" dirty="0" smtClean="0">
                <a:ea typeface="Microsoft Sans Serif" panose="020B0604020202020204" pitchFamily="34" charset="0"/>
                <a:cs typeface="Microsoft Sans Serif" panose="020B0604020202020204" pitchFamily="34" charset="0"/>
              </a:rPr>
              <a:t>-</a:t>
            </a:r>
            <a:r>
              <a:rPr lang="ru-RU" altLang="es-ES" sz="2100" b="1" dirty="0">
                <a:ea typeface="Microsoft Sans Serif" panose="020B0604020202020204" pitchFamily="34" charset="0"/>
                <a:cs typeface="Microsoft Sans Serif" panose="020B0604020202020204" pitchFamily="34" charset="0"/>
              </a:rPr>
              <a:t>Опис: </a:t>
            </a:r>
            <a:r>
              <a:rPr lang="ru-RU" altLang="es-ES" sz="2100" dirty="0">
                <a:ea typeface="Microsoft Sans Serif" panose="020B0604020202020204" pitchFamily="34" charset="0"/>
                <a:cs typeface="Microsoft Sans Serif" panose="020B0604020202020204" pitchFamily="34" charset="0"/>
              </a:rPr>
              <a:t>Накратко објаснете кој сте и кои услуги или производи ги нудите</a:t>
            </a:r>
            <a:r>
              <a:rPr lang="ru-RU" altLang="es-ES" sz="2100" dirty="0" smtClean="0">
                <a:ea typeface="Microsoft Sans Serif" panose="020B0604020202020204" pitchFamily="34" charset="0"/>
                <a:cs typeface="Microsoft Sans Serif" panose="020B0604020202020204" pitchFamily="34" charset="0"/>
              </a:rPr>
              <a:t>.</a:t>
            </a:r>
          </a:p>
          <a:p>
            <a:pPr>
              <a:defRPr/>
            </a:pPr>
            <a:r>
              <a:rPr lang="ru-RU" altLang="es-ES" sz="2100" b="1" dirty="0" smtClean="0">
                <a:ea typeface="Microsoft Sans Serif" panose="020B0604020202020204" pitchFamily="34" charset="0"/>
                <a:cs typeface="Microsoft Sans Serif" panose="020B0604020202020204" pitchFamily="34" charset="0"/>
              </a:rPr>
              <a:t>-</a:t>
            </a:r>
            <a:r>
              <a:rPr lang="ru-RU" altLang="es-ES" sz="2100" b="1" dirty="0">
                <a:ea typeface="Microsoft Sans Serif" panose="020B0604020202020204" pitchFamily="34" charset="0"/>
                <a:cs typeface="Microsoft Sans Serif" panose="020B0604020202020204" pitchFamily="34" charset="0"/>
              </a:rPr>
              <a:t>Каталог: </a:t>
            </a:r>
            <a:r>
              <a:rPr lang="ru-RU" altLang="es-ES" sz="2100" dirty="0">
                <a:ea typeface="Microsoft Sans Serif" panose="020B0604020202020204" pitchFamily="34" charset="0"/>
                <a:cs typeface="Microsoft Sans Serif" panose="020B0604020202020204" pitchFamily="34" charset="0"/>
              </a:rPr>
              <a:t>Вклучете мени на вашата веб-страница каде што ги изложувате вашите услуги или производи, како и понуди и промоции</a:t>
            </a:r>
            <a:r>
              <a:rPr lang="ru-RU" altLang="es-ES" sz="2100" dirty="0" smtClean="0">
                <a:ea typeface="Microsoft Sans Serif" panose="020B0604020202020204" pitchFamily="34" charset="0"/>
                <a:cs typeface="Microsoft Sans Serif" panose="020B0604020202020204" pitchFamily="34" charset="0"/>
              </a:rPr>
              <a:t>.</a:t>
            </a:r>
          </a:p>
          <a:p>
            <a:pPr>
              <a:defRPr/>
            </a:pPr>
            <a:r>
              <a:rPr lang="ru-RU" altLang="es-ES" sz="2100" b="1" dirty="0" smtClean="0">
                <a:ea typeface="Microsoft Sans Serif" panose="020B0604020202020204" pitchFamily="34" charset="0"/>
                <a:cs typeface="Microsoft Sans Serif" panose="020B0604020202020204" pitchFamily="34" charset="0"/>
              </a:rPr>
              <a:t>-</a:t>
            </a:r>
            <a:r>
              <a:rPr lang="ru-RU" altLang="es-ES" sz="2100" b="1" dirty="0">
                <a:ea typeface="Microsoft Sans Serif" panose="020B0604020202020204" pitchFamily="34" charset="0"/>
                <a:cs typeface="Microsoft Sans Serif" panose="020B0604020202020204" pitchFamily="34" charset="0"/>
              </a:rPr>
              <a:t>Начини на плаќање: </a:t>
            </a:r>
            <a:r>
              <a:rPr lang="ru-RU" altLang="es-ES" sz="2100" dirty="0">
                <a:ea typeface="Microsoft Sans Serif" panose="020B0604020202020204" pitchFamily="34" charset="0"/>
                <a:cs typeface="Microsoft Sans Serif" panose="020B0604020202020204" pitchFamily="34" charset="0"/>
              </a:rPr>
              <a:t>Понудете му на корисникот различни начини да плати за вашите услуги. Може да вклучува PayPal, кредитна или дебитна картичка, готовина</a:t>
            </a:r>
            <a:r>
              <a:rPr lang="ru-RU" altLang="es-ES" sz="2100" dirty="0" smtClean="0">
                <a:ea typeface="Microsoft Sans Serif" panose="020B0604020202020204" pitchFamily="34" charset="0"/>
                <a:cs typeface="Microsoft Sans Serif" panose="020B0604020202020204" pitchFamily="34" charset="0"/>
              </a:rPr>
              <a:t>…</a:t>
            </a:r>
          </a:p>
          <a:p>
            <a:pPr>
              <a:defRPr/>
            </a:pPr>
            <a:r>
              <a:rPr lang="ru-RU" altLang="es-ES" sz="2100" b="1" dirty="0">
                <a:ea typeface="Microsoft Sans Serif" panose="020B0604020202020204" pitchFamily="34" charset="0"/>
                <a:cs typeface="Microsoft Sans Serif" panose="020B0604020202020204" pitchFamily="34" charset="0"/>
              </a:rPr>
              <a:t>-Лента за пребарување: </a:t>
            </a:r>
            <a:r>
              <a:rPr lang="ru-RU" altLang="es-ES" sz="2100" dirty="0">
                <a:ea typeface="Microsoft Sans Serif" panose="020B0604020202020204" pitchFamily="34" charset="0"/>
                <a:cs typeface="Microsoft Sans Serif" panose="020B0604020202020204" pitchFamily="34" charset="0"/>
              </a:rPr>
              <a:t>Ова им овозможува на корисниците брзо и лесно да го најдат она што го бараат</a:t>
            </a:r>
            <a:r>
              <a:rPr lang="ru-RU" altLang="es-ES" sz="2100" dirty="0" smtClean="0">
                <a:ea typeface="Microsoft Sans Serif" panose="020B0604020202020204" pitchFamily="34" charset="0"/>
                <a:cs typeface="Microsoft Sans Serif" panose="020B0604020202020204" pitchFamily="34" charset="0"/>
              </a:rPr>
              <a:t>.</a:t>
            </a:r>
          </a:p>
          <a:p>
            <a:pPr>
              <a:defRPr/>
            </a:pPr>
            <a:r>
              <a:rPr lang="ru-RU" altLang="es-ES" sz="2100" b="1" dirty="0" smtClean="0">
                <a:ea typeface="Microsoft Sans Serif" panose="020B0604020202020204" pitchFamily="34" charset="0"/>
                <a:cs typeface="Microsoft Sans Serif" panose="020B0604020202020204" pitchFamily="34" charset="0"/>
              </a:rPr>
              <a:t>-</a:t>
            </a:r>
            <a:r>
              <a:rPr lang="ru-RU" altLang="es-ES" sz="2100" b="1" dirty="0">
                <a:ea typeface="Microsoft Sans Serif" panose="020B0604020202020204" pitchFamily="34" charset="0"/>
                <a:cs typeface="Microsoft Sans Serif" panose="020B0604020202020204" pitchFamily="34" charset="0"/>
              </a:rPr>
              <a:t>ЧПП (Често поставувани прашања): </a:t>
            </a:r>
            <a:r>
              <a:rPr lang="ru-RU" altLang="es-ES" sz="2100" dirty="0">
                <a:ea typeface="Microsoft Sans Serif" panose="020B0604020202020204" pitchFamily="34" charset="0"/>
                <a:cs typeface="Microsoft Sans Serif" panose="020B0604020202020204" pitchFamily="34" charset="0"/>
              </a:rPr>
              <a:t>Дозволете им на вашите корисници да ги решат своите сомнежи со дел од одговорите на вообичаените прашања</a:t>
            </a:r>
            <a:r>
              <a:rPr lang="ru-RU" altLang="es-ES" sz="2100" dirty="0" smtClean="0">
                <a:ea typeface="Microsoft Sans Serif" panose="020B0604020202020204" pitchFamily="34" charset="0"/>
                <a:cs typeface="Microsoft Sans Serif" panose="020B0604020202020204" pitchFamily="34" charset="0"/>
              </a:rPr>
              <a:t>.</a:t>
            </a:r>
          </a:p>
          <a:p>
            <a:pPr>
              <a:defRPr/>
            </a:pPr>
            <a:r>
              <a:rPr lang="ru-RU" altLang="es-ES" sz="2100" b="1" dirty="0" smtClean="0">
                <a:ea typeface="Microsoft Sans Serif" panose="020B0604020202020204" pitchFamily="34" charset="0"/>
                <a:cs typeface="Microsoft Sans Serif" panose="020B0604020202020204" pitchFamily="34" charset="0"/>
              </a:rPr>
              <a:t>- Системи </a:t>
            </a:r>
            <a:r>
              <a:rPr lang="ru-RU" altLang="es-ES" sz="2100" b="1" dirty="0">
                <a:ea typeface="Microsoft Sans Serif" panose="020B0604020202020204" pitchFamily="34" charset="0"/>
                <a:cs typeface="Microsoft Sans Serif" panose="020B0604020202020204" pitchFamily="34" charset="0"/>
              </a:rPr>
              <a:t>за оценување: </a:t>
            </a:r>
            <a:r>
              <a:rPr lang="ru-RU" altLang="es-ES" sz="2100" dirty="0">
                <a:ea typeface="Microsoft Sans Serif" panose="020B0604020202020204" pitchFamily="34" charset="0"/>
                <a:cs typeface="Microsoft Sans Serif" panose="020B0604020202020204" pitchFamily="34" charset="0"/>
              </a:rPr>
              <a:t>Ова може да биде бодување, прегледи, мислења</a:t>
            </a:r>
            <a:r>
              <a:rPr lang="ru-RU" altLang="es-ES" sz="2100" dirty="0" smtClean="0">
                <a:ea typeface="Microsoft Sans Serif" panose="020B0604020202020204" pitchFamily="34" charset="0"/>
                <a:cs typeface="Microsoft Sans Serif" panose="020B0604020202020204" pitchFamily="34" charset="0"/>
              </a:rPr>
              <a:t>…</a:t>
            </a:r>
          </a:p>
          <a:p>
            <a:pPr>
              <a:defRPr/>
            </a:pPr>
            <a:r>
              <a:rPr lang="ru-RU" altLang="es-ES" sz="2100" b="1" dirty="0" smtClean="0">
                <a:ea typeface="Microsoft Sans Serif" panose="020B0604020202020204" pitchFamily="34" charset="0"/>
                <a:cs typeface="Microsoft Sans Serif" panose="020B0604020202020204" pitchFamily="34" charset="0"/>
              </a:rPr>
              <a:t>-</a:t>
            </a:r>
            <a:r>
              <a:rPr lang="ru-RU" altLang="es-ES" sz="2100" b="1" dirty="0">
                <a:ea typeface="Microsoft Sans Serif" panose="020B0604020202020204" pitchFamily="34" charset="0"/>
                <a:cs typeface="Microsoft Sans Serif" panose="020B0604020202020204" pitchFamily="34" charset="0"/>
              </a:rPr>
              <a:t>Корпоративен имиџ: </a:t>
            </a:r>
            <a:r>
              <a:rPr lang="ru-RU" altLang="es-ES" sz="2100" dirty="0">
                <a:ea typeface="Microsoft Sans Serif" panose="020B0604020202020204" pitchFamily="34" charset="0"/>
                <a:cs typeface="Microsoft Sans Serif" panose="020B0604020202020204" pitchFamily="34" charset="0"/>
              </a:rPr>
              <a:t>Ова го вклучува името на компанијата, логото, специфичните бои, сликите... Процесот на развивање на овие аспекти е познат како брендирање.</a:t>
            </a:r>
            <a:endParaRPr lang="en-US" altLang="es-ES" sz="21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8690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oom Controles de seguridad de videoconferencia - Asuntos de Internet">
            <a:extLst>
              <a:ext uri="{FF2B5EF4-FFF2-40B4-BE49-F238E27FC236}">
                <a16:creationId xmlns:a16="http://schemas.microsoft.com/office/drawing/2014/main" id="{B876CC40-F879-0358-1AA9-C4ED88133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0200" y="4810683"/>
            <a:ext cx="5092475" cy="26776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rso de Asana - Boluda.com">
            <a:extLst>
              <a:ext uri="{FF2B5EF4-FFF2-40B4-BE49-F238E27FC236}">
                <a16:creationId xmlns:a16="http://schemas.microsoft.com/office/drawing/2014/main" id="{F2F7C861-9EBD-FB71-8498-9EB3A36E54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537" b="26251"/>
          <a:stretch/>
        </p:blipFill>
        <p:spPr bwMode="auto">
          <a:xfrm>
            <a:off x="10415338" y="7488339"/>
            <a:ext cx="6214318" cy="122537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1582400" cy="1323439"/>
          </a:xfrm>
          <a:prstGeom prst="rect">
            <a:avLst/>
          </a:prstGeom>
          <a:noFill/>
        </p:spPr>
        <p:txBody>
          <a:bodyPr wrap="square" rtlCol="0">
            <a:spAutoFit/>
          </a:bodyPr>
          <a:lstStyle/>
          <a:p>
            <a:r>
              <a:rPr lang="ru-RU" sz="4000" b="1" dirty="0">
                <a:solidFill>
                  <a:srgbClr val="FD4FB4"/>
                </a:solidFill>
                <a:ea typeface="Microsoft Sans Serif" panose="020B0604020202020204" pitchFamily="34" charset="0"/>
                <a:cs typeface="Microsoft Sans Serif" panose="020B0604020202020204" pitchFamily="34" charset="0"/>
              </a:rPr>
              <a:t>1. Дигитални алатки за онлајн бизниси и паметна работа</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E20EFF1-C6C2-3834-DE67-E15FC62BC881}"/>
              </a:ext>
            </a:extLst>
          </p:cNvPr>
          <p:cNvSpPr txBox="1"/>
          <p:nvPr/>
        </p:nvSpPr>
        <p:spPr>
          <a:xfrm>
            <a:off x="1447800" y="2763423"/>
            <a:ext cx="16306800" cy="2246769"/>
          </a:xfrm>
          <a:prstGeom prst="rect">
            <a:avLst/>
          </a:prstGeom>
          <a:noFill/>
        </p:spPr>
        <p:txBody>
          <a:bodyPr wrap="square" rtlCol="0">
            <a:spAutoFit/>
          </a:bodyPr>
          <a:lstStyle/>
          <a:p>
            <a:pPr>
              <a:defRPr/>
            </a:pPr>
            <a:r>
              <a:rPr lang="ru-RU" altLang="es-ES" sz="2800" b="1" dirty="0" smtClean="0">
                <a:solidFill>
                  <a:srgbClr val="FD4FB4"/>
                </a:solidFill>
                <a:ea typeface="Microsoft Sans Serif" panose="020B0604020202020204" pitchFamily="34" charset="0"/>
                <a:cs typeface="Microsoft Sans Serif" panose="020B0604020202020204" pitchFamily="34" charset="0"/>
              </a:rPr>
              <a:t>Секција</a:t>
            </a:r>
            <a:r>
              <a:rPr lang="ru-RU" altLang="es-ES" sz="2800" b="1" dirty="0" smtClean="0">
                <a:solidFill>
                  <a:srgbClr val="FD4FB4"/>
                </a:solidFill>
                <a:ea typeface="Microsoft Sans Serif" panose="020B0604020202020204" pitchFamily="34" charset="0"/>
                <a:cs typeface="Microsoft Sans Serif" panose="020B0604020202020204" pitchFamily="34" charset="0"/>
              </a:rPr>
              <a:t> </a:t>
            </a:r>
            <a:r>
              <a:rPr lang="ru-RU" altLang="es-ES" sz="2800" b="1" dirty="0">
                <a:solidFill>
                  <a:srgbClr val="FD4FB4"/>
                </a:solidFill>
                <a:ea typeface="Microsoft Sans Serif" panose="020B0604020202020204" pitchFamily="34" charset="0"/>
                <a:cs typeface="Microsoft Sans Serif" panose="020B0604020202020204" pitchFamily="34" charset="0"/>
              </a:rPr>
              <a:t>3: ИКТ алатки за паметна </a:t>
            </a:r>
            <a:r>
              <a:rPr lang="ru-RU" altLang="es-ES" sz="2800" b="1" dirty="0" smtClean="0">
                <a:solidFill>
                  <a:srgbClr val="FD4FB4"/>
                </a:solidFill>
                <a:ea typeface="Microsoft Sans Serif" panose="020B0604020202020204" pitchFamily="34" charset="0"/>
                <a:cs typeface="Microsoft Sans Serif" panose="020B0604020202020204" pitchFamily="34" charset="0"/>
              </a:rPr>
              <a:t>работа</a:t>
            </a:r>
          </a:p>
          <a:p>
            <a:pPr>
              <a:defRPr/>
            </a:pPr>
            <a:endParaRPr lang="en-US" altLang="es-ES" sz="2800" b="1" dirty="0">
              <a:solidFill>
                <a:srgbClr val="FD4FB4"/>
              </a:solidFill>
              <a:ea typeface="Microsoft Sans Serif" panose="020B0604020202020204" pitchFamily="34" charset="0"/>
              <a:cs typeface="Microsoft Sans Serif" panose="020B0604020202020204" pitchFamily="34" charset="0"/>
            </a:endParaRPr>
          </a:p>
          <a:p>
            <a:pPr>
              <a:defRPr/>
            </a:pPr>
            <a:r>
              <a:rPr lang="ru-RU" altLang="es-ES" sz="2800" b="1" dirty="0">
                <a:ea typeface="Microsoft Sans Serif" panose="020B0604020202020204" pitchFamily="34" charset="0"/>
                <a:cs typeface="Microsoft Sans Serif" panose="020B0604020202020204" pitchFamily="34" charset="0"/>
              </a:rPr>
              <a:t>ИКТ алатките (информациска и комуникациска технологија) </a:t>
            </a:r>
            <a:r>
              <a:rPr lang="ru-RU" altLang="es-ES" sz="2800" dirty="0">
                <a:ea typeface="Microsoft Sans Serif" panose="020B0604020202020204" pitchFamily="34" charset="0"/>
                <a:cs typeface="Microsoft Sans Serif" panose="020B0604020202020204" pitchFamily="34" charset="0"/>
              </a:rPr>
              <a:t>се низа ресурси, медиуми, платформи и системи кои овозможуваат пренос на дигитални податоци и информации. Еве неколку </a:t>
            </a:r>
            <a:r>
              <a:rPr lang="ru-RU" altLang="es-ES" sz="2800" b="1" dirty="0">
                <a:ea typeface="Microsoft Sans Serif" panose="020B0604020202020204" pitchFamily="34" charset="0"/>
                <a:cs typeface="Microsoft Sans Serif" panose="020B0604020202020204" pitchFamily="34" charset="0"/>
              </a:rPr>
              <a:t>ИКТ алатки </a:t>
            </a:r>
            <a:r>
              <a:rPr lang="ru-RU" altLang="es-ES" sz="2800" dirty="0">
                <a:ea typeface="Microsoft Sans Serif" panose="020B0604020202020204" pitchFamily="34" charset="0"/>
                <a:cs typeface="Microsoft Sans Serif" panose="020B0604020202020204" pitchFamily="34" charset="0"/>
              </a:rPr>
              <a:t>кои можете да ги користите за да го креирате и зајакнете вашиот онлајн бизнис.</a:t>
            </a:r>
            <a:endParaRPr lang="es-ES" sz="2800" dirty="0">
              <a:ea typeface="Microsoft Sans Serif" panose="020B0604020202020204" pitchFamily="34" charset="0"/>
              <a:cs typeface="Microsoft Sans Serif" panose="020B0604020202020204" pitchFamily="34" charset="0"/>
            </a:endParaRPr>
          </a:p>
        </p:txBody>
      </p:sp>
      <p:sp>
        <p:nvSpPr>
          <p:cNvPr id="10" name="CuadroTexto 9">
            <a:extLst>
              <a:ext uri="{FF2B5EF4-FFF2-40B4-BE49-F238E27FC236}">
                <a16:creationId xmlns:a16="http://schemas.microsoft.com/office/drawing/2014/main" id="{6379B8E0-8772-A25E-CEC9-69BC1A74134B}"/>
              </a:ext>
            </a:extLst>
          </p:cNvPr>
          <p:cNvSpPr txBox="1"/>
          <p:nvPr/>
        </p:nvSpPr>
        <p:spPr>
          <a:xfrm>
            <a:off x="1447800" y="5658061"/>
            <a:ext cx="7594837" cy="1815882"/>
          </a:xfrm>
          <a:prstGeom prst="rect">
            <a:avLst/>
          </a:prstGeom>
          <a:noFill/>
        </p:spPr>
        <p:txBody>
          <a:bodyPr wrap="square">
            <a:spAutoFit/>
          </a:bodyPr>
          <a:lstStyle/>
          <a:p>
            <a:pPr>
              <a:defRPr/>
            </a:pPr>
            <a:r>
              <a:rPr lang="en-US" altLang="es-ES" sz="2800" b="1" dirty="0" smtClean="0">
                <a:solidFill>
                  <a:srgbClr val="FD4FB4"/>
                </a:solidFill>
                <a:ea typeface="Microsoft Sans Serif" panose="020B0604020202020204" pitchFamily="34" charset="0"/>
                <a:cs typeface="Microsoft Sans Serif" panose="020B0604020202020204" pitchFamily="34" charset="0"/>
              </a:rPr>
              <a:t>-</a:t>
            </a:r>
            <a:r>
              <a:rPr lang="mk-MK" altLang="es-ES" sz="2800" b="1" dirty="0" smtClean="0">
                <a:solidFill>
                  <a:srgbClr val="FD4FB4"/>
                </a:solidFill>
                <a:ea typeface="Microsoft Sans Serif" panose="020B0604020202020204" pitchFamily="34" charset="0"/>
                <a:cs typeface="Microsoft Sans Serif" panose="020B0604020202020204" pitchFamily="34" charset="0"/>
              </a:rPr>
              <a:t>Проектен Менаџмент</a:t>
            </a:r>
            <a:r>
              <a:rPr lang="en-US" altLang="es-ES" sz="2800" b="1" dirty="0" smtClean="0">
                <a:solidFill>
                  <a:srgbClr val="FD4FB4"/>
                </a:solidFill>
                <a:ea typeface="Microsoft Sans Serif" panose="020B0604020202020204" pitchFamily="34" charset="0"/>
                <a:cs typeface="Microsoft Sans Serif" panose="020B0604020202020204" pitchFamily="34" charset="0"/>
              </a:rPr>
              <a:t>: </a:t>
            </a:r>
            <a:r>
              <a:rPr lang="ru-RU" altLang="es-ES" sz="2800" dirty="0">
                <a:ea typeface="Microsoft Sans Serif" panose="020B0604020202020204" pitchFamily="34" charset="0"/>
                <a:cs typeface="Microsoft Sans Serif" panose="020B0604020202020204" pitchFamily="34" charset="0"/>
              </a:rPr>
              <a:t>Одржувањето на добра организација на различните активности на нашата компанија е од клучно значење за да се обезбеди нејзино непречено функционирање.</a:t>
            </a:r>
            <a:endParaRPr lang="en-US" altLang="es-ES" sz="2400" dirty="0">
              <a:ea typeface="Microsoft Sans Serif" panose="020B0604020202020204" pitchFamily="34" charset="0"/>
              <a:cs typeface="Microsoft Sans Serif" panose="020B0604020202020204" pitchFamily="34" charset="0"/>
            </a:endParaRPr>
          </a:p>
        </p:txBody>
      </p:sp>
      <p:pic>
        <p:nvPicPr>
          <p:cNvPr id="1026" name="Picture 2" descr="Skype - Wikipedia, la enciclopedia libre">
            <a:extLst>
              <a:ext uri="{FF2B5EF4-FFF2-40B4-BE49-F238E27FC236}">
                <a16:creationId xmlns:a16="http://schemas.microsoft.com/office/drawing/2014/main" id="{8A66D670-B845-FEA3-3750-A2B6E18DC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9274" y="5567818"/>
            <a:ext cx="31718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623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Qué Es Canva: Analizamos Esta Herramienta de Diseño Gráfico">
            <a:extLst>
              <a:ext uri="{FF2B5EF4-FFF2-40B4-BE49-F238E27FC236}">
                <a16:creationId xmlns:a16="http://schemas.microsoft.com/office/drawing/2014/main" id="{79471443-348D-D95E-C34B-5B94FE19F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819900"/>
            <a:ext cx="3655834" cy="182791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2420600" cy="707886"/>
          </a:xfrm>
          <a:prstGeom prst="rect">
            <a:avLst/>
          </a:prstGeom>
          <a:noFill/>
        </p:spPr>
        <p:txBody>
          <a:bodyPr wrap="square" rtlCol="0">
            <a:spAutoFit/>
          </a:bodyPr>
          <a:lstStyle/>
          <a:p>
            <a:r>
              <a:rPr lang="es-ES" sz="4000" b="1" dirty="0">
                <a:solidFill>
                  <a:srgbClr val="FD4FB4"/>
                </a:solidFill>
                <a:ea typeface="Microsoft Sans Serif" panose="020B0604020202020204" pitchFamily="34" charset="0"/>
                <a:cs typeface="Microsoft Sans Serif" panose="020B0604020202020204" pitchFamily="34" charset="0"/>
              </a:rPr>
              <a:t>1.</a:t>
            </a:r>
            <a:r>
              <a:rPr lang="es-ES" sz="4000" b="1" spc="-85" dirty="0">
                <a:solidFill>
                  <a:srgbClr val="FD4FB4"/>
                </a:solidFill>
                <a:ea typeface="Microsoft Sans Serif" panose="020B0604020202020204" pitchFamily="34" charset="0"/>
                <a:cs typeface="Microsoft Sans Serif" panose="020B0604020202020204" pitchFamily="34" charset="0"/>
              </a:rPr>
              <a:t> </a:t>
            </a:r>
            <a:r>
              <a:rPr lang="ru-RU" sz="4000" b="1" spc="-85" dirty="0">
                <a:solidFill>
                  <a:srgbClr val="FD4FB4"/>
                </a:solidFill>
                <a:ea typeface="Microsoft Sans Serif" panose="020B0604020202020204" pitchFamily="34" charset="0"/>
                <a:cs typeface="Microsoft Sans Serif" panose="020B0604020202020204" pitchFamily="34" charset="0"/>
              </a:rPr>
              <a:t>Дигитални алатки за онлајн бизниси и паметна работа</a:t>
            </a:r>
          </a:p>
        </p:txBody>
      </p:sp>
      <p:sp>
        <p:nvSpPr>
          <p:cNvPr id="10" name="CuadroTexto 9">
            <a:extLst>
              <a:ext uri="{FF2B5EF4-FFF2-40B4-BE49-F238E27FC236}">
                <a16:creationId xmlns:a16="http://schemas.microsoft.com/office/drawing/2014/main" id="{6379B8E0-8772-A25E-CEC9-69BC1A74134B}"/>
              </a:ext>
            </a:extLst>
          </p:cNvPr>
          <p:cNvSpPr txBox="1"/>
          <p:nvPr/>
        </p:nvSpPr>
        <p:spPr>
          <a:xfrm>
            <a:off x="1455821" y="2857500"/>
            <a:ext cx="5706979" cy="2677656"/>
          </a:xfrm>
          <a:prstGeom prst="rect">
            <a:avLst/>
          </a:prstGeom>
          <a:noFill/>
        </p:spPr>
        <p:txBody>
          <a:bodyPr wrap="square">
            <a:spAutoFit/>
          </a:bodyPr>
          <a:lstStyle/>
          <a:p>
            <a:pPr>
              <a:defRPr/>
            </a:pPr>
            <a:r>
              <a:rPr lang="en-US" altLang="es-ES" sz="2800" b="1" dirty="0">
                <a:solidFill>
                  <a:srgbClr val="FD4FB4"/>
                </a:solidFill>
                <a:ea typeface="Microsoft Sans Serif" panose="020B0604020202020204" pitchFamily="34" charset="0"/>
                <a:cs typeface="Microsoft Sans Serif" panose="020B0604020202020204" pitchFamily="34" charset="0"/>
              </a:rPr>
              <a:t>- </a:t>
            </a:r>
            <a:r>
              <a:rPr lang="mk-MK" altLang="es-ES" sz="2800" b="1" dirty="0">
                <a:solidFill>
                  <a:srgbClr val="FD4FB4"/>
                </a:solidFill>
                <a:ea typeface="Microsoft Sans Serif" panose="020B0604020202020204" pitchFamily="34" charset="0"/>
                <a:cs typeface="Microsoft Sans Serif" panose="020B0604020202020204" pitchFamily="34" charset="0"/>
              </a:rPr>
              <a:t>Складирање информации (</a:t>
            </a:r>
            <a:r>
              <a:rPr lang="mk-MK" altLang="es-ES" sz="2800" b="1" dirty="0" smtClean="0">
                <a:solidFill>
                  <a:srgbClr val="FD4FB4"/>
                </a:solidFill>
                <a:ea typeface="Microsoft Sans Serif" panose="020B0604020202020204" pitchFamily="34" charset="0"/>
                <a:cs typeface="Microsoft Sans Serif" panose="020B0604020202020204" pitchFamily="34" charset="0"/>
              </a:rPr>
              <a:t>Облак):</a:t>
            </a:r>
            <a:r>
              <a:rPr lang="ru-RU" altLang="es-ES" sz="2800" dirty="0">
                <a:ea typeface="Microsoft Sans Serif" panose="020B0604020202020204" pitchFamily="34" charset="0"/>
                <a:cs typeface="Microsoft Sans Serif" panose="020B0604020202020204" pitchFamily="34" charset="0"/>
              </a:rPr>
              <a:t>Облакот ни овозможува да складираме информации на Интернет наместо на хард диск, така што тие се достапни од каде било брзо и безбедно</a:t>
            </a:r>
            <a:r>
              <a:rPr lang="en-US" altLang="es-ES" sz="2800" dirty="0" smtClean="0">
                <a:ea typeface="Microsoft Sans Serif" panose="020B0604020202020204" pitchFamily="34" charset="0"/>
                <a:cs typeface="Microsoft Sans Serif" panose="020B0604020202020204" pitchFamily="34" charset="0"/>
              </a:rPr>
              <a:t>. </a:t>
            </a:r>
            <a:endParaRPr lang="en-US" altLang="es-ES" sz="2400" dirty="0">
              <a:ea typeface="Microsoft Sans Serif" panose="020B0604020202020204" pitchFamily="34" charset="0"/>
              <a:cs typeface="Microsoft Sans Serif" panose="020B0604020202020204" pitchFamily="34" charset="0"/>
            </a:endParaRPr>
          </a:p>
        </p:txBody>
      </p:sp>
      <p:pic>
        <p:nvPicPr>
          <p:cNvPr id="2050" name="Picture 2" descr="▷ ¿Qué es Google Drive y cómo funciona? 【 Actualizado 】">
            <a:extLst>
              <a:ext uri="{FF2B5EF4-FFF2-40B4-BE49-F238E27FC236}">
                <a16:creationId xmlns:a16="http://schemas.microsoft.com/office/drawing/2014/main" id="{C2FC2AB6-D6CE-7861-C6FA-F02FE5C9E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157" y="2787019"/>
            <a:ext cx="408214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Transfer para móvil, ya disponible la app para iOS | Tecnología -  ComputerHoy.com">
            <a:extLst>
              <a:ext uri="{FF2B5EF4-FFF2-40B4-BE49-F238E27FC236}">
                <a16:creationId xmlns:a16="http://schemas.microsoft.com/office/drawing/2014/main" id="{601A2537-BECE-1122-7E9B-4F836BC434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95"/>
          <a:stretch/>
        </p:blipFill>
        <p:spPr bwMode="auto">
          <a:xfrm>
            <a:off x="11293929" y="2875547"/>
            <a:ext cx="3472542" cy="23734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ropbox: 24 trucos (y algún extra) para exprimirlo al máximo">
            <a:extLst>
              <a:ext uri="{FF2B5EF4-FFF2-40B4-BE49-F238E27FC236}">
                <a16:creationId xmlns:a16="http://schemas.microsoft.com/office/drawing/2014/main" id="{0F1535AF-C386-AAEE-C27B-F2837D08CF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0671" y="3189070"/>
            <a:ext cx="3467100" cy="132397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EB6F60-3F8B-6E83-C43D-48E27ED7D894}"/>
              </a:ext>
            </a:extLst>
          </p:cNvPr>
          <p:cNvSpPr txBox="1"/>
          <p:nvPr/>
        </p:nvSpPr>
        <p:spPr>
          <a:xfrm>
            <a:off x="8937171" y="5578861"/>
            <a:ext cx="8610600" cy="3108543"/>
          </a:xfrm>
          <a:prstGeom prst="rect">
            <a:avLst/>
          </a:prstGeom>
          <a:noFill/>
        </p:spPr>
        <p:txBody>
          <a:bodyPr wrap="square">
            <a:spAutoFit/>
          </a:bodyPr>
          <a:lstStyle/>
          <a:p>
            <a:pPr algn="r">
              <a:defRPr/>
            </a:pPr>
            <a:r>
              <a:rPr lang="en-US" altLang="es-ES" sz="2800" b="1" dirty="0" smtClean="0">
                <a:solidFill>
                  <a:srgbClr val="FD4FB4"/>
                </a:solidFill>
                <a:ea typeface="Microsoft Sans Serif" panose="020B0604020202020204" pitchFamily="34" charset="0"/>
                <a:cs typeface="Microsoft Sans Serif" panose="020B0604020202020204" pitchFamily="34" charset="0"/>
              </a:rPr>
              <a:t>-</a:t>
            </a:r>
            <a:r>
              <a:rPr lang="ru-RU" altLang="es-ES" sz="2800" b="1" dirty="0">
                <a:solidFill>
                  <a:srgbClr val="FD4FB4"/>
                </a:solidFill>
                <a:ea typeface="Microsoft Sans Serif" panose="020B0604020202020204" pitchFamily="34" charset="0"/>
                <a:cs typeface="Microsoft Sans Serif" panose="020B0604020202020204" pitchFamily="34" charset="0"/>
              </a:rPr>
              <a:t>Креирање и веб дизајн за е-трговија</a:t>
            </a:r>
            <a:r>
              <a:rPr lang="en-US" altLang="es-ES" sz="2800" b="1" dirty="0" smtClean="0">
                <a:solidFill>
                  <a:srgbClr val="FD4FB4"/>
                </a:solidFill>
                <a:ea typeface="Microsoft Sans Serif" panose="020B0604020202020204" pitchFamily="34" charset="0"/>
                <a:cs typeface="Microsoft Sans Serif" panose="020B0604020202020204" pitchFamily="34" charset="0"/>
              </a:rPr>
              <a:t>: </a:t>
            </a:r>
            <a:endParaRPr lang="en-US" altLang="es-ES" sz="2800" b="1" dirty="0">
              <a:solidFill>
                <a:srgbClr val="FD4FB4"/>
              </a:solidFill>
              <a:ea typeface="Microsoft Sans Serif" panose="020B0604020202020204" pitchFamily="34" charset="0"/>
              <a:cs typeface="Microsoft Sans Serif" panose="020B0604020202020204" pitchFamily="34" charset="0"/>
            </a:endParaRPr>
          </a:p>
          <a:p>
            <a:pPr algn="r">
              <a:defRPr/>
            </a:pPr>
            <a:r>
              <a:rPr lang="ru-RU" altLang="es-ES" sz="2800" dirty="0">
                <a:ea typeface="Microsoft Sans Serif" panose="020B0604020202020204" pitchFamily="34" charset="0"/>
                <a:cs typeface="Microsoft Sans Serif" panose="020B0604020202020204" pitchFamily="34" charset="0"/>
              </a:rPr>
              <a:t>Електронската трговија се состои од продажба на производи преку Интернет. Тие се веб-страници каде што можеме да ги презентираме нашите производи, корпоративни информации и контакт. За да го создадеме, ние прибегнуваме кон компании за развој на веб или платформи за креирање веб</a:t>
            </a:r>
            <a:r>
              <a:rPr lang="en-US" altLang="es-ES" sz="2800" dirty="0" smtClean="0">
                <a:ea typeface="Microsoft Sans Serif" panose="020B0604020202020204" pitchFamily="34" charset="0"/>
                <a:cs typeface="Microsoft Sans Serif" panose="020B0604020202020204" pitchFamily="34" charset="0"/>
              </a:rPr>
              <a:t>. </a:t>
            </a:r>
            <a:endParaRPr lang="en-US" altLang="es-ES" sz="2400" dirty="0">
              <a:ea typeface="Microsoft Sans Serif" panose="020B0604020202020204" pitchFamily="34" charset="0"/>
              <a:cs typeface="Microsoft Sans Serif" panose="020B0604020202020204" pitchFamily="34" charset="0"/>
            </a:endParaRPr>
          </a:p>
        </p:txBody>
      </p:sp>
      <p:pic>
        <p:nvPicPr>
          <p:cNvPr id="2056" name="Picture 8" descr="WordPress.com - Wikipedia, la enciclopedia libre">
            <a:extLst>
              <a:ext uri="{FF2B5EF4-FFF2-40B4-BE49-F238E27FC236}">
                <a16:creationId xmlns:a16="http://schemas.microsoft.com/office/drawing/2014/main" id="{F436B41C-9064-B19F-B38C-5863892EB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680592"/>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hopify: optimizar su tienda online para el SEO">
            <a:extLst>
              <a:ext uri="{FF2B5EF4-FFF2-40B4-BE49-F238E27FC236}">
                <a16:creationId xmlns:a16="http://schemas.microsoft.com/office/drawing/2014/main" id="{9713A98D-7D18-8CB7-B6FC-B585BCC2A3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1675" y="7277100"/>
            <a:ext cx="381952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FBADE101-C3A5-FEBE-EEF9-18FAA67B60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5862159"/>
            <a:ext cx="4705350" cy="9715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D2D5EAD5-4B14-7937-8E81-48BD16789093}"/>
              </a:ext>
            </a:extLst>
          </p:cNvPr>
          <p:cNvCxnSpPr/>
          <p:nvPr/>
        </p:nvCxnSpPr>
        <p:spPr>
          <a:xfrm>
            <a:off x="1447800" y="5372100"/>
            <a:ext cx="16099971" cy="0"/>
          </a:xfrm>
          <a:prstGeom prst="line">
            <a:avLst/>
          </a:prstGeom>
          <a:ln>
            <a:solidFill>
              <a:srgbClr val="FD4F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53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2" name="Picture 24" descr="AGRIVI - Crunchbase Company Profile &amp; Funding">
            <a:extLst>
              <a:ext uri="{FF2B5EF4-FFF2-40B4-BE49-F238E27FC236}">
                <a16:creationId xmlns:a16="http://schemas.microsoft.com/office/drawing/2014/main" id="{F9C60FC2-3092-A1C7-AD1B-DD05DA7DC6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952"/>
          <a:stretch/>
        </p:blipFill>
        <p:spPr bwMode="auto">
          <a:xfrm>
            <a:off x="7243011" y="6020996"/>
            <a:ext cx="3298253" cy="277211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2496800" cy="707886"/>
          </a:xfrm>
          <a:prstGeom prst="rect">
            <a:avLst/>
          </a:prstGeom>
          <a:noFill/>
        </p:spPr>
        <p:txBody>
          <a:bodyPr wrap="square" rtlCol="0">
            <a:spAutoFit/>
          </a:bodyPr>
          <a:lstStyle/>
          <a:p>
            <a:r>
              <a:rPr lang="es-ES" sz="4000" b="1" dirty="0">
                <a:solidFill>
                  <a:srgbClr val="FD4FB4"/>
                </a:solidFill>
                <a:ea typeface="Microsoft Sans Serif" panose="020B0604020202020204" pitchFamily="34" charset="0"/>
                <a:cs typeface="Microsoft Sans Serif" panose="020B0604020202020204" pitchFamily="34" charset="0"/>
              </a:rPr>
              <a:t>1.</a:t>
            </a:r>
            <a:r>
              <a:rPr lang="es-ES" sz="4000" b="1" spc="-85" dirty="0">
                <a:solidFill>
                  <a:srgbClr val="FD4FB4"/>
                </a:solidFill>
                <a:ea typeface="Microsoft Sans Serif" panose="020B0604020202020204" pitchFamily="34" charset="0"/>
                <a:cs typeface="Microsoft Sans Serif" panose="020B0604020202020204" pitchFamily="34" charset="0"/>
              </a:rPr>
              <a:t> </a:t>
            </a:r>
            <a:r>
              <a:rPr lang="ru-RU" sz="4000" b="1" spc="-85" dirty="0">
                <a:solidFill>
                  <a:srgbClr val="FD4FB4"/>
                </a:solidFill>
                <a:ea typeface="Microsoft Sans Serif" panose="020B0604020202020204" pitchFamily="34" charset="0"/>
                <a:cs typeface="Microsoft Sans Serif" panose="020B0604020202020204" pitchFamily="34" charset="0"/>
              </a:rPr>
              <a:t>Дигитални алатки за онлајн бизниси и паметна работа</a:t>
            </a:r>
          </a:p>
        </p:txBody>
      </p:sp>
      <p:sp>
        <p:nvSpPr>
          <p:cNvPr id="10" name="CuadroTexto 9">
            <a:extLst>
              <a:ext uri="{FF2B5EF4-FFF2-40B4-BE49-F238E27FC236}">
                <a16:creationId xmlns:a16="http://schemas.microsoft.com/office/drawing/2014/main" id="{6379B8E0-8772-A25E-CEC9-69BC1A74134B}"/>
              </a:ext>
            </a:extLst>
          </p:cNvPr>
          <p:cNvSpPr txBox="1"/>
          <p:nvPr/>
        </p:nvSpPr>
        <p:spPr>
          <a:xfrm>
            <a:off x="1455821" y="2519581"/>
            <a:ext cx="8907379" cy="2677656"/>
          </a:xfrm>
          <a:prstGeom prst="rect">
            <a:avLst/>
          </a:prstGeom>
          <a:noFill/>
        </p:spPr>
        <p:txBody>
          <a:bodyPr wrap="square">
            <a:spAutoFit/>
          </a:bodyPr>
          <a:lstStyle/>
          <a:p>
            <a:pPr>
              <a:defRPr/>
            </a:pPr>
            <a:r>
              <a:rPr lang="en-US" altLang="es-ES" sz="2800" b="1" dirty="0" smtClean="0">
                <a:solidFill>
                  <a:srgbClr val="FD4FB4"/>
                </a:solidFill>
                <a:ea typeface="Microsoft Sans Serif" panose="020B0604020202020204" pitchFamily="34" charset="0"/>
                <a:cs typeface="Microsoft Sans Serif" panose="020B0604020202020204" pitchFamily="34" charset="0"/>
              </a:rPr>
              <a:t>-</a:t>
            </a:r>
            <a:r>
              <a:rPr lang="mk-MK" altLang="es-ES" sz="2800" b="1" dirty="0" smtClean="0">
                <a:solidFill>
                  <a:srgbClr val="FD4FB4"/>
                </a:solidFill>
                <a:ea typeface="Microsoft Sans Serif" panose="020B0604020202020204" pitchFamily="34" charset="0"/>
                <a:cs typeface="Microsoft Sans Serif" panose="020B0604020202020204" pitchFamily="34" charset="0"/>
              </a:rPr>
              <a:t>Социјални Мрежи</a:t>
            </a:r>
            <a:r>
              <a:rPr lang="en-US" altLang="es-ES" sz="2800" b="1" dirty="0" smtClean="0">
                <a:solidFill>
                  <a:srgbClr val="FD4FB4"/>
                </a:solidFill>
                <a:ea typeface="Microsoft Sans Serif" panose="020B0604020202020204" pitchFamily="34" charset="0"/>
                <a:cs typeface="Microsoft Sans Serif" panose="020B0604020202020204" pitchFamily="34" charset="0"/>
              </a:rPr>
              <a:t>: </a:t>
            </a:r>
            <a:endParaRPr lang="en-US" altLang="es-ES" sz="2800" b="1" dirty="0">
              <a:solidFill>
                <a:srgbClr val="FD4FB4"/>
              </a:solidFill>
              <a:ea typeface="Microsoft Sans Serif" panose="020B0604020202020204" pitchFamily="34" charset="0"/>
              <a:cs typeface="Microsoft Sans Serif" panose="020B0604020202020204" pitchFamily="34" charset="0"/>
            </a:endParaRPr>
          </a:p>
          <a:p>
            <a:pPr>
              <a:defRPr/>
            </a:pPr>
            <a:r>
              <a:rPr lang="ru-RU" altLang="es-ES" sz="2800" dirty="0">
                <a:ea typeface="Microsoft Sans Serif" panose="020B0604020202020204" pitchFamily="34" charset="0"/>
                <a:cs typeface="Microsoft Sans Serif" panose="020B0604020202020204" pitchFamily="34" charset="0"/>
              </a:rPr>
              <a:t>Социјалните мрежи се платформи кои ставаат илјадници луѓе во контакт, овозможувајќи им да споделуваат пораки, слики, видеа, линкови... Ова е одлична можност да ја рекламираме нашата компанија и да промовираме надворешна комуникација</a:t>
            </a:r>
            <a:r>
              <a:rPr lang="en-US" altLang="es-ES" sz="2800" dirty="0" smtClean="0">
                <a:ea typeface="Microsoft Sans Serif" panose="020B0604020202020204" pitchFamily="34" charset="0"/>
                <a:cs typeface="Microsoft Sans Serif" panose="020B0604020202020204" pitchFamily="34" charset="0"/>
              </a:rPr>
              <a:t>. </a:t>
            </a:r>
            <a:endParaRPr lang="en-US" altLang="es-ES" sz="2400" dirty="0">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FBEB6F60-3F8B-6E83-C43D-48E27ED7D894}"/>
              </a:ext>
            </a:extLst>
          </p:cNvPr>
          <p:cNvSpPr txBox="1"/>
          <p:nvPr/>
        </p:nvSpPr>
        <p:spPr>
          <a:xfrm>
            <a:off x="11483186" y="6141992"/>
            <a:ext cx="6064585" cy="2677656"/>
          </a:xfrm>
          <a:prstGeom prst="rect">
            <a:avLst/>
          </a:prstGeom>
          <a:noFill/>
        </p:spPr>
        <p:txBody>
          <a:bodyPr wrap="square">
            <a:spAutoFit/>
          </a:bodyPr>
          <a:lstStyle/>
          <a:p>
            <a:pPr algn="r">
              <a:defRPr/>
            </a:pPr>
            <a:r>
              <a:rPr lang="en-US" altLang="es-ES" sz="2800" b="1" dirty="0" smtClean="0">
                <a:solidFill>
                  <a:srgbClr val="FD4FB4"/>
                </a:solidFill>
                <a:ea typeface="Microsoft Sans Serif" panose="020B0604020202020204" pitchFamily="34" charset="0"/>
                <a:cs typeface="Microsoft Sans Serif" panose="020B0604020202020204" pitchFamily="34" charset="0"/>
              </a:rPr>
              <a:t>-</a:t>
            </a:r>
            <a:r>
              <a:rPr lang="ru-RU" altLang="es-ES" sz="2800" b="1" dirty="0">
                <a:solidFill>
                  <a:srgbClr val="FD4FB4"/>
                </a:solidFill>
                <a:ea typeface="Microsoft Sans Serif" panose="020B0604020202020204" pitchFamily="34" charset="0"/>
                <a:cs typeface="Microsoft Sans Serif" panose="020B0604020202020204" pitchFamily="34" charset="0"/>
              </a:rPr>
              <a:t>Специфични ИКТ алатки за руралниот сектор</a:t>
            </a:r>
            <a:r>
              <a:rPr lang="en-US" altLang="es-ES" sz="2800" b="1" dirty="0" smtClean="0">
                <a:solidFill>
                  <a:srgbClr val="FD4FB4"/>
                </a:solidFill>
                <a:ea typeface="Microsoft Sans Serif" panose="020B0604020202020204" pitchFamily="34" charset="0"/>
                <a:cs typeface="Microsoft Sans Serif" panose="020B0604020202020204" pitchFamily="34" charset="0"/>
              </a:rPr>
              <a:t>:  </a:t>
            </a:r>
            <a:endParaRPr lang="en-US" altLang="es-ES" sz="2800" b="1" dirty="0">
              <a:solidFill>
                <a:srgbClr val="FD4FB4"/>
              </a:solidFill>
              <a:ea typeface="Microsoft Sans Serif" panose="020B0604020202020204" pitchFamily="34" charset="0"/>
              <a:cs typeface="Microsoft Sans Serif" panose="020B0604020202020204" pitchFamily="34" charset="0"/>
            </a:endParaRPr>
          </a:p>
          <a:p>
            <a:pPr algn="r">
              <a:defRPr/>
            </a:pPr>
            <a:r>
              <a:rPr lang="ru-RU" altLang="es-ES" sz="2800" dirty="0">
                <a:ea typeface="Microsoft Sans Serif" panose="020B0604020202020204" pitchFamily="34" charset="0"/>
                <a:cs typeface="Microsoft Sans Serif" panose="020B0604020202020204" pitchFamily="34" charset="0"/>
              </a:rPr>
              <a:t>Руралниот свет има и алатки кои можат да ни помогнат да оствариме добри деловни перформанси и управување</a:t>
            </a:r>
            <a:r>
              <a:rPr lang="en-US" altLang="es-ES" sz="2800" dirty="0" smtClean="0">
                <a:ea typeface="Microsoft Sans Serif" panose="020B0604020202020204" pitchFamily="34" charset="0"/>
                <a:cs typeface="Microsoft Sans Serif" panose="020B0604020202020204" pitchFamily="34" charset="0"/>
              </a:rPr>
              <a:t>. </a:t>
            </a:r>
            <a:endParaRPr lang="en-US" altLang="es-ES" sz="2400" dirty="0">
              <a:ea typeface="Microsoft Sans Serif" panose="020B0604020202020204" pitchFamily="34" charset="0"/>
              <a:cs typeface="Microsoft Sans Serif" panose="020B0604020202020204" pitchFamily="34" charset="0"/>
            </a:endParaRPr>
          </a:p>
        </p:txBody>
      </p:sp>
      <p:cxnSp>
        <p:nvCxnSpPr>
          <p:cNvPr id="6" name="Conector recto 5">
            <a:extLst>
              <a:ext uri="{FF2B5EF4-FFF2-40B4-BE49-F238E27FC236}">
                <a16:creationId xmlns:a16="http://schemas.microsoft.com/office/drawing/2014/main" id="{D2D5EAD5-4B14-7937-8E81-48BD16789093}"/>
              </a:ext>
            </a:extLst>
          </p:cNvPr>
          <p:cNvCxnSpPr/>
          <p:nvPr/>
        </p:nvCxnSpPr>
        <p:spPr>
          <a:xfrm>
            <a:off x="1447800" y="5372100"/>
            <a:ext cx="16099971" cy="0"/>
          </a:xfrm>
          <a:prstGeom prst="line">
            <a:avLst/>
          </a:prstGeom>
          <a:ln>
            <a:solidFill>
              <a:srgbClr val="FD4FB4"/>
            </a:solidFill>
          </a:ln>
        </p:spPr>
        <p:style>
          <a:lnRef idx="1">
            <a:schemeClr val="accent1"/>
          </a:lnRef>
          <a:fillRef idx="0">
            <a:schemeClr val="accent1"/>
          </a:fillRef>
          <a:effectRef idx="0">
            <a:schemeClr val="accent1"/>
          </a:effectRef>
          <a:fontRef idx="minor">
            <a:schemeClr val="tx1"/>
          </a:fontRef>
        </p:style>
      </p:cxnSp>
      <p:pic>
        <p:nvPicPr>
          <p:cNvPr id="2064" name="Picture 16" descr="Facebook - Entrar o registrarse">
            <a:extLst>
              <a:ext uri="{FF2B5EF4-FFF2-40B4-BE49-F238E27FC236}">
                <a16:creationId xmlns:a16="http://schemas.microsoft.com/office/drawing/2014/main" id="{C21C35E6-AB2D-1FCB-627E-33BA332CA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6186" y="2858074"/>
            <a:ext cx="1650046" cy="165004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nstagram - Wikipedia, la enciclopedia libre">
            <a:extLst>
              <a:ext uri="{FF2B5EF4-FFF2-40B4-BE49-F238E27FC236}">
                <a16:creationId xmlns:a16="http://schemas.microsoft.com/office/drawing/2014/main" id="{35E93F46-38AB-9CB9-920F-FE2A68261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2186" y="2952162"/>
            <a:ext cx="1650047" cy="165004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LinkedIn - Aplicaciones en Google Play">
            <a:extLst>
              <a:ext uri="{FF2B5EF4-FFF2-40B4-BE49-F238E27FC236}">
                <a16:creationId xmlns:a16="http://schemas.microsoft.com/office/drawing/2014/main" id="{365A7620-2923-BC68-0777-BF22A5927D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8152" y="2952162"/>
            <a:ext cx="1650047" cy="165004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05B48A64-BAB5-6B17-9825-5D7EDE87EC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6443709"/>
            <a:ext cx="4330168" cy="1212447"/>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Cool Farm Tool | An online greenhouse gas, water, and biodiversity  calculator">
            <a:extLst>
              <a:ext uri="{FF2B5EF4-FFF2-40B4-BE49-F238E27FC236}">
                <a16:creationId xmlns:a16="http://schemas.microsoft.com/office/drawing/2014/main" id="{B4FD7239-4AFD-A63A-7200-617AE3FF8B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7703" y="5569296"/>
            <a:ext cx="2592593" cy="133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59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B2E3FFC-DE2C-E6B2-00B0-5832AAC10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00" y="3390900"/>
            <a:ext cx="6283206" cy="4712404"/>
          </a:xfrm>
          <a:prstGeom prst="rect">
            <a:avLst/>
          </a:prstGeom>
        </p:spPr>
      </p:pic>
      <p:sp>
        <p:nvSpPr>
          <p:cNvPr id="4" name="CuadroTexto 3">
            <a:extLst>
              <a:ext uri="{FF2B5EF4-FFF2-40B4-BE49-F238E27FC236}">
                <a16:creationId xmlns:a16="http://schemas.microsoft.com/office/drawing/2014/main" id="{CFED815D-C4D8-BE58-1B7D-19147DA9B42C}"/>
              </a:ext>
            </a:extLst>
          </p:cNvPr>
          <p:cNvSpPr txBox="1"/>
          <p:nvPr/>
        </p:nvSpPr>
        <p:spPr>
          <a:xfrm>
            <a:off x="1447800" y="1573291"/>
            <a:ext cx="12496800"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2. </a:t>
            </a:r>
            <a:r>
              <a:rPr lang="ru-RU" sz="4000" b="1" dirty="0">
                <a:solidFill>
                  <a:srgbClr val="FD4FB4"/>
                </a:solidFill>
                <a:ea typeface="Microsoft Sans Serif" panose="020B0604020202020204" pitchFamily="34" charset="0"/>
                <a:cs typeface="Microsoft Sans Serif" panose="020B0604020202020204" pitchFamily="34" charset="0"/>
              </a:rPr>
              <a:t>Совети за зајакнување на дигиталната комуникација</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E20EFF1-C6C2-3834-DE67-E15FC62BC881}"/>
              </a:ext>
            </a:extLst>
          </p:cNvPr>
          <p:cNvSpPr txBox="1"/>
          <p:nvPr/>
        </p:nvSpPr>
        <p:spPr>
          <a:xfrm>
            <a:off x="1447800" y="2588955"/>
            <a:ext cx="10896600" cy="6124754"/>
          </a:xfrm>
          <a:prstGeom prst="rect">
            <a:avLst/>
          </a:prstGeom>
          <a:noFill/>
        </p:spPr>
        <p:txBody>
          <a:bodyPr wrap="square" rtlCol="0">
            <a:spAutoFit/>
          </a:bodyPr>
          <a:lstStyle/>
          <a:p>
            <a:pPr>
              <a:defRPr/>
            </a:pPr>
            <a:r>
              <a:rPr lang="ru-RU" altLang="es-ES" sz="2800" b="1" dirty="0" smtClean="0">
                <a:solidFill>
                  <a:srgbClr val="FD4FB4"/>
                </a:solidFill>
                <a:ea typeface="Microsoft Sans Serif" panose="020B0604020202020204" pitchFamily="34" charset="0"/>
                <a:cs typeface="Microsoft Sans Serif" panose="020B0604020202020204" pitchFamily="34" charset="0"/>
              </a:rPr>
              <a:t>Секција </a:t>
            </a:r>
            <a:r>
              <a:rPr lang="ru-RU" altLang="es-ES" sz="2800" b="1" dirty="0" smtClean="0">
                <a:solidFill>
                  <a:srgbClr val="FD4FB4"/>
                </a:solidFill>
                <a:ea typeface="Microsoft Sans Serif" panose="020B0604020202020204" pitchFamily="34" charset="0"/>
                <a:cs typeface="Microsoft Sans Serif" panose="020B0604020202020204" pitchFamily="34" charset="0"/>
              </a:rPr>
              <a:t>1</a:t>
            </a:r>
            <a:r>
              <a:rPr lang="ru-RU" altLang="es-ES" sz="2800" b="1" dirty="0">
                <a:solidFill>
                  <a:srgbClr val="FD4FB4"/>
                </a:solidFill>
                <a:ea typeface="Microsoft Sans Serif" panose="020B0604020202020204" pitchFamily="34" charset="0"/>
                <a:cs typeface="Microsoft Sans Serif" panose="020B0604020202020204" pitchFamily="34" charset="0"/>
              </a:rPr>
              <a:t>: Вовед во дигитална комуникација</a:t>
            </a:r>
            <a:endParaRPr lang="en-US" altLang="es-ES" sz="2800" dirty="0">
              <a:solidFill>
                <a:srgbClr val="FD4FB4"/>
              </a:solidFill>
              <a:ea typeface="Microsoft Sans Serif" panose="020B0604020202020204" pitchFamily="34" charset="0"/>
              <a:cs typeface="Microsoft Sans Serif" panose="020B0604020202020204" pitchFamily="34" charset="0"/>
            </a:endParaRPr>
          </a:p>
          <a:p>
            <a:pPr>
              <a:defRPr/>
            </a:pPr>
            <a:r>
              <a:rPr lang="ru-RU" altLang="es-ES" sz="2800" b="1" dirty="0">
                <a:ea typeface="Microsoft Sans Serif" panose="020B0604020202020204" pitchFamily="34" charset="0"/>
                <a:cs typeface="Microsoft Sans Serif" panose="020B0604020202020204" pitchFamily="34" charset="0"/>
              </a:rPr>
              <a:t>Дигиталната комуникација </a:t>
            </a:r>
            <a:r>
              <a:rPr lang="ru-RU" altLang="es-ES" sz="2800" dirty="0">
                <a:ea typeface="Microsoft Sans Serif" panose="020B0604020202020204" pitchFamily="34" charset="0"/>
                <a:cs typeface="Microsoft Sans Serif" panose="020B0604020202020204" pitchFamily="34" charset="0"/>
              </a:rPr>
              <a:t>се подразбира како пренос на </a:t>
            </a:r>
            <a:r>
              <a:rPr lang="ru-RU" altLang="es-ES" sz="2800" b="1" dirty="0">
                <a:ea typeface="Microsoft Sans Serif" panose="020B0604020202020204" pitchFamily="34" charset="0"/>
                <a:cs typeface="Microsoft Sans Serif" panose="020B0604020202020204" pitchFamily="34" charset="0"/>
              </a:rPr>
              <a:t>информации, датотеки и пораки преку дигитални или ИКТ алатки. </a:t>
            </a:r>
            <a:r>
              <a:rPr lang="ru-RU" altLang="es-ES" sz="2800" dirty="0">
                <a:ea typeface="Microsoft Sans Serif" panose="020B0604020202020204" pitchFamily="34" charset="0"/>
                <a:cs typeface="Microsoft Sans Serif" panose="020B0604020202020204" pitchFamily="34" charset="0"/>
              </a:rPr>
              <a:t>Онлајн дигиталната комуникација нуди многу предности во однос на традиционалните комуникациски канали</a:t>
            </a:r>
            <a:r>
              <a:rPr lang="en-US" altLang="es-ES" sz="2800" dirty="0" smtClean="0">
                <a:ea typeface="Microsoft Sans Serif" panose="020B0604020202020204" pitchFamily="34" charset="0"/>
                <a:cs typeface="Microsoft Sans Serif" panose="020B0604020202020204" pitchFamily="34" charset="0"/>
              </a:rPr>
              <a:t>: </a:t>
            </a:r>
            <a:endParaRPr lang="en-US" sz="2800" dirty="0">
              <a:ea typeface="Microsoft Sans Serif" panose="020B0604020202020204" pitchFamily="34" charset="0"/>
              <a:cs typeface="Microsoft Sans Serif" panose="020B0604020202020204" pitchFamily="34" charset="0"/>
            </a:endParaRPr>
          </a:p>
          <a:p>
            <a:pPr>
              <a:defRPr/>
            </a:pPr>
            <a:endParaRPr lang="en-US" sz="2800" b="1" dirty="0">
              <a:ea typeface="Microsoft Sans Serif" panose="020B0604020202020204" pitchFamily="34" charset="0"/>
              <a:cs typeface="Microsoft Sans Serif" panose="020B0604020202020204" pitchFamily="34" charset="0"/>
            </a:endParaRPr>
          </a:p>
          <a:p>
            <a:pPr>
              <a:defRPr/>
            </a:pPr>
            <a:r>
              <a:rPr lang="ru-RU" sz="2800" b="1" dirty="0">
                <a:ea typeface="Microsoft Sans Serif" panose="020B0604020202020204" pitchFamily="34" charset="0"/>
                <a:cs typeface="Microsoft Sans Serif" panose="020B0604020202020204" pitchFamily="34" charset="0"/>
              </a:rPr>
              <a:t>-Брзина: </a:t>
            </a:r>
            <a:r>
              <a:rPr lang="ru-RU" sz="2800" dirty="0">
                <a:ea typeface="Microsoft Sans Serif" panose="020B0604020202020204" pitchFamily="34" charset="0"/>
                <a:cs typeface="Microsoft Sans Serif" panose="020B0604020202020204" pitchFamily="34" charset="0"/>
              </a:rPr>
              <a:t>пораките и информациите на Интернет патуваат од кој било дел на светот за неколку секунди</a:t>
            </a:r>
            <a:r>
              <a:rPr lang="ru-RU" sz="2800" dirty="0" smtClean="0">
                <a:ea typeface="Microsoft Sans Serif" panose="020B0604020202020204" pitchFamily="34" charset="0"/>
                <a:cs typeface="Microsoft Sans Serif" panose="020B0604020202020204" pitchFamily="34" charset="0"/>
              </a:rPr>
              <a:t>.</a:t>
            </a:r>
          </a:p>
          <a:p>
            <a:pPr>
              <a:defRPr/>
            </a:pPr>
            <a:r>
              <a:rPr lang="ru-RU" sz="2800" b="1" dirty="0" smtClean="0">
                <a:ea typeface="Microsoft Sans Serif" panose="020B0604020202020204" pitchFamily="34" charset="0"/>
                <a:cs typeface="Microsoft Sans Serif" panose="020B0604020202020204" pitchFamily="34" charset="0"/>
              </a:rPr>
              <a:t>-</a:t>
            </a:r>
            <a:r>
              <a:rPr lang="ru-RU" sz="2800" b="1" dirty="0">
                <a:ea typeface="Microsoft Sans Serif" panose="020B0604020202020204" pitchFamily="34" charset="0"/>
                <a:cs typeface="Microsoft Sans Serif" panose="020B0604020202020204" pitchFamily="34" charset="0"/>
              </a:rPr>
              <a:t>Пристапност: </a:t>
            </a:r>
            <a:r>
              <a:rPr lang="ru-RU" sz="2800" dirty="0">
                <a:ea typeface="Microsoft Sans Serif" panose="020B0604020202020204" pitchFamily="34" charset="0"/>
                <a:cs typeface="Microsoft Sans Serif" panose="020B0604020202020204" pitchFamily="34" charset="0"/>
              </a:rPr>
              <a:t>Благодарение на интернетот, можеме брзо, лесно и од кој било уред да пристапиме до информации и комуникација</a:t>
            </a:r>
            <a:r>
              <a:rPr lang="ru-RU" sz="2800" dirty="0" smtClean="0">
                <a:ea typeface="Microsoft Sans Serif" panose="020B0604020202020204" pitchFamily="34" charset="0"/>
                <a:cs typeface="Microsoft Sans Serif" panose="020B0604020202020204" pitchFamily="34" charset="0"/>
              </a:rPr>
              <a:t>.</a:t>
            </a:r>
          </a:p>
          <a:p>
            <a:pPr>
              <a:defRPr/>
            </a:pPr>
            <a:r>
              <a:rPr lang="ru-RU" sz="2800" b="1" dirty="0" smtClean="0">
                <a:ea typeface="Microsoft Sans Serif" panose="020B0604020202020204" pitchFamily="34" charset="0"/>
                <a:cs typeface="Microsoft Sans Serif" panose="020B0604020202020204" pitchFamily="34" charset="0"/>
              </a:rPr>
              <a:t>-</a:t>
            </a:r>
            <a:r>
              <a:rPr lang="ru-RU" sz="2800" b="1" dirty="0">
                <a:ea typeface="Microsoft Sans Serif" panose="020B0604020202020204" pitchFamily="34" charset="0"/>
                <a:cs typeface="Microsoft Sans Serif" panose="020B0604020202020204" pitchFamily="34" charset="0"/>
              </a:rPr>
              <a:t>Економски: </a:t>
            </a:r>
            <a:r>
              <a:rPr lang="ru-RU" sz="2800" dirty="0">
                <a:ea typeface="Microsoft Sans Serif" panose="020B0604020202020204" pitchFamily="34" charset="0"/>
                <a:cs typeface="Microsoft Sans Serif" panose="020B0604020202020204" pitchFamily="34" charset="0"/>
              </a:rPr>
              <a:t>Интернетот ни нуди бесконечни ресурси во многу различни области</a:t>
            </a:r>
            <a:r>
              <a:rPr lang="ru-RU" sz="2800" dirty="0" smtClean="0">
                <a:ea typeface="Microsoft Sans Serif" panose="020B0604020202020204" pitchFamily="34" charset="0"/>
                <a:cs typeface="Microsoft Sans Serif" panose="020B0604020202020204" pitchFamily="34" charset="0"/>
              </a:rPr>
              <a:t>.</a:t>
            </a:r>
          </a:p>
          <a:p>
            <a:pPr>
              <a:defRPr/>
            </a:pPr>
            <a:r>
              <a:rPr lang="ru-RU" sz="2800" b="1" dirty="0" smtClean="0">
                <a:ea typeface="Microsoft Sans Serif" panose="020B0604020202020204" pitchFamily="34" charset="0"/>
                <a:cs typeface="Microsoft Sans Serif" panose="020B0604020202020204" pitchFamily="34" charset="0"/>
              </a:rPr>
              <a:t>-</a:t>
            </a:r>
            <a:r>
              <a:rPr lang="ru-RU" sz="2800" b="1" dirty="0">
                <a:ea typeface="Microsoft Sans Serif" panose="020B0604020202020204" pitchFamily="34" charset="0"/>
                <a:cs typeface="Microsoft Sans Serif" panose="020B0604020202020204" pitchFamily="34" charset="0"/>
              </a:rPr>
              <a:t>Еколошка: </a:t>
            </a:r>
            <a:r>
              <a:rPr lang="ru-RU" sz="2800" dirty="0">
                <a:ea typeface="Microsoft Sans Serif" panose="020B0604020202020204" pitchFamily="34" charset="0"/>
                <a:cs typeface="Microsoft Sans Serif" panose="020B0604020202020204" pitchFamily="34" charset="0"/>
              </a:rPr>
              <a:t>Заштедата на физички ресурси ја прави онлајн комуникацијата поеколошка од традиционалната комуникација.</a:t>
            </a:r>
            <a:endParaRPr lang="es-ES" sz="2800" dirty="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26775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TotalTime>
  <Words>1722</Words>
  <Application>Microsoft Office PowerPoint</Application>
  <PresentationFormat>Custom</PresentationFormat>
  <Paragraphs>136</Paragraphs>
  <Slides>17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맑은 고딕</vt:lpstr>
      <vt:lpstr>Arial</vt:lpstr>
      <vt:lpstr>Calibri</vt:lpstr>
      <vt:lpstr>Calibri Light</vt:lpstr>
      <vt:lpstr>Microsoft Sans Serif</vt:lpstr>
      <vt:lpstr>Office Theme</vt:lpstr>
      <vt:lpstr>1_Office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wide - ppt template</dc:title>
  <dc:creator>Monia Coppola</dc:creator>
  <cp:keywords>DAE5RJB_4P8,BAEXurJiHZU</cp:keywords>
  <cp:lastModifiedBy>Blagorodna</cp:lastModifiedBy>
  <cp:revision>53</cp:revision>
  <dcterms:created xsi:type="dcterms:W3CDTF">2022-02-24T12:49:48Z</dcterms:created>
  <dcterms:modified xsi:type="dcterms:W3CDTF">2023-03-23T10:57:42Z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