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sldIdLst>
    <p:sldId id="256" r:id="rId4"/>
    <p:sldId id="265" r:id="rId5"/>
    <p:sldId id="266" r:id="rId6"/>
    <p:sldId id="259" r:id="rId7"/>
    <p:sldId id="268" r:id="rId8"/>
    <p:sldId id="269" r:id="rId9"/>
    <p:sldId id="271" r:id="rId10"/>
    <p:sldId id="270" r:id="rId11"/>
    <p:sldId id="272" r:id="rId12"/>
    <p:sldId id="277" r:id="rId13"/>
    <p:sldId id="273" r:id="rId14"/>
    <p:sldId id="274" r:id="rId15"/>
    <p:sldId id="260" r:id="rId16"/>
    <p:sldId id="275" r:id="rId17"/>
    <p:sldId id="276" r:id="rId18"/>
    <p:sldId id="267" r:id="rId19"/>
    <p:sldId id="261" r:id="rId20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FB4"/>
    <a:srgbClr val="AC7BDC"/>
    <a:srgbClr val="FFCA28"/>
    <a:srgbClr val="F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949C-4F46-5D90-5ABE-AF4C510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8EEB9-F332-D4E8-B5C3-A2AFBA06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FFA9C8-F09D-A28F-9C27-39DE96B0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A34ED-F807-69A6-B809-290556F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17/10/2022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1311A9-C716-6E77-38A6-6B4607B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311710-0BA5-43ED-E520-140C4393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98DEF-8D49-64FE-AD97-F9DAB88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83FD55-70C7-37CE-A9EE-C00BA6BE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179A84-AF48-9AB3-BE3D-C61D52B8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7E4B88-F373-6772-58DC-B90ECC7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17/10/2022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23332D-2B61-AFD0-82F4-3C5DF7F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561B29-4152-6C4C-BF3C-129026AD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6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75ADE-D4FB-22CC-5459-277BE01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FF21D0-2A18-E3EB-0A76-B65187D1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D11E8-3766-2680-D123-5E99272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17/10/2022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D317B-C31E-C7A9-1B51-1616E411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C48F9-66A3-7A81-50B4-A080DBC5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14731-BB8D-76EA-A465-54138A92C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D7D4A6-775F-7462-C60D-FC5E22CF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7DA30-2844-58DF-D43A-2AFD89C3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17/10/2022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10C38-1017-0F07-E4A5-8013C7F6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EC7C5-35E1-F85E-7C9D-EAF37F6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AF5AE-94F6-0A8E-1098-BBE2B575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3BAF39-B422-6C6D-F3BC-341E345A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67AE6-C409-A4E0-701B-9529BAB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17/10/2022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F42CCA-8053-EAE2-F185-A5C98BA3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488673-3D20-0B87-59E4-CD7699E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D46E-814A-CA9B-E75E-03D1D75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0388A1-EDB0-6F1D-3CDE-3CC7E9A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CE9B0-787E-E01B-3784-78FDB2F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17/10/2022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4D22E-0DE5-C184-4C77-934A7420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48FD6-54BB-BAC3-7587-631E250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35497-B649-C263-4548-F3BD330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FB067-4AF0-0E66-338A-19502E77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C3FEF-8000-B4D5-8415-0AF23E5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17/10/2022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13E0C-F115-B738-BDC7-AA8D17C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AA749-E46E-E7C2-92D7-5DF988B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3C34A-3133-B72E-3BEA-4ACE8BA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A8966-14BB-564B-B172-19629B42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1C84-988F-F505-FFF8-A9679465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2A31E-E2C7-CE8F-8AE3-04F668E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17/10/2022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A95A6-C1AA-3800-89AF-8542FBF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A32347-9F9C-E4D7-FBB4-DCC460B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E2DA-118B-C085-C220-8E8DA98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46A4FF-1812-787E-E163-77CFE2C4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0F8D66-709F-0F95-2CCA-B3718794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BAF0B3-FF54-5AF5-C61B-7A2918A3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A7BEEF-1CB2-E9F0-295C-F199CC16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FB6C01-62E4-8DAF-8FA3-62A37AEF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17/10/2022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C532F-995D-F4D8-C216-E9DDD89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6183D0-87E6-5F2E-BBE5-23D0E3E2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27361-5590-A868-A5D4-0EDC086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945BD4-8740-2B04-08BA-031623F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17/10/2022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74857B-70CC-9BE6-C8CA-0F8DFDCB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A2AF0D-DAC3-A557-0AB9-32B33D0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3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EA0526-4E13-E717-DCAE-122FFFB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17/10/2022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AF9DE4-D424-AF6F-B89E-52FA4D7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13C906-1CB1-B2F0-A160-B16313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6800" y="723900"/>
            <a:ext cx="8039099" cy="4524374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A1D8B407-8154-4207-9D76-D7D32F343DBD}"/>
              </a:ext>
            </a:extLst>
          </p:cNvPr>
          <p:cNvSpPr txBox="1"/>
          <p:nvPr userDrawn="1"/>
        </p:nvSpPr>
        <p:spPr>
          <a:xfrm>
            <a:off x="8881981" y="4530662"/>
            <a:ext cx="209359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solidFill>
                  <a:schemeClr val="tx1"/>
                </a:solidFill>
                <a:latin typeface="Microsoft Sans Serif"/>
                <a:cs typeface="Microsoft Sans Serif"/>
              </a:rPr>
              <a:t>wideproject.eu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0E2F-D880-4F44-863E-0C734D2131D9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4D5EDC-7551-4A38-9D41-D9849097276F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556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id="{25FA1104-3B81-4779-1C54-FECA8BEF2325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F5BB24D3-8CC1-1D71-245A-6C6AB9BC5D4D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FF140756-2FE5-8981-78F7-8392FC0935A5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3F6D73-3880-2C77-1E58-189C9CD0B96D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817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075C3B-C5C3-7B12-DC87-D33D34E6DCA7}"/>
              </a:ext>
            </a:extLst>
          </p:cNvPr>
          <p:cNvSpPr txBox="1"/>
          <p:nvPr/>
        </p:nvSpPr>
        <p:spPr>
          <a:xfrm>
            <a:off x="3238500" y="5448300"/>
            <a:ext cx="11811000" cy="2826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 err="1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Habilidades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400" b="1" spc="-65" dirty="0" err="1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digitales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para </a:t>
            </a:r>
            <a:r>
              <a:rPr lang="en-US" sz="4400" b="1" spc="-65" dirty="0" err="1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potenciar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400" b="1" spc="-65" dirty="0" err="1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el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400" b="1" spc="-65" dirty="0" err="1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emprendimiento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rural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Internet Web Solutions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2E3FFC-DE2C-E6B2-00B0-5832AAC10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94" y="3663448"/>
            <a:ext cx="6283206" cy="47124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 Consejos para potenciar la comunicación digital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588955"/>
            <a:ext cx="1112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Sección 1: Introducción a la comunicación digital</a:t>
            </a:r>
          </a:p>
          <a:p>
            <a:pPr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sz="2800">
                <a:ea typeface="Microsoft Sans Serif" panose="020B0604020202020204" pitchFamily="34" charset="0"/>
                <a:cs typeface="Microsoft Sans Serif" panose="020B0604020202020204" pitchFamily="34" charset="0"/>
              </a:rPr>
              <a:t>Existen </a:t>
            </a:r>
            <a:r>
              <a:rPr 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dos tipos de comunicación digital</a:t>
            </a:r>
          </a:p>
          <a:p>
            <a:pPr>
              <a:defRPr/>
            </a:pPr>
            <a:endParaRPr lang="en-U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Comunicación</a:t>
            </a: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digital interna: </a:t>
            </a:r>
            <a:r>
              <a:rPr 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Es aquella dirigida a los miembros dentro de </a:t>
            </a:r>
            <a:r>
              <a:rPr lang="es-ES" sz="2800">
                <a:ea typeface="Microsoft Sans Serif" panose="020B0604020202020204" pitchFamily="34" charset="0"/>
                <a:cs typeface="Microsoft Sans Serif" panose="020B0604020202020204" pitchFamily="34" charset="0"/>
              </a:rPr>
              <a:t>una empresa</a:t>
            </a:r>
            <a:r>
              <a:rPr lang="en-US" sz="2800">
                <a:ea typeface="Microsoft Sans Serif" panose="020B0604020202020204" pitchFamily="34" charset="0"/>
                <a:cs typeface="Microsoft Sans Serif" panose="020B0604020202020204" pitchFamily="34" charset="0"/>
              </a:rPr>
              <a:t>, y tiene el objetivo de fortalecer la relación de los trabajadores y optimizar la gestión del trabajo.</a:t>
            </a:r>
            <a:endParaRPr lang="en-U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Comunicación</a:t>
            </a: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digital externa</a:t>
            </a:r>
            <a:r>
              <a:rPr lang="en-US" sz="2800" b="1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s-ES" sz="2800">
                <a:ea typeface="Microsoft Sans Serif" panose="020B0604020202020204" pitchFamily="34" charset="0"/>
                <a:cs typeface="Microsoft Sans Serif" panose="020B0604020202020204" pitchFamily="34" charset="0"/>
              </a:rPr>
              <a:t>Es aquella dirigida al público fuera de la empresa, con el objetivo de captar nuevos clientes, publicitar productos o servicios o buscar colaboradores.</a:t>
            </a:r>
            <a:endParaRPr 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4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 Consejos para potenciar la comunicación digital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7881CB9-C29A-3A03-1069-1BCB4B4F7D5A}"/>
              </a:ext>
            </a:extLst>
          </p:cNvPr>
          <p:cNvSpPr txBox="1"/>
          <p:nvPr/>
        </p:nvSpPr>
        <p:spPr>
          <a:xfrm>
            <a:off x="1471863" y="2588955"/>
            <a:ext cx="16383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Sección 2: Consejos de comunicación digital interna</a:t>
            </a: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1.   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No olvides </a:t>
            </a: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saludar, despedirte y comunicarte de forma educada y sin faltas de ortografía.</a:t>
            </a:r>
          </a:p>
          <a:p>
            <a:pPr marL="514350" indent="-514350">
              <a:buAutoNum type="arabicPeriod"/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2.   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Para una interacción más humana, podemos recurrir a </a:t>
            </a: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plataformas de videoconferencias 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como Skype o Zoom. Sin embargo, el canal empleado debe ser </a:t>
            </a: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acorde a las necesidades de la reunión.</a:t>
            </a: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3.   Fomenta la participación. 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Enseña a tu equipo a emplear los </a:t>
            </a: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canales de comunicación digital </a:t>
            </a:r>
            <a:endParaRPr lang="en-US" alt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4.   Ten en cuenta los periodos de atención. 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Los canales digitales pueden provocar </a:t>
            </a: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la pérdida de atención 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si se emplean por demasiado tiempo. </a:t>
            </a: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5.   Actúa de mediador. 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Asegúrate de que todos los miembros de la reunión tengan </a:t>
            </a: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un turno de palabra,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y de que cada turno de palabra sea </a:t>
            </a: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respetado. </a:t>
            </a: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3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C0C565-1E3D-7405-B91D-04D1B6B24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8"/>
          <a:stretch/>
        </p:blipFill>
        <p:spPr>
          <a:xfrm>
            <a:off x="13030201" y="3169748"/>
            <a:ext cx="5257800" cy="552992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2. Consejos para potenciar la comunicación digital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447746"/>
            <a:ext cx="12725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Sección 3: Consejos de comunicación digital externa</a:t>
            </a: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s-E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Cuida tu </a:t>
            </a:r>
            <a:r>
              <a:rPr lang="es-E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reputación online</a:t>
            </a:r>
            <a:r>
              <a:rPr lang="es-E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La reputación online es el </a:t>
            </a:r>
            <a:r>
              <a:rPr lang="es-E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prestigio, fiabilidad y credibilidad de una empresa en Internet.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514350" indent="-514350">
              <a:buAutoNum type="arabicPeriod"/>
              <a:defRPr/>
            </a:pPr>
            <a:endParaRPr lang="en-US" altLang="es-ES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s-E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Utiliza las redes sociales</a:t>
            </a:r>
            <a:r>
              <a:rPr lang="es-E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Las RRSS son un </a:t>
            </a:r>
            <a:r>
              <a:rPr lang="es-E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gran medio para interactuar con tu público objetivo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514350" indent="-514350">
              <a:buAutoNum type="arabicPeriod"/>
              <a:defRPr/>
            </a:pPr>
            <a:endParaRPr lang="en-US" altLang="es-ES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Publica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contenido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calidad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Crea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contenidos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que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interesen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tu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público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514350" indent="-514350">
              <a:buAutoNum type="arabicPeriod"/>
              <a:defRPr/>
            </a:pP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s-E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Respeta tu imagen corporativa. </a:t>
            </a:r>
            <a:r>
              <a:rPr lang="es-E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Si tu empresa posee unos </a:t>
            </a:r>
            <a:r>
              <a:rPr lang="es-E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colores, logos o diseño, </a:t>
            </a:r>
            <a:r>
              <a:rPr lang="es-E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empléalos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s-E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Fomenta la interacción. </a:t>
            </a:r>
            <a:r>
              <a:rPr lang="es-E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No tengas miedo a que los usuarios </a:t>
            </a:r>
            <a:r>
              <a:rPr lang="es-E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den su opinión sobre tu negocio.</a:t>
            </a:r>
          </a:p>
          <a:p>
            <a:pPr marL="514350" indent="-514350">
              <a:buAutoNum type="arabicPeriod"/>
              <a:defRPr/>
            </a:pPr>
            <a:endParaRPr lang="en-US" altLang="es-ES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s-E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Analiza los resultados. </a:t>
            </a:r>
            <a:r>
              <a:rPr lang="es-E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Estudia si estás logrando </a:t>
            </a:r>
            <a:r>
              <a:rPr lang="es-E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los resultados esperados.</a:t>
            </a:r>
          </a:p>
          <a:p>
            <a:pPr marL="514350" indent="-514350">
              <a:buAutoNum type="arabicPeriod"/>
              <a:defRPr/>
            </a:pPr>
            <a:endParaRPr lang="en-US" altLang="es-ES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s-E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No olvides la información de contacto. </a:t>
            </a:r>
            <a:r>
              <a:rPr lang="es-E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Facilita que el usuario pueda </a:t>
            </a:r>
            <a:r>
              <a:rPr lang="es-E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contactar contigo.</a:t>
            </a:r>
            <a:endParaRPr lang="en-US" altLang="es-ES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3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BF7A0F-2983-41C1-5B11-1A38A38F3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24300"/>
            <a:ext cx="6477060" cy="34991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47800" y="1573291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3. Guía básica de ciberseguridad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EF33D73-2938-970D-53DC-0EB200D9FF8F}"/>
              </a:ext>
            </a:extLst>
          </p:cNvPr>
          <p:cNvSpPr txBox="1"/>
          <p:nvPr/>
        </p:nvSpPr>
        <p:spPr>
          <a:xfrm>
            <a:off x="8686800" y="2281177"/>
            <a:ext cx="9296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altLang="es-ES" sz="26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 posee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ciertos peligros 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que debemos evitar para garantizar la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seguridad de nuestro negocio online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Para ayudarnos con esta tarea existe la ciberseguridad. La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ciberseguridad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son p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rogramas, medidas y prácticas para proteger nuestros dispositivos de los potenciales peligros digitales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llamados </a:t>
            </a:r>
            <a:r>
              <a:rPr lang="es-E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ciberamenazas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>
              <a:defRPr/>
            </a:pPr>
            <a:endParaRPr lang="es-E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Son muchos los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riesgos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que podemos correr si no tomamos precauciones en Internet, como, por ejemplo: </a:t>
            </a:r>
          </a:p>
          <a:p>
            <a:pPr>
              <a:defRPr/>
            </a:pPr>
            <a:endParaRPr lang="es-E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Suplantación de identidad</a:t>
            </a:r>
          </a:p>
          <a:p>
            <a:pPr>
              <a:defRPr/>
            </a:pP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-Robo de información confidencial (contraseñas, cuentas bancarias…)</a:t>
            </a:r>
          </a:p>
          <a:p>
            <a:pPr>
              <a:defRPr/>
            </a:pP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-Daño, merma o deterioro en el funcionamiento de dispositivos, aplicaciones o plataformas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>
              <a:defRPr/>
            </a:pPr>
            <a:endParaRPr lang="es-E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en-US" altLang="es-ES" sz="24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231964-99BB-84B5-6B18-3BB477A9F88F}"/>
              </a:ext>
            </a:extLst>
          </p:cNvPr>
          <p:cNvSpPr txBox="1"/>
          <p:nvPr/>
        </p:nvSpPr>
        <p:spPr>
          <a:xfrm>
            <a:off x="1447800" y="2501552"/>
            <a:ext cx="1135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Sección 1: Introducción a la ciberseguridad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5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47800" y="1573291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3. Guía básica de ciberseguridad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EF33D73-2938-970D-53DC-0EB200D9FF8F}"/>
              </a:ext>
            </a:extLst>
          </p:cNvPr>
          <p:cNvSpPr txBox="1"/>
          <p:nvPr/>
        </p:nvSpPr>
        <p:spPr>
          <a:xfrm>
            <a:off x="1447800" y="3238500"/>
            <a:ext cx="1600199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Mantén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actualizado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tu ordenador, teléfono y aplicaciones. </a:t>
            </a:r>
          </a:p>
          <a:p>
            <a:pPr marL="514350" indent="-514350">
              <a:buAutoNum type="arabicPeriod"/>
              <a:defRPr/>
            </a:pPr>
            <a:endParaRPr lang="es-E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2. Mantén una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copia de seguridad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Es recomendable poseer dos de ellas: una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offline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(como, por ejemplo, en un disco duro) y otra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online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(en la nube). </a:t>
            </a:r>
          </a:p>
          <a:p>
            <a:pPr>
              <a:defRPr/>
            </a:pPr>
            <a:endParaRPr lang="es-E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3. Emplea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contraseñas seguras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Para que una contraseña sea segura debe poseer al menos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8 caracteres 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y combinar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mayúsculas, minúsculas, números y caracteres especiales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>
              <a:defRPr/>
            </a:pPr>
            <a:endParaRPr lang="es-E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4. No compartas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información confidencial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Mantén seguras tus contraseñas, credenciales, información bancaria…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No las compartas con extraños, ni las escribas en ningún lado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>
              <a:defRPr/>
            </a:pPr>
            <a:endParaRPr lang="es-E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5.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Contrasta información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No todo lo que vemos en Internet es verídico; la información falsa y noticias fraudulentas están muy extendidas.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231964-99BB-84B5-6B18-3BB477A9F88F}"/>
              </a:ext>
            </a:extLst>
          </p:cNvPr>
          <p:cNvSpPr txBox="1"/>
          <p:nvPr/>
        </p:nvSpPr>
        <p:spPr>
          <a:xfrm>
            <a:off x="1447800" y="2566896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Sección 2: Consejos de ciberseguridad</a:t>
            </a: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63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81AB34-2CC1-E173-B027-6596FA9FF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2" y="3521003"/>
            <a:ext cx="9307612" cy="52355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47800" y="1573291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3. Guía básica de ciberseguridad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EF33D73-2938-970D-53DC-0EB200D9FF8F}"/>
              </a:ext>
            </a:extLst>
          </p:cNvPr>
          <p:cNvSpPr txBox="1"/>
          <p:nvPr/>
        </p:nvSpPr>
        <p:spPr>
          <a:xfrm>
            <a:off x="1447800" y="2592586"/>
            <a:ext cx="11582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s-E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s-E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6.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Desconfía de aquello que ves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Recuerda: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si es demasiado bueno para ser verdad, probablemente sea mentira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Existen páginas y mensajes que te advertirán de algún problema en tu ordenador, te ofrecerán ... Estos no solo son fraudulentos, sino también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potencialmente dañinos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>
              <a:defRPr/>
            </a:pPr>
            <a:endParaRPr lang="es-E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7.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No abras correos y enlaces extraños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Si recibimos un mensaje no solicitado, podemos estar siendo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víctima de phishing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El phishing consiste en el envío de mensajes que suplantan la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identidad de una empresa o conocido 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con el objetivo de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robar tu información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>
              <a:defRPr/>
            </a:pPr>
            <a:endParaRPr lang="es-E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8.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Vigila el funcionamiento de tus dispositivos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No debemos pasar por alto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comportamientos anómalos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 Si detectamos algo similar, debemos acudir a un </a:t>
            </a:r>
            <a:r>
              <a:rPr lang="es-E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técnico</a:t>
            </a:r>
            <a:r>
              <a:rPr lang="es-E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para que revise el dispositivo.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231964-99BB-84B5-6B18-3BB477A9F88F}"/>
              </a:ext>
            </a:extLst>
          </p:cNvPr>
          <p:cNvSpPr txBox="1"/>
          <p:nvPr/>
        </p:nvSpPr>
        <p:spPr>
          <a:xfrm>
            <a:off x="1447800" y="2566896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Sección 2: Consejos de ciberseguridad</a:t>
            </a: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5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B9450382-7C2E-E6B5-A19E-D3F7075D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169" r="11887" b="7665"/>
          <a:stretch/>
        </p:blipFill>
        <p:spPr>
          <a:xfrm>
            <a:off x="5957886" y="3770210"/>
            <a:ext cx="6400800" cy="35052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2AAC77-762E-FF82-BCE0-542021BAB6F1}"/>
              </a:ext>
            </a:extLst>
          </p:cNvPr>
          <p:cNvSpPr txBox="1"/>
          <p:nvPr/>
        </p:nvSpPr>
        <p:spPr>
          <a:xfrm>
            <a:off x="1447800" y="157329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En resumen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C91A97-CB90-F117-8D0D-B57C960E7D29}"/>
              </a:ext>
            </a:extLst>
          </p:cNvPr>
          <p:cNvSpPr txBox="1"/>
          <p:nvPr/>
        </p:nvSpPr>
        <p:spPr>
          <a:xfrm>
            <a:off x="1447799" y="3424940"/>
            <a:ext cx="44815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Herramientas digitales para negocios online y </a:t>
            </a:r>
            <a:r>
              <a:rPr lang="es-E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smartworking</a:t>
            </a:r>
            <a:endParaRPr lang="ko-KR" altLang="en-US" sz="2800" b="1" dirty="0">
              <a:cs typeface="Microsoft Sans Serif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CFD77F6-9B0A-9BC2-101A-6F68F301E7D3}"/>
              </a:ext>
            </a:extLst>
          </p:cNvPr>
          <p:cNvSpPr txBox="1"/>
          <p:nvPr/>
        </p:nvSpPr>
        <p:spPr>
          <a:xfrm>
            <a:off x="1447798" y="4775846"/>
            <a:ext cx="46482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Gestión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proyectos</a:t>
            </a:r>
            <a:endParaRPr lang="en-U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-La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Nube</a:t>
            </a:r>
            <a:endParaRPr lang="en-U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Diseño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y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creación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páginas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web</a:t>
            </a:r>
          </a:p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-Redes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Sociales</a:t>
            </a:r>
            <a:endParaRPr lang="en-U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Herramientas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TIC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específicas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del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ámbito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rural</a:t>
            </a:r>
          </a:p>
          <a:p>
            <a:endParaRPr lang="ko-KR" altLang="en-US" sz="2400" dirty="0"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FE7853-4900-78CA-5E8A-87A3A6DA723D}"/>
              </a:ext>
            </a:extLst>
          </p:cNvPr>
          <p:cNvSpPr txBox="1"/>
          <p:nvPr/>
        </p:nvSpPr>
        <p:spPr>
          <a:xfrm>
            <a:off x="13106400" y="2957451"/>
            <a:ext cx="3762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Comunicación</a:t>
            </a:r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Digital</a:t>
            </a:r>
            <a:endParaRPr lang="ko-KR" altLang="en-US" sz="2800" b="1" dirty="0">
              <a:cs typeface="Microsoft Sans Serif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EF5E362-01C4-B4BE-88F3-CA9399EF137C}"/>
              </a:ext>
            </a:extLst>
          </p:cNvPr>
          <p:cNvSpPr txBox="1"/>
          <p:nvPr/>
        </p:nvSpPr>
        <p:spPr>
          <a:xfrm>
            <a:off x="13106399" y="3480671"/>
            <a:ext cx="451029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Comunicación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Digital Interna</a:t>
            </a:r>
          </a:p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Comunicación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Digital Externa</a:t>
            </a:r>
          </a:p>
          <a:p>
            <a:endParaRPr lang="ko-KR" altLang="en-US" sz="2400" dirty="0"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EBEB16-F347-8C9F-F501-E6D723B8C5F5}"/>
              </a:ext>
            </a:extLst>
          </p:cNvPr>
          <p:cNvSpPr txBox="1"/>
          <p:nvPr/>
        </p:nvSpPr>
        <p:spPr>
          <a:xfrm>
            <a:off x="13106400" y="5621977"/>
            <a:ext cx="2743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Ciberseguridad</a:t>
            </a:r>
            <a:endParaRPr lang="ko-KR" altLang="en-US" sz="2800" b="1" dirty="0">
              <a:cs typeface="Microsoft Sans Serif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56ED3-F44A-4965-B161-BE99BCFC0302}"/>
              </a:ext>
            </a:extLst>
          </p:cNvPr>
          <p:cNvSpPr txBox="1"/>
          <p:nvPr/>
        </p:nvSpPr>
        <p:spPr>
          <a:xfrm>
            <a:off x="13106399" y="6145197"/>
            <a:ext cx="228600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Riesgos</a:t>
            </a:r>
            <a:endParaRPr lang="en-U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Consejos</a:t>
            </a:r>
            <a:endParaRPr lang="en-U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ko-KR" altLang="en-US" sz="2400" dirty="0">
              <a:cs typeface="Microsoft Sans Serif" panose="020B0604020202020204" pitchFamily="34" charset="0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3C4D9A21-5CF5-0958-90F8-C96F352FB0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302" y="3596867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221CE9C6-11FD-A90A-52AD-868B77C11C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58686" y="3004934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8EEC15A1-5572-D5F6-E029-D4DA9E599D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39943" y="5682252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3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EB6FBD-A5B4-4090-B420-A3A58C350B90}"/>
              </a:ext>
            </a:extLst>
          </p:cNvPr>
          <p:cNvSpPr txBox="1"/>
          <p:nvPr/>
        </p:nvSpPr>
        <p:spPr>
          <a:xfrm>
            <a:off x="5289948" y="5529645"/>
            <a:ext cx="8191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¡Muchas</a:t>
            </a:r>
            <a:r>
              <a:rPr lang="en-US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gracias!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D4FB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A34285-6C07-DC1D-80A6-98EE623AEFA4}"/>
              </a:ext>
            </a:extLst>
          </p:cNvPr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</a:t>
            </a:r>
            <a:r>
              <a:rPr lang="en-US" sz="4400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 Web Solutions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1816CB-AA50-BD0E-12E4-C12F7AA3F7E1}"/>
              </a:ext>
            </a:extLst>
          </p:cNvPr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Objetivos</a:t>
            </a:r>
            <a:r>
              <a:rPr lang="en-GB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y </a:t>
            </a:r>
            <a:r>
              <a:rPr lang="en-GB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metas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B24A19-41FB-B060-0BAE-CCCC40AE4D04}"/>
              </a:ext>
            </a:extLst>
          </p:cNvPr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Al </a:t>
            </a:r>
            <a:r>
              <a:rPr lang="en-GB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finalizar</a:t>
            </a:r>
            <a:r>
              <a:rPr lang="en-GB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este</a:t>
            </a:r>
            <a:r>
              <a:rPr lang="en-GB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modulo, </a:t>
            </a:r>
            <a:r>
              <a:rPr lang="en-GB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serás</a:t>
            </a:r>
            <a:r>
              <a:rPr lang="en-GB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capaz</a:t>
            </a:r>
            <a:r>
              <a:rPr lang="en-GB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de: </a:t>
            </a:r>
            <a:endParaRPr lang="en-GB" sz="2800" dirty="0">
              <a:effectLst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5E089A1-1F8C-461F-FDEB-F6FE8F5419E0}"/>
              </a:ext>
            </a:extLst>
          </p:cNvPr>
          <p:cNvSpPr txBox="1"/>
          <p:nvPr/>
        </p:nvSpPr>
        <p:spPr>
          <a:xfrm>
            <a:off x="2666998" y="3148905"/>
            <a:ext cx="7239002" cy="138499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s-E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Aprender cómo diseñar y crear tu negocio online: importancia de tu empresa en Internet y aspectos a tener en cuenta.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D2012-C327-5815-4FAA-1CACB3D4207F}"/>
              </a:ext>
            </a:extLst>
          </p:cNvPr>
          <p:cNvSpPr txBox="1"/>
          <p:nvPr/>
        </p:nvSpPr>
        <p:spPr>
          <a:xfrm>
            <a:off x="2666998" y="4762500"/>
            <a:ext cx="7543802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s-E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Disponer de un amplio abanico de herramientas TIC para potenciar nuestro negocio digital.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B21E46A-7A55-6C32-B19D-8427E1ECEFA4}"/>
              </a:ext>
            </a:extLst>
          </p:cNvPr>
          <p:cNvSpPr txBox="1"/>
          <p:nvPr/>
        </p:nvSpPr>
        <p:spPr>
          <a:xfrm>
            <a:off x="2667000" y="5888783"/>
            <a:ext cx="7086602" cy="138499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s-E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Mejorar la comunicación interna y externa de nuestro negocio. Ventajas de la comunicación digital.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DE27B7A9-8C33-5618-9027-8F353D592D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3277968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EFE0C309-3940-1EC6-1321-C787CCD04D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4912591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F6C15DCA-854C-9007-1DEE-22BDDD1731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5981700"/>
            <a:ext cx="581024" cy="581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C5A7B45-8421-96FC-6E4F-BAEEAF655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8610600" y="3910763"/>
            <a:ext cx="8853025" cy="5042737"/>
          </a:xfrm>
          <a:prstGeom prst="rect">
            <a:avLst/>
          </a:prstGeom>
        </p:spPr>
      </p:pic>
      <p:sp>
        <p:nvSpPr>
          <p:cNvPr id="19" name="TextBox 8">
            <a:extLst>
              <a:ext uri="{FF2B5EF4-FFF2-40B4-BE49-F238E27FC236}">
                <a16:creationId xmlns:a16="http://schemas.microsoft.com/office/drawing/2014/main" id="{8DC470FA-759C-9160-9E44-AA4F4FBE85E2}"/>
              </a:ext>
            </a:extLst>
          </p:cNvPr>
          <p:cNvSpPr txBox="1"/>
          <p:nvPr/>
        </p:nvSpPr>
        <p:spPr>
          <a:xfrm>
            <a:off x="2666999" y="7412783"/>
            <a:ext cx="7239002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s-E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Comprender los fundamentos básicos de la ciberseguridad y cómo implementarla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20" name="object 5">
            <a:extLst>
              <a:ext uri="{FF2B5EF4-FFF2-40B4-BE49-F238E27FC236}">
                <a16:creationId xmlns:a16="http://schemas.microsoft.com/office/drawing/2014/main" id="{32FA24A1-2C5C-88B5-C2EC-22AE09C8535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7385305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46532C-EF31-45B2-96AF-1DC3F84F508E}"/>
              </a:ext>
            </a:extLst>
          </p:cNvPr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Índice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BBB80934-02DF-D745-E7E2-18A7CD9FFA1A}"/>
              </a:ext>
            </a:extLst>
          </p:cNvPr>
          <p:cNvGrpSpPr/>
          <p:nvPr/>
        </p:nvGrpSpPr>
        <p:grpSpPr>
          <a:xfrm>
            <a:off x="2819399" y="3325423"/>
            <a:ext cx="11429997" cy="1705530"/>
            <a:chOff x="6420994" y="1245279"/>
            <a:chExt cx="5124925" cy="1705530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238801E5-F271-CED4-7560-4088DC248F5E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Sección 1: La importancia de tu negocio online</a:t>
              </a:r>
            </a:p>
            <a:p>
              <a:r>
                <a:rPr lang="es-E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Sección 2: ¿Qué debe tener tu negocio online?</a:t>
              </a:r>
            </a:p>
            <a:p>
              <a:r>
                <a:rPr lang="es-E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Sección 3: Herramientas TIC para el smartworking</a:t>
              </a: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457E1F9-B71E-20E0-77A5-08EF52153978}"/>
                </a:ext>
              </a:extLst>
            </p:cNvPr>
            <p:cNvSpPr txBox="1"/>
            <p:nvPr/>
          </p:nvSpPr>
          <p:spPr>
            <a:xfrm>
              <a:off x="6420994" y="1245279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s-E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Unidad 1: Herramientas digitales para negocios online y smartworking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B0887605-223E-8E95-D1AB-528AAE792794}"/>
              </a:ext>
            </a:extLst>
          </p:cNvPr>
          <p:cNvGrpSpPr/>
          <p:nvPr/>
        </p:nvGrpSpPr>
        <p:grpSpPr>
          <a:xfrm>
            <a:off x="2819399" y="5092683"/>
            <a:ext cx="12123821" cy="1727217"/>
            <a:chOff x="6417601" y="1062892"/>
            <a:chExt cx="5128318" cy="2254023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908DF9CA-52FE-B5E9-55D1-0AA3A4015ACA}"/>
                </a:ext>
              </a:extLst>
            </p:cNvPr>
            <p:cNvSpPr txBox="1"/>
            <p:nvPr/>
          </p:nvSpPr>
          <p:spPr>
            <a:xfrm>
              <a:off x="6420994" y="1750481"/>
              <a:ext cx="5124925" cy="1566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Sección 1: Introducción a la comunicación digital</a:t>
              </a:r>
            </a:p>
            <a:p>
              <a:r>
                <a:rPr lang="es-E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Sección 2: Consejos de comunicación digital interna </a:t>
              </a:r>
            </a:p>
            <a:p>
              <a:r>
                <a:rPr lang="es-E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Sección 2: Consejos de comunicación digital externa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6F4D7496-8DEE-0BFB-FAF5-3762F71A6D90}"/>
                </a:ext>
              </a:extLst>
            </p:cNvPr>
            <p:cNvSpPr txBox="1"/>
            <p:nvPr/>
          </p:nvSpPr>
          <p:spPr>
            <a:xfrm>
              <a:off x="6417601" y="1062892"/>
              <a:ext cx="5124925" cy="6828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s-E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Unidad 2: Consejos para potenciar la comunicación digital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4AD4606F-2ED4-E967-0119-13C16C96E132}"/>
              </a:ext>
            </a:extLst>
          </p:cNvPr>
          <p:cNvGrpSpPr/>
          <p:nvPr/>
        </p:nvGrpSpPr>
        <p:grpSpPr>
          <a:xfrm>
            <a:off x="2819400" y="7048500"/>
            <a:ext cx="6858004" cy="1278665"/>
            <a:chOff x="6420993" y="1302812"/>
            <a:chExt cx="6858004" cy="1278665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D5DA5C01-E0C4-FEF0-F29C-EB42066401B4}"/>
                </a:ext>
              </a:extLst>
            </p:cNvPr>
            <p:cNvSpPr txBox="1"/>
            <p:nvPr/>
          </p:nvSpPr>
          <p:spPr>
            <a:xfrm>
              <a:off x="6420994" y="1750480"/>
              <a:ext cx="6096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Sección 1: Introducción a la ciberseguridad </a:t>
              </a:r>
            </a:p>
            <a:p>
              <a:r>
                <a:rPr lang="es-E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Sección 2: Consejos de ciberseguridad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10C60EB9-8902-A0C9-D4C9-59AD8FFBA444}"/>
                </a:ext>
              </a:extLst>
            </p:cNvPr>
            <p:cNvSpPr txBox="1"/>
            <p:nvPr/>
          </p:nvSpPr>
          <p:spPr>
            <a:xfrm>
              <a:off x="6420993" y="1302812"/>
              <a:ext cx="6858004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s-E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Unidad 3: Guía básica de ciberseguridad. 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pic>
        <p:nvPicPr>
          <p:cNvPr id="14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3703624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5202687"/>
            <a:ext cx="581024" cy="581024"/>
          </a:xfrm>
          <a:prstGeom prst="rect">
            <a:avLst/>
          </a:prstGeom>
        </p:spPr>
      </p:pic>
      <p:pic>
        <p:nvPicPr>
          <p:cNvPr id="16" name="object 5">
            <a:extLst>
              <a:ext uri="{FF2B5EF4-FFF2-40B4-BE49-F238E27FC236}">
                <a16:creationId xmlns:a16="http://schemas.microsoft.com/office/drawing/2014/main" id="{9E5E46EA-A815-4A35-559C-3BC5305EC13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7124700"/>
            <a:ext cx="581024" cy="5810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845C21-681F-8282-34D9-C942AD22DAB9}"/>
              </a:ext>
            </a:extLst>
          </p:cNvPr>
          <p:cNvSpPr txBox="1"/>
          <p:nvPr/>
        </p:nvSpPr>
        <p:spPr>
          <a:xfrm>
            <a:off x="1544052" y="2234744"/>
            <a:ext cx="1377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Habilidades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digitales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para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potenciar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el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emprendimiento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rural 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478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 Herramientas digitales para negocios online y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smartworking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3019843"/>
            <a:ext cx="15621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Sección 1: La importancia de un negocio online</a:t>
            </a: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En este módulo, aprenderemos las </a:t>
            </a: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principales habilidades y nociones necesarias para crear y potenciar tu negocio rural en línea.</a:t>
            </a:r>
          </a:p>
          <a:p>
            <a:pPr>
              <a:defRPr/>
            </a:pPr>
            <a:endParaRPr lang="en-US" alt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Hoy el día, todo el mundo se mueve en Internet. Cada vez es mayor el número de usuarios que </a:t>
            </a: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navegan por la red,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lo que permite a las empresas publicitarse y contactar con potenciales clientes de forma </a:t>
            </a: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rápida y sencilla.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La presencia de tu empresa en Internet te ofrece la posibilidad de </a:t>
            </a: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compartir tu negocio en la red,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forma que es accesible por cualquier usuario en cualquier lugar del mundo, las 24 horas del día. Esto también permite el acceso a un mercado internacional. Además, </a:t>
            </a: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las herramientas TIC facilitan la gestión de información y documentos, la optimización y distribución de tareas y la interacción con el cliente. </a:t>
            </a:r>
          </a:p>
          <a:p>
            <a:pPr>
              <a:defRPr/>
            </a:pPr>
            <a:endParaRPr lang="es-E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4F6174-5780-357D-8A65-B985F7B830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0"/>
          <a:stretch/>
        </p:blipFill>
        <p:spPr>
          <a:xfrm>
            <a:off x="12037423" y="4828334"/>
            <a:ext cx="6248400" cy="347018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75874" y="2407916"/>
            <a:ext cx="161263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Sección 2: ¿Qué debe tener tu negocio online?</a:t>
            </a: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Un </a:t>
            </a: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negocio online nos permite un alcance y versatilidad muy útiles 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para potenciar la comercialización de nuestros productos. Sin embargo, existen </a:t>
            </a: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ciertos aspectos que debemos tener en cuenta 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si queremos garantizar su efectividad. Nuestro negocio online debe incluir: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356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Herramientas digitales para negocios online y smartworking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332956-8DAD-332F-CC9C-5B7980DD9E7B}"/>
              </a:ext>
            </a:extLst>
          </p:cNvPr>
          <p:cNvSpPr txBox="1"/>
          <p:nvPr/>
        </p:nvSpPr>
        <p:spPr>
          <a:xfrm>
            <a:off x="1475874" y="4743391"/>
            <a:ext cx="117067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-Información de contacto: </a:t>
            </a:r>
            <a:r>
              <a:rPr lang="es-E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Número de teléfono, dirección, sitio web, redes sociales…</a:t>
            </a:r>
          </a:p>
          <a:p>
            <a:pPr>
              <a:defRPr/>
            </a:pPr>
            <a:r>
              <a:rPr lang="es-E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-Descripción: </a:t>
            </a:r>
            <a:r>
              <a:rPr lang="es-E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Explica brevemente quién eres y qué servicios o productos ofreces.</a:t>
            </a:r>
          </a:p>
          <a:p>
            <a:pPr>
              <a:defRPr/>
            </a:pPr>
            <a:r>
              <a:rPr lang="es-E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-Catálogo: </a:t>
            </a:r>
            <a:r>
              <a:rPr lang="es-E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Incluye un menú en tu web donde expongas tus servicios o productos, así como ofertas y promociones.</a:t>
            </a:r>
          </a:p>
          <a:p>
            <a:pPr>
              <a:defRPr/>
            </a:pPr>
            <a:r>
              <a:rPr lang="es-E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-Métodos de pago: </a:t>
            </a:r>
            <a:r>
              <a:rPr lang="es-E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Ofrece al usuario diferentes formas de pagar por tus servicios. Puede ser PayPal, tarjeta de crédito o débito, efectivo…</a:t>
            </a:r>
          </a:p>
          <a:p>
            <a:pPr>
              <a:defRPr/>
            </a:pPr>
            <a:r>
              <a:rPr lang="es-E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-Buscador: </a:t>
            </a:r>
            <a:r>
              <a:rPr lang="es-E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Esto permite al usuario encontrar lo que busca de forma rápida y sencilla.</a:t>
            </a:r>
          </a:p>
          <a:p>
            <a:pPr>
              <a:defRPr/>
            </a:pPr>
            <a:r>
              <a:rPr lang="es-E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-Sección de preguntas y respuestas (FAQ): </a:t>
            </a:r>
            <a:r>
              <a:rPr lang="es-E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Permite que tus usuarios puedan resolver sus dudas con una sección de preguntas comunes respondidas.</a:t>
            </a:r>
          </a:p>
          <a:p>
            <a:pPr>
              <a:defRPr/>
            </a:pPr>
            <a:r>
              <a:rPr lang="es-E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-Sistemas de valoración: </a:t>
            </a:r>
            <a:r>
              <a:rPr lang="es-E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estos pueden ser puntuación por puntos, reseñas, opiniones…</a:t>
            </a:r>
          </a:p>
          <a:p>
            <a:pPr>
              <a:defRPr/>
            </a:pPr>
            <a:r>
              <a:rPr lang="es-E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-Imagen corporative: </a:t>
            </a:r>
            <a:r>
              <a:rPr lang="es-E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Esto incluye el nombre de la empresa, logotipo, colores específicos, imágenes… El proceso de desarrollo de estos aspectos es conocido como branding.</a:t>
            </a:r>
          </a:p>
        </p:txBody>
      </p:sp>
    </p:spTree>
    <p:extLst>
      <p:ext uri="{BB962C8B-B14F-4D97-AF65-F5344CB8AC3E}">
        <p14:creationId xmlns:p14="http://schemas.microsoft.com/office/powerpoint/2010/main" val="138690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om Controles de seguridad de videoconferencia - Asuntos de Internet">
            <a:extLst>
              <a:ext uri="{FF2B5EF4-FFF2-40B4-BE49-F238E27FC236}">
                <a16:creationId xmlns:a16="http://schemas.microsoft.com/office/drawing/2014/main" id="{B876CC40-F879-0358-1AA9-C4ED8813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4810683"/>
            <a:ext cx="5092475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rso de Asana - Boluda.com">
            <a:extLst>
              <a:ext uri="{FF2B5EF4-FFF2-40B4-BE49-F238E27FC236}">
                <a16:creationId xmlns:a16="http://schemas.microsoft.com/office/drawing/2014/main" id="{F2F7C861-9EBD-FB71-8498-9EB3A36E5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7" b="26251"/>
          <a:stretch/>
        </p:blipFill>
        <p:spPr bwMode="auto">
          <a:xfrm>
            <a:off x="10415338" y="7488339"/>
            <a:ext cx="6214318" cy="12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287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Herramientas digitales para negocios online y </a:t>
            </a:r>
            <a:r>
              <a:rPr lang="es-ES" sz="40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smartworking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763423"/>
            <a:ext cx="1630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Sección 3: Herramientas TIC para el </a:t>
            </a:r>
            <a:r>
              <a:rPr lang="es-E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smartworking</a:t>
            </a:r>
            <a:endParaRPr lang="es-E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Las herramientas TIC (Tecnología de la Información y la Comunicación) 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una serie de recursos, medios, plataformas y sistemas que permiten la transmisión de datos e información digital. </a:t>
            </a:r>
            <a:r>
              <a:rPr 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 continuación, te presentamos</a:t>
            </a:r>
            <a:r>
              <a:rPr 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herramientas TIC </a:t>
            </a:r>
            <a:r>
              <a:rPr 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que puedes utilizar para crear y potenciar tu negocio online.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79B8E0-8772-A25E-CEC9-69BC1A74134B}"/>
              </a:ext>
            </a:extLst>
          </p:cNvPr>
          <p:cNvSpPr txBox="1"/>
          <p:nvPr/>
        </p:nvSpPr>
        <p:spPr>
          <a:xfrm>
            <a:off x="1447800" y="5640459"/>
            <a:ext cx="75948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Gestión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proyectos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Mantener una buena organización de las diversas actividades de nuestra empresa es crucial para garantizar su buen funcionamiento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Skype - Wikipedia, la enciclopedia libre">
            <a:extLst>
              <a:ext uri="{FF2B5EF4-FFF2-40B4-BE49-F238E27FC236}">
                <a16:creationId xmlns:a16="http://schemas.microsoft.com/office/drawing/2014/main" id="{8A66D670-B845-FEA3-3750-A2B6E18D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274" y="5567818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2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Qué Es Canva: Analizamos Esta Herramienta de Diseño Gráfico">
            <a:extLst>
              <a:ext uri="{FF2B5EF4-FFF2-40B4-BE49-F238E27FC236}">
                <a16:creationId xmlns:a16="http://schemas.microsoft.com/office/drawing/2014/main" id="{79471443-348D-D95E-C34B-5B94FE19F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19900"/>
            <a:ext cx="3655834" cy="182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303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Herramientas digitales para negocios online y </a:t>
            </a:r>
            <a:r>
              <a:rPr lang="es-ES" sz="40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smartworking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0" name="Picture 2" descr="▷ ¿Qué es Google Drive y cómo funciona? 【 Actualizado 】">
            <a:extLst>
              <a:ext uri="{FF2B5EF4-FFF2-40B4-BE49-F238E27FC236}">
                <a16:creationId xmlns:a16="http://schemas.microsoft.com/office/drawing/2014/main" id="{C2FC2AB6-D6CE-7861-C6FA-F02FE5C9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57" y="2787019"/>
            <a:ext cx="408214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Transfer para móvil, ya disponible la app para iOS | Tecnología -  ComputerHoy.com">
            <a:extLst>
              <a:ext uri="{FF2B5EF4-FFF2-40B4-BE49-F238E27FC236}">
                <a16:creationId xmlns:a16="http://schemas.microsoft.com/office/drawing/2014/main" id="{601A2537-BECE-1122-7E9B-4F836BC43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/>
          <a:stretch/>
        </p:blipFill>
        <p:spPr bwMode="auto">
          <a:xfrm>
            <a:off x="11293929" y="2875547"/>
            <a:ext cx="3472542" cy="23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opbox: 24 trucos (y algún extra) para exprimirlo al máximo">
            <a:extLst>
              <a:ext uri="{FF2B5EF4-FFF2-40B4-BE49-F238E27FC236}">
                <a16:creationId xmlns:a16="http://schemas.microsoft.com/office/drawing/2014/main" id="{0F1535AF-C386-AAEE-C27B-F2837D08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671" y="3189070"/>
            <a:ext cx="34671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BEB6F60-3F8B-6E83-C43D-48E27ED7D894}"/>
              </a:ext>
            </a:extLst>
          </p:cNvPr>
          <p:cNvSpPr txBox="1"/>
          <p:nvPr/>
        </p:nvSpPr>
        <p:spPr>
          <a:xfrm>
            <a:off x="9599433" y="5578861"/>
            <a:ext cx="794833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s-E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Creación y diseño web para e-</a:t>
            </a:r>
            <a:r>
              <a:rPr lang="es-E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comerce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</a:p>
          <a:p>
            <a:pPr algn="r">
              <a:defRPr/>
            </a:pP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El e-</a:t>
            </a:r>
            <a:r>
              <a:rPr lang="es-E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comerce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consiste en la venta de productos a través de Internet.  Son páginas web donde presentar nuestros productos, información corporativa y contacto. Para crearla, podemos recurrir a empresas de desarrollo web o a plataformas de creación de páginas web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6" name="Picture 8" descr="WordPress.com - Wikipedia, la enciclopedia libre">
            <a:extLst>
              <a:ext uri="{FF2B5EF4-FFF2-40B4-BE49-F238E27FC236}">
                <a16:creationId xmlns:a16="http://schemas.microsoft.com/office/drawing/2014/main" id="{F436B41C-9064-B19F-B38C-5863892EB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8059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hopify: optimizar su tienda online para el SEO">
            <a:extLst>
              <a:ext uri="{FF2B5EF4-FFF2-40B4-BE49-F238E27FC236}">
                <a16:creationId xmlns:a16="http://schemas.microsoft.com/office/drawing/2014/main" id="{9713A98D-7D18-8CB7-B6FC-B585BCC2A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7277100"/>
            <a:ext cx="38195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FBADE101-C3A5-FEBE-EEF9-18FAA67B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2159"/>
            <a:ext cx="47053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2D5EAD5-4B14-7937-8E81-48BD16789093}"/>
              </a:ext>
            </a:extLst>
          </p:cNvPr>
          <p:cNvCxnSpPr/>
          <p:nvPr/>
        </p:nvCxnSpPr>
        <p:spPr>
          <a:xfrm>
            <a:off x="1447800" y="5372100"/>
            <a:ext cx="16099971" cy="0"/>
          </a:xfrm>
          <a:prstGeom prst="line">
            <a:avLst/>
          </a:prstGeom>
          <a:ln>
            <a:solidFill>
              <a:srgbClr val="FD4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79B8E0-8772-A25E-CEC9-69BC1A74134B}"/>
              </a:ext>
            </a:extLst>
          </p:cNvPr>
          <p:cNvSpPr txBox="1"/>
          <p:nvPr/>
        </p:nvSpPr>
        <p:spPr>
          <a:xfrm>
            <a:off x="1455822" y="2744331"/>
            <a:ext cx="6724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Almacenaje de información (La Nube): </a:t>
            </a:r>
          </a:p>
          <a:p>
            <a:pPr>
              <a:defRPr/>
            </a:pP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La Nube nos permite almacenar información en Internet en lugar de en un disco duro, de forma que es accesible desde cualquier lugar de forma rápida y segura.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3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AGRIVI - Crunchbase Company Profile &amp; Funding">
            <a:extLst>
              <a:ext uri="{FF2B5EF4-FFF2-40B4-BE49-F238E27FC236}">
                <a16:creationId xmlns:a16="http://schemas.microsoft.com/office/drawing/2014/main" id="{F9C60FC2-3092-A1C7-AD1B-DD05DA7DC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2"/>
          <a:stretch/>
        </p:blipFill>
        <p:spPr bwMode="auto">
          <a:xfrm>
            <a:off x="7243011" y="6020996"/>
            <a:ext cx="3298253" cy="27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348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Herramientas digitales para negocios online y </a:t>
            </a:r>
            <a:r>
              <a:rPr lang="es-ES" sz="40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smartworking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79B8E0-8772-A25E-CEC9-69BC1A74134B}"/>
              </a:ext>
            </a:extLst>
          </p:cNvPr>
          <p:cNvSpPr txBox="1"/>
          <p:nvPr/>
        </p:nvSpPr>
        <p:spPr>
          <a:xfrm>
            <a:off x="1455821" y="2519581"/>
            <a:ext cx="89073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-Redes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Sociales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(RRSS): </a:t>
            </a:r>
          </a:p>
          <a:p>
            <a:pPr>
              <a:defRPr/>
            </a:pP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Las Redes Sociales son plataformas que ponen en contacto a miles de personas, permitiéndoles compartir mensajes, imágenes, videos, enlaces… Esto supone una gran oportunidad para publicitar nuestra empresa y fomentar la comunicación externa.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2D5EAD5-4B14-7937-8E81-48BD16789093}"/>
              </a:ext>
            </a:extLst>
          </p:cNvPr>
          <p:cNvCxnSpPr/>
          <p:nvPr/>
        </p:nvCxnSpPr>
        <p:spPr>
          <a:xfrm>
            <a:off x="1447800" y="5372100"/>
            <a:ext cx="16099971" cy="0"/>
          </a:xfrm>
          <a:prstGeom prst="line">
            <a:avLst/>
          </a:prstGeom>
          <a:ln>
            <a:solidFill>
              <a:srgbClr val="FD4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Facebook - Entrar o registrarse">
            <a:extLst>
              <a:ext uri="{FF2B5EF4-FFF2-40B4-BE49-F238E27FC236}">
                <a16:creationId xmlns:a16="http://schemas.microsoft.com/office/drawing/2014/main" id="{C21C35E6-AB2D-1FCB-627E-33BA332C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186" y="2858074"/>
            <a:ext cx="1650046" cy="165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nstagram - Wikipedia, la enciclopedia libre">
            <a:extLst>
              <a:ext uri="{FF2B5EF4-FFF2-40B4-BE49-F238E27FC236}">
                <a16:creationId xmlns:a16="http://schemas.microsoft.com/office/drawing/2014/main" id="{35E93F46-38AB-9CB9-920F-FE2A68261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186" y="2952162"/>
            <a:ext cx="1650047" cy="16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LinkedIn - Aplicaciones en Google Play">
            <a:extLst>
              <a:ext uri="{FF2B5EF4-FFF2-40B4-BE49-F238E27FC236}">
                <a16:creationId xmlns:a16="http://schemas.microsoft.com/office/drawing/2014/main" id="{365A7620-2923-BC68-0777-BF22A5927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152" y="2952162"/>
            <a:ext cx="1650047" cy="16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05B48A64-BAB5-6B17-9825-5D7EDE87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443709"/>
            <a:ext cx="4330168" cy="121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ool Farm Tool | An online greenhouse gas, water, and biodiversity  calculator">
            <a:extLst>
              <a:ext uri="{FF2B5EF4-FFF2-40B4-BE49-F238E27FC236}">
                <a16:creationId xmlns:a16="http://schemas.microsoft.com/office/drawing/2014/main" id="{B4FD7239-4AFD-A63A-7200-617AE3FF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03" y="5569296"/>
            <a:ext cx="2592593" cy="13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6F0D4D8-2006-FFF0-FE3E-6EC80AFA8520}"/>
              </a:ext>
            </a:extLst>
          </p:cNvPr>
          <p:cNvSpPr txBox="1"/>
          <p:nvPr/>
        </p:nvSpPr>
        <p:spPr>
          <a:xfrm>
            <a:off x="10541264" y="6141992"/>
            <a:ext cx="70065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-Herramientas TIC específicas para el sector agrario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</a:p>
          <a:p>
            <a:pPr algn="r">
              <a:defRPr/>
            </a:pP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El mundo rural también posee herramientas que nos pueden ayudar a llevar una buena gestión de nuestra empresa.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9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2E3FFC-DE2C-E6B2-00B0-5832AAC10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94" y="3663448"/>
            <a:ext cx="6283206" cy="47124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 Consejos para potenciar la comunicación digital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588955"/>
            <a:ext cx="11125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Sección 1: Introducción a la comunicación digital</a:t>
            </a:r>
          </a:p>
          <a:p>
            <a:pPr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La comunicación digital 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es la transmisión de </a:t>
            </a:r>
            <a:r>
              <a:rPr lang="es-E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información, archivos o mensajes</a:t>
            </a:r>
            <a:r>
              <a:rPr lang="es-E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través de las herramientas digitales o herramientas TIC. La comunicación digital en Internet ofrece muchas ventajas con respecto a los canales de comunicación </a:t>
            </a:r>
            <a:r>
              <a:rPr lang="es-ES" altLang="es-ES" sz="2800">
                <a:ea typeface="Microsoft Sans Serif" panose="020B0604020202020204" pitchFamily="34" charset="0"/>
                <a:cs typeface="Microsoft Sans Serif" panose="020B0604020202020204" pitchFamily="34" charset="0"/>
              </a:rPr>
              <a:t>tradicional:</a:t>
            </a:r>
          </a:p>
          <a:p>
            <a:pPr>
              <a:defRPr/>
            </a:pPr>
            <a:endParaRPr lang="en-US" sz="2800" b="1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2600" b="1">
                <a:ea typeface="Microsoft Sans Serif" panose="020B0604020202020204" pitchFamily="34" charset="0"/>
                <a:cs typeface="Microsoft Sans Serif" panose="020B0604020202020204" pitchFamily="34" charset="0"/>
              </a:rPr>
              <a:t>-Rapidez: </a:t>
            </a:r>
            <a:r>
              <a:rPr lang="es-ES" sz="2600">
                <a:ea typeface="Microsoft Sans Serif" panose="020B0604020202020204" pitchFamily="34" charset="0"/>
                <a:cs typeface="Microsoft Sans Serif" panose="020B0604020202020204" pitchFamily="34" charset="0"/>
              </a:rPr>
              <a:t>Los mensajes e información en internet viajan de un lugar a otro del mundo en cuestión de segundos</a:t>
            </a:r>
            <a:r>
              <a:rPr lang="en-US" sz="260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26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2600" b="1">
                <a:ea typeface="Microsoft Sans Serif" panose="020B0604020202020204" pitchFamily="34" charset="0"/>
                <a:cs typeface="Microsoft Sans Serif" panose="020B0604020202020204" pitchFamily="34" charset="0"/>
              </a:rPr>
              <a:t>-Accesibilidad: </a:t>
            </a:r>
            <a:r>
              <a:rPr lang="es-ES" sz="2600">
                <a:ea typeface="Microsoft Sans Serif" panose="020B0604020202020204" pitchFamily="34" charset="0"/>
                <a:cs typeface="Microsoft Sans Serif" panose="020B0604020202020204" pitchFamily="34" charset="0"/>
              </a:rPr>
              <a:t>Gracias a Internet, podemos acceder a la información y a la comunicación de forma rápida, sencilla y desde cualquier dispositivo.</a:t>
            </a:r>
          </a:p>
          <a:p>
            <a:pPr>
              <a:defRPr/>
            </a:pPr>
            <a:r>
              <a:rPr lang="en-US" sz="2600" b="1">
                <a:ea typeface="Microsoft Sans Serif" panose="020B0604020202020204" pitchFamily="34" charset="0"/>
                <a:cs typeface="Microsoft Sans Serif" panose="020B0604020202020204" pitchFamily="34" charset="0"/>
              </a:rPr>
              <a:t>-Económico: </a:t>
            </a:r>
            <a:r>
              <a:rPr lang="es-ES" sz="2600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 nos ofrece recursos prácticamente infinitos en áreas muy diversas</a:t>
            </a:r>
            <a:r>
              <a:rPr lang="en-US" sz="260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2600" b="1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2600" b="1">
                <a:ea typeface="Microsoft Sans Serif" panose="020B0604020202020204" pitchFamily="34" charset="0"/>
                <a:cs typeface="Microsoft Sans Serif" panose="020B0604020202020204" pitchFamily="34" charset="0"/>
              </a:rPr>
              <a:t>-Ecológico: : </a:t>
            </a:r>
            <a:r>
              <a:rPr lang="es-ES" sz="2600">
                <a:ea typeface="Microsoft Sans Serif" panose="020B0604020202020204" pitchFamily="34" charset="0"/>
                <a:cs typeface="Microsoft Sans Serif" panose="020B0604020202020204" pitchFamily="34" charset="0"/>
              </a:rPr>
              <a:t>El ahorro en recursos físicos hace que la comunicación online sea más ecológica que la comunicación tradicional.</a:t>
            </a:r>
          </a:p>
          <a:p>
            <a:pPr>
              <a:defRPr/>
            </a:pPr>
            <a:endParaRPr 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7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1800</Words>
  <Application>Microsoft Office PowerPoint</Application>
  <PresentationFormat>Personalizado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Microsoft Sans Serif</vt:lpstr>
      <vt:lpstr>Office Theme</vt:lpstr>
      <vt:lpstr>1_Office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wide - ppt template</dc:title>
  <dc:creator>Monia Coppola</dc:creator>
  <cp:keywords>DAE5RJB_4P8,BAEXurJiHZU</cp:keywords>
  <cp:lastModifiedBy>Bárbara Brenda Starck Carlós</cp:lastModifiedBy>
  <cp:revision>34</cp:revision>
  <dcterms:created xsi:type="dcterms:W3CDTF">2022-02-24T12:49:48Z</dcterms:created>
  <dcterms:modified xsi:type="dcterms:W3CDTF">2022-10-17T10:58:57Z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2022-02-24T00:00:00Z</vt:filetime>
  </property>
</Properties>
</file>