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Lst>
  <p:sldIdLst>
    <p:sldId id="256" r:id="rId4"/>
    <p:sldId id="265" r:id="rId5"/>
    <p:sldId id="266" r:id="rId6"/>
    <p:sldId id="259" r:id="rId7"/>
    <p:sldId id="268" r:id="rId8"/>
    <p:sldId id="269" r:id="rId9"/>
    <p:sldId id="271" r:id="rId10"/>
    <p:sldId id="270" r:id="rId11"/>
    <p:sldId id="272" r:id="rId12"/>
    <p:sldId id="277" r:id="rId13"/>
    <p:sldId id="273" r:id="rId14"/>
    <p:sldId id="274" r:id="rId15"/>
    <p:sldId id="260" r:id="rId16"/>
    <p:sldId id="275" r:id="rId17"/>
    <p:sldId id="276" r:id="rId18"/>
    <p:sldId id="267" r:id="rId19"/>
    <p:sldId id="261" r:id="rId20"/>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FB4"/>
    <a:srgbClr val="AC7BDC"/>
    <a:srgbClr val="FFCA28"/>
    <a:srgbClr val="FC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1949C-4F46-5D90-5ABE-AF4C510DA959}"/>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18EEB9-F332-D4E8-B5C3-A2AFBA06764C}"/>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FFA9C8-F09D-A28F-9C27-39DE96B060F7}"/>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A34ED-F807-69A6-B809-290556F51D0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6" name="Marcador de pie de página 5">
            <a:extLst>
              <a:ext uri="{FF2B5EF4-FFF2-40B4-BE49-F238E27FC236}">
                <a16:creationId xmlns:a16="http://schemas.microsoft.com/office/drawing/2014/main" id="{391311A9-C716-6E77-38A6-6B4607B4992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4311710-0BA5-43ED-E520-140C43934BD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24562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8DEF-8D49-64FE-AD97-F9DAB8861AF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583FD55-70C7-37CE-A9EE-C00BA6BECE7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9A84-AF48-9AB3-BE3D-C61D52B85E9C}"/>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7E4B88-F373-6772-58DC-B90ECC706878}"/>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6" name="Marcador de pie de página 5">
            <a:extLst>
              <a:ext uri="{FF2B5EF4-FFF2-40B4-BE49-F238E27FC236}">
                <a16:creationId xmlns:a16="http://schemas.microsoft.com/office/drawing/2014/main" id="{7723332D-2B61-AFD0-82F4-3C5DF7F488D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561B29-4152-6C4C-BF3C-129026AD6C71}"/>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405156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75ADE-D4FB-22CC-5459-277BE01445C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FF21D0-2A18-E3EB-0A76-B65187D131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FD11E8-3766-2680-D123-5E992720973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5" name="Marcador de pie de página 4">
            <a:extLst>
              <a:ext uri="{FF2B5EF4-FFF2-40B4-BE49-F238E27FC236}">
                <a16:creationId xmlns:a16="http://schemas.microsoft.com/office/drawing/2014/main" id="{02FD317B-C31E-C7A9-1B51-1616E411DAB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D9C48F9-66A3-7A81-50B4-A080DBC5D7FA}"/>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31220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14731-BB8D-76EA-A465-54138A92CB2B}"/>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D7D4A6-775F-7462-C60D-FC5E22CF0C9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B7DA30-2844-58DF-D43A-2AFD89C330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5" name="Marcador de pie de página 4">
            <a:extLst>
              <a:ext uri="{FF2B5EF4-FFF2-40B4-BE49-F238E27FC236}">
                <a16:creationId xmlns:a16="http://schemas.microsoft.com/office/drawing/2014/main" id="{8A210C38-1017-0F07-E4A5-8013C7F6800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44EC7C5-35E1-F85E-7C9D-EAF37F615D18}"/>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209250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AF5AE-94F6-0A8E-1098-BBE2B5750F7D}"/>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3BAF39-B422-6C6D-F3BC-341E345A5BBD}"/>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667AE6-C409-A4E0-701B-9529BABD6336}"/>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5" name="Marcador de pie de página 4">
            <a:extLst>
              <a:ext uri="{FF2B5EF4-FFF2-40B4-BE49-F238E27FC236}">
                <a16:creationId xmlns:a16="http://schemas.microsoft.com/office/drawing/2014/main" id="{4BF42CCA-8053-EAE2-F185-A5C98BA3C7A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6488673-3D20-0B87-59E4-CD7699EB483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80983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1D46E-814A-CA9B-E75E-03D1D75421E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0388A1-EDB0-6F1D-3CDE-3CC7E9A2F5BC}"/>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0CE9B0-787E-E01B-3784-78FDB2FB0BB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5" name="Marcador de pie de página 4">
            <a:extLst>
              <a:ext uri="{FF2B5EF4-FFF2-40B4-BE49-F238E27FC236}">
                <a16:creationId xmlns:a16="http://schemas.microsoft.com/office/drawing/2014/main" id="{7764D22E-0DE5-C184-4C77-934A7420FF0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748FD6-54BB-BAC3-7587-631E2501FEB9}"/>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32752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5497-B649-C263-4548-F3BD3307E0E1}"/>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5FB067-4AF0-0E66-338A-19502E772450}"/>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C3FEF-8000-B4D5-8415-0AF23E5ACF1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5" name="Marcador de pie de página 4">
            <a:extLst>
              <a:ext uri="{FF2B5EF4-FFF2-40B4-BE49-F238E27FC236}">
                <a16:creationId xmlns:a16="http://schemas.microsoft.com/office/drawing/2014/main" id="{64B13E0C-F115-B738-BDC7-AA8D17CA76D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5AA749-E46E-E7C2-92D7-5DF988B94B04}"/>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37359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3C34A-3133-B72E-3BEA-4ACE8BADF94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EA8966-14BB-564B-B172-19629B42951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941C84-988F-F505-FFF8-A9679465E60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B2A31E-E2C7-CE8F-8AE3-04F668EA965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6" name="Marcador de pie de página 5">
            <a:extLst>
              <a:ext uri="{FF2B5EF4-FFF2-40B4-BE49-F238E27FC236}">
                <a16:creationId xmlns:a16="http://schemas.microsoft.com/office/drawing/2014/main" id="{FD8A95A6-C1AA-3800-89AF-8542FBFA4D5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2A32347-9F9C-E4D7-FBB4-DCC460B60275}"/>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30147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E2DA-118B-C085-C220-8E8DA98550FA}"/>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46A4FF-1812-787E-E163-77CFE2C483B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0F8D66-709F-0F95-2CCA-B371879484A2}"/>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BAF0B3-FF54-5AF5-C61B-7A2918A315BE}"/>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A7BEEF-1CB2-E9F0-295C-F199CC162F7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FB6C01-62E4-8DAF-8FA3-62A37AEF48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8" name="Marcador de pie de página 7">
            <a:extLst>
              <a:ext uri="{FF2B5EF4-FFF2-40B4-BE49-F238E27FC236}">
                <a16:creationId xmlns:a16="http://schemas.microsoft.com/office/drawing/2014/main" id="{B61C532F-995D-F4D8-C216-E9DDD89074F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DC6183D0-87E6-5F2E-BBE5-23D0E3E2C64F}"/>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13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27361-5590-A868-A5D4-0EDC0867C08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945BD4-8740-2B04-08BA-031623F5FAB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4" name="Marcador de pie de página 3">
            <a:extLst>
              <a:ext uri="{FF2B5EF4-FFF2-40B4-BE49-F238E27FC236}">
                <a16:creationId xmlns:a16="http://schemas.microsoft.com/office/drawing/2014/main" id="{9574857B-70CC-9BE6-C8CA-0F8DFDCB568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F4A2AF0D-DAC3-A557-0AB9-32B33D0D865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34643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EA0526-4E13-E717-DCAE-122FFFBC282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14/10/2022</a:t>
            </a:fld>
            <a:endParaRPr lang="es-ES"/>
          </a:p>
        </p:txBody>
      </p:sp>
      <p:sp>
        <p:nvSpPr>
          <p:cNvPr id="3" name="Marcador de pie de página 2">
            <a:extLst>
              <a:ext uri="{FF2B5EF4-FFF2-40B4-BE49-F238E27FC236}">
                <a16:creationId xmlns:a16="http://schemas.microsoft.com/office/drawing/2014/main" id="{86AF9DE4-D424-AF6F-B89E-52FA4D70FA7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613C906-1CB1-B2F0-A160-B16313F8A17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‹Nº›</a:t>
            </a:fld>
            <a:endParaRPr lang="es-ES"/>
          </a:p>
        </p:txBody>
      </p:sp>
    </p:spTree>
    <p:extLst>
      <p:ext uri="{BB962C8B-B14F-4D97-AF65-F5344CB8AC3E}">
        <p14:creationId xmlns:p14="http://schemas.microsoft.com/office/powerpoint/2010/main" val="3011223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4876800" y="723900"/>
            <a:ext cx="8039099" cy="4524374"/>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21" name="object 6">
            <a:extLst>
              <a:ext uri="{FF2B5EF4-FFF2-40B4-BE49-F238E27FC236}">
                <a16:creationId xmlns:a16="http://schemas.microsoft.com/office/drawing/2014/main" id="{A1D8B407-8154-4207-9D76-D7D32F343DBD}"/>
              </a:ext>
            </a:extLst>
          </p:cNvPr>
          <p:cNvSpPr txBox="1"/>
          <p:nvPr userDrawn="1"/>
        </p:nvSpPr>
        <p:spPr>
          <a:xfrm>
            <a:off x="8881981" y="4530662"/>
            <a:ext cx="2093595" cy="410209"/>
          </a:xfrm>
          <a:prstGeom prst="rect">
            <a:avLst/>
          </a:prstGeom>
        </p:spPr>
        <p:txBody>
          <a:bodyPr vert="horz" wrap="square" lIns="0" tIns="15875" rIns="0" bIns="0" rtlCol="0">
            <a:spAutoFit/>
          </a:bodyPr>
          <a:lstStyle/>
          <a:p>
            <a:pPr marL="12700">
              <a:lnSpc>
                <a:spcPct val="100000"/>
              </a:lnSpc>
              <a:spcBef>
                <a:spcPts val="125"/>
              </a:spcBef>
            </a:pPr>
            <a:r>
              <a:rPr sz="2500" dirty="0">
                <a:solidFill>
                  <a:schemeClr val="tx1"/>
                </a:solidFill>
                <a:latin typeface="Microsoft Sans Serif"/>
                <a:cs typeface="Microsoft Sans Serif"/>
              </a:rPr>
              <a:t>wideproject.eu</a:t>
            </a:r>
          </a:p>
        </p:txBody>
      </p:sp>
      <p:sp>
        <p:nvSpPr>
          <p:cNvPr id="23" name="CuadroTexto 22">
            <a:extLst>
              <a:ext uri="{FF2B5EF4-FFF2-40B4-BE49-F238E27FC236}">
                <a16:creationId xmlns:a16="http://schemas.microsoft.com/office/drawing/2014/main" id="{96A80E2F-D880-4F44-863E-0C734D2131D9}"/>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14325600" y="190500"/>
            <a:ext cx="3789133" cy="2194867"/>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10" name="CuadroTexto 9">
            <a:extLst>
              <a:ext uri="{FF2B5EF4-FFF2-40B4-BE49-F238E27FC236}">
                <a16:creationId xmlns:a16="http://schemas.microsoft.com/office/drawing/2014/main" id="{6C4D5EDC-7551-4A38-9D41-D9849097276F}"/>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5568541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25FA1104-3B81-4779-1C54-FECA8BEF2325}"/>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7" name="bg object 17">
            <a:extLst>
              <a:ext uri="{FF2B5EF4-FFF2-40B4-BE49-F238E27FC236}">
                <a16:creationId xmlns:a16="http://schemas.microsoft.com/office/drawing/2014/main" id="{F5BB24D3-8CC1-1D71-245A-6C6AB9BC5D4D}"/>
              </a:ext>
            </a:extLst>
          </p:cNvPr>
          <p:cNvPicPr/>
          <p:nvPr userDrawn="1"/>
        </p:nvPicPr>
        <p:blipFill>
          <a:blip r:embed="rId13" cstate="print"/>
          <a:stretch>
            <a:fillRect/>
          </a:stretch>
        </p:blipFill>
        <p:spPr>
          <a:xfrm>
            <a:off x="1057881" y="9265523"/>
            <a:ext cx="3152774" cy="666749"/>
          </a:xfrm>
          <a:prstGeom prst="rect">
            <a:avLst/>
          </a:prstGeom>
        </p:spPr>
      </p:pic>
      <p:pic>
        <p:nvPicPr>
          <p:cNvPr id="8" name="object 2">
            <a:extLst>
              <a:ext uri="{FF2B5EF4-FFF2-40B4-BE49-F238E27FC236}">
                <a16:creationId xmlns:a16="http://schemas.microsoft.com/office/drawing/2014/main" id="{FF140756-2FE5-8981-78F7-8392FC0935A5}"/>
              </a:ext>
            </a:extLst>
          </p:cNvPr>
          <p:cNvPicPr/>
          <p:nvPr userDrawn="1"/>
        </p:nvPicPr>
        <p:blipFill>
          <a:blip r:embed="rId14" cstate="print"/>
          <a:stretch>
            <a:fillRect/>
          </a:stretch>
        </p:blipFill>
        <p:spPr>
          <a:xfrm>
            <a:off x="14325600" y="190500"/>
            <a:ext cx="3789133" cy="2194867"/>
          </a:xfrm>
          <a:prstGeom prst="rect">
            <a:avLst/>
          </a:prstGeom>
        </p:spPr>
      </p:pic>
      <p:sp>
        <p:nvSpPr>
          <p:cNvPr id="12" name="CuadroTexto 11">
            <a:extLst>
              <a:ext uri="{FF2B5EF4-FFF2-40B4-BE49-F238E27FC236}">
                <a16:creationId xmlns:a16="http://schemas.microsoft.com/office/drawing/2014/main" id="{FF3F6D73-3880-2C77-1E58-189C9CD0B96D}"/>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817353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bin"/><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1137" y="8007589"/>
            <a:ext cx="581024" cy="581024"/>
          </a:xfrm>
          <a:prstGeom prst="rect">
            <a:avLst/>
          </a:prstGeom>
        </p:spPr>
      </p:pic>
      <p:pic>
        <p:nvPicPr>
          <p:cNvPr id="4" name="object 4"/>
          <p:cNvPicPr/>
          <p:nvPr/>
        </p:nvPicPr>
        <p:blipFill>
          <a:blip r:embed="rId2" cstate="print"/>
          <a:stretch>
            <a:fillRect/>
          </a:stretch>
        </p:blipFill>
        <p:spPr>
          <a:xfrm>
            <a:off x="451137" y="7355968"/>
            <a:ext cx="581024" cy="581024"/>
          </a:xfrm>
          <a:prstGeom prst="rect">
            <a:avLst/>
          </a:prstGeom>
        </p:spPr>
      </p:pic>
      <p:pic>
        <p:nvPicPr>
          <p:cNvPr id="5" name="object 5"/>
          <p:cNvPicPr/>
          <p:nvPr/>
        </p:nvPicPr>
        <p:blipFill>
          <a:blip r:embed="rId2" cstate="print"/>
          <a:stretch>
            <a:fillRect/>
          </a:stretch>
        </p:blipFill>
        <p:spPr>
          <a:xfrm>
            <a:off x="451137" y="6710436"/>
            <a:ext cx="581024" cy="581024"/>
          </a:xfrm>
          <a:prstGeom prst="rect">
            <a:avLst/>
          </a:prstGeom>
        </p:spPr>
      </p:pic>
      <p:sp>
        <p:nvSpPr>
          <p:cNvPr id="6" name="CuadroTexto 5">
            <a:extLst>
              <a:ext uri="{FF2B5EF4-FFF2-40B4-BE49-F238E27FC236}">
                <a16:creationId xmlns:a16="http://schemas.microsoft.com/office/drawing/2014/main" id="{4C075C3B-C5C3-7B12-DC87-D33D34E6DCA7}"/>
              </a:ext>
            </a:extLst>
          </p:cNvPr>
          <p:cNvSpPr txBox="1"/>
          <p:nvPr/>
        </p:nvSpPr>
        <p:spPr>
          <a:xfrm>
            <a:off x="3238500" y="5448300"/>
            <a:ext cx="11811000" cy="3516347"/>
          </a:xfrm>
          <a:prstGeom prst="rect">
            <a:avLst/>
          </a:prstGeom>
          <a:noFill/>
        </p:spPr>
        <p:txBody>
          <a:bodyPr wrap="square">
            <a:spAutoFit/>
          </a:bodyPr>
          <a:lstStyle/>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Digital Skills for rural entrepreneurship empowerment</a:t>
            </a:r>
          </a:p>
          <a:p>
            <a:pPr marL="12700" algn="ctr">
              <a:lnSpc>
                <a:spcPct val="100000"/>
              </a:lnSpc>
              <a:spcBef>
                <a:spcPts val="100"/>
              </a:spcBef>
            </a:pP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400" spc="-65" dirty="0">
                <a:latin typeface="+mj-lt"/>
                <a:ea typeface="Microsoft Sans Serif" panose="020B0604020202020204" pitchFamily="34" charset="0"/>
                <a:cs typeface="Microsoft Sans Serif" panose="020B0604020202020204" pitchFamily="34" charset="0"/>
              </a:rPr>
              <a:t>Partner: Internet Web Solutions</a:t>
            </a: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2E3FFC-DE2C-E6B2-00B0-5832AAC10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3390900"/>
            <a:ext cx="6283206" cy="4712404"/>
          </a:xfrm>
          <a:prstGeom prst="rect">
            <a:avLst/>
          </a:prstGeom>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Tips to boost Digital communication</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588955"/>
            <a:ext cx="10896600" cy="4832092"/>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1: Introduction to digital communication </a:t>
            </a:r>
          </a:p>
          <a:p>
            <a:pPr>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a:p>
            <a:pPr>
              <a:defRPr/>
            </a:pPr>
            <a:r>
              <a:rPr lang="en-US" sz="2800">
                <a:ea typeface="Microsoft Sans Serif" panose="020B0604020202020204" pitchFamily="34" charset="0"/>
                <a:cs typeface="Microsoft Sans Serif" panose="020B0604020202020204" pitchFamily="34" charset="0"/>
              </a:rPr>
              <a:t>There </a:t>
            </a:r>
            <a:r>
              <a:rPr lang="en-US" sz="2800" dirty="0">
                <a:ea typeface="Microsoft Sans Serif" panose="020B0604020202020204" pitchFamily="34" charset="0"/>
                <a:cs typeface="Microsoft Sans Serif" panose="020B0604020202020204" pitchFamily="34" charset="0"/>
              </a:rPr>
              <a:t>are two types of digital communication:</a:t>
            </a:r>
          </a:p>
          <a:p>
            <a:pPr>
              <a:defRPr/>
            </a:pPr>
            <a:endParaRPr lang="en-US" sz="2800" b="1" dirty="0">
              <a:ea typeface="Microsoft Sans Serif" panose="020B0604020202020204" pitchFamily="34" charset="0"/>
              <a:cs typeface="Microsoft Sans Serif" panose="020B0604020202020204" pitchFamily="34" charset="0"/>
            </a:endParaRPr>
          </a:p>
          <a:p>
            <a:pPr>
              <a:defRPr/>
            </a:pPr>
            <a:r>
              <a:rPr lang="en-US" sz="2800" b="1" dirty="0">
                <a:ea typeface="Microsoft Sans Serif" panose="020B0604020202020204" pitchFamily="34" charset="0"/>
                <a:cs typeface="Microsoft Sans Serif" panose="020B0604020202020204" pitchFamily="34" charset="0"/>
              </a:rPr>
              <a:t>-Internal Digital Communication: </a:t>
            </a:r>
            <a:r>
              <a:rPr lang="en-US" sz="2800" dirty="0">
                <a:ea typeface="Microsoft Sans Serif" panose="020B0604020202020204" pitchFamily="34" charset="0"/>
                <a:cs typeface="Microsoft Sans Serif" panose="020B0604020202020204" pitchFamily="34" charset="0"/>
              </a:rPr>
              <a:t>It is aimed at members within </a:t>
            </a:r>
            <a:r>
              <a:rPr lang="en-US" sz="2800">
                <a:ea typeface="Microsoft Sans Serif" panose="020B0604020202020204" pitchFamily="34" charset="0"/>
                <a:cs typeface="Microsoft Sans Serif" panose="020B0604020202020204" pitchFamily="34" charset="0"/>
              </a:rPr>
              <a:t>a company, and it strengthens relationship among workers and optimize the management of work.</a:t>
            </a:r>
            <a:endParaRPr lang="en-US" sz="2800" dirty="0">
              <a:ea typeface="Microsoft Sans Serif" panose="020B0604020202020204" pitchFamily="34" charset="0"/>
              <a:cs typeface="Microsoft Sans Serif" panose="020B0604020202020204" pitchFamily="34" charset="0"/>
            </a:endParaRPr>
          </a:p>
          <a:p>
            <a:pPr>
              <a:defRPr/>
            </a:pPr>
            <a:endParaRPr lang="en-US" sz="2800" b="1" dirty="0">
              <a:ea typeface="Microsoft Sans Serif" panose="020B0604020202020204" pitchFamily="34" charset="0"/>
              <a:cs typeface="Microsoft Sans Serif" panose="020B0604020202020204" pitchFamily="34" charset="0"/>
            </a:endParaRPr>
          </a:p>
          <a:p>
            <a:pPr>
              <a:defRPr/>
            </a:pPr>
            <a:r>
              <a:rPr lang="en-US" sz="2800" b="1" dirty="0">
                <a:ea typeface="Microsoft Sans Serif" panose="020B0604020202020204" pitchFamily="34" charset="0"/>
                <a:cs typeface="Microsoft Sans Serif" panose="020B0604020202020204" pitchFamily="34" charset="0"/>
              </a:rPr>
              <a:t>-External Digital Communication: </a:t>
            </a:r>
            <a:r>
              <a:rPr lang="en-US" sz="2800" dirty="0">
                <a:ea typeface="Microsoft Sans Serif" panose="020B0604020202020204" pitchFamily="34" charset="0"/>
                <a:cs typeface="Microsoft Sans Serif" panose="020B0604020202020204" pitchFamily="34" charset="0"/>
              </a:rPr>
              <a:t>It is addressed to the public outside </a:t>
            </a:r>
            <a:r>
              <a:rPr lang="en-US" sz="2800">
                <a:ea typeface="Microsoft Sans Serif" panose="020B0604020202020204" pitchFamily="34" charset="0"/>
                <a:cs typeface="Microsoft Sans Serif" panose="020B0604020202020204" pitchFamily="34" charset="0"/>
              </a:rPr>
              <a:t>the company, with the aim of attracting new customers, advertise products or services or partner seeking.</a:t>
            </a:r>
            <a:endParaRPr lang="es-ES" sz="28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2634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Tips to boost Digital communication</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588955"/>
            <a:ext cx="15697200" cy="6124754"/>
          </a:xfrm>
          <a:prstGeom prst="rect">
            <a:avLst/>
          </a:prstGeom>
          <a:noFill/>
        </p:spPr>
        <p:txBody>
          <a:bodyPr wrap="square" rtlCol="0">
            <a:spAutoFit/>
          </a:bodyPr>
          <a:lstStyle/>
          <a:p>
            <a:pPr>
              <a:defRPr/>
            </a:pPr>
            <a:r>
              <a:rPr lang="fr-FR" altLang="es-ES" sz="2800" b="1" dirty="0">
                <a:solidFill>
                  <a:srgbClr val="FD4FB4"/>
                </a:solidFill>
                <a:ea typeface="Microsoft Sans Serif" panose="020B0604020202020204" pitchFamily="34" charset="0"/>
                <a:cs typeface="Microsoft Sans Serif" panose="020B0604020202020204" pitchFamily="34" charset="0"/>
              </a:rPr>
              <a:t>Section 2: </a:t>
            </a:r>
            <a:r>
              <a:rPr lang="fr-FR" altLang="es-ES" sz="2800" b="1" dirty="0" err="1">
                <a:solidFill>
                  <a:srgbClr val="FD4FB4"/>
                </a:solidFill>
                <a:ea typeface="Microsoft Sans Serif" panose="020B0604020202020204" pitchFamily="34" charset="0"/>
                <a:cs typeface="Microsoft Sans Serif" panose="020B0604020202020204" pitchFamily="34" charset="0"/>
              </a:rPr>
              <a:t>Internal</a:t>
            </a:r>
            <a:r>
              <a:rPr lang="fr-FR" altLang="es-ES" sz="2800" b="1" dirty="0">
                <a:solidFill>
                  <a:srgbClr val="FD4FB4"/>
                </a:solidFill>
                <a:ea typeface="Microsoft Sans Serif" panose="020B0604020202020204" pitchFamily="34" charset="0"/>
                <a:cs typeface="Microsoft Sans Serif" panose="020B0604020202020204" pitchFamily="34" charset="0"/>
              </a:rPr>
              <a:t> digital communication </a:t>
            </a:r>
            <a:r>
              <a:rPr lang="fr-FR" altLang="es-ES" sz="2800" b="1" dirty="0" err="1">
                <a:solidFill>
                  <a:srgbClr val="FD4FB4"/>
                </a:solidFill>
                <a:ea typeface="Microsoft Sans Serif" panose="020B0604020202020204" pitchFamily="34" charset="0"/>
                <a:cs typeface="Microsoft Sans Serif" panose="020B0604020202020204" pitchFamily="34" charset="0"/>
              </a:rPr>
              <a:t>tips</a:t>
            </a:r>
            <a:r>
              <a:rPr lang="fr-FR" altLang="es-ES" sz="2800" b="1" dirty="0">
                <a:solidFill>
                  <a:srgbClr val="FD4FB4"/>
                </a:solidFill>
                <a:ea typeface="Microsoft Sans Serif" panose="020B0604020202020204" pitchFamily="34" charset="0"/>
                <a:cs typeface="Microsoft Sans Serif" panose="020B0604020202020204" pitchFamily="34" charset="0"/>
              </a:rPr>
              <a:t> </a:t>
            </a:r>
          </a:p>
          <a:p>
            <a:pPr>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800" dirty="0">
                <a:ea typeface="Microsoft Sans Serif" panose="020B0604020202020204" pitchFamily="34" charset="0"/>
                <a:cs typeface="Microsoft Sans Serif" panose="020B0604020202020204" pitchFamily="34" charset="0"/>
              </a:rPr>
              <a:t>Don't forget </a:t>
            </a:r>
            <a:r>
              <a:rPr lang="en-US" altLang="es-ES" sz="2800" b="1" dirty="0">
                <a:ea typeface="Microsoft Sans Serif" panose="020B0604020202020204" pitchFamily="34" charset="0"/>
                <a:cs typeface="Microsoft Sans Serif" panose="020B0604020202020204" pitchFamily="34" charset="0"/>
              </a:rPr>
              <a:t>manners, communicate politely </a:t>
            </a:r>
            <a:r>
              <a:rPr lang="en-US" altLang="es-ES" sz="2800" dirty="0">
                <a:ea typeface="Microsoft Sans Serif" panose="020B0604020202020204" pitchFamily="34" charset="0"/>
                <a:cs typeface="Microsoft Sans Serif" panose="020B0604020202020204" pitchFamily="34" charset="0"/>
              </a:rPr>
              <a:t>and without </a:t>
            </a:r>
            <a:r>
              <a:rPr lang="en-US" altLang="es-ES" sz="2800" b="1" dirty="0">
                <a:ea typeface="Microsoft Sans Serif" panose="020B0604020202020204" pitchFamily="34" charset="0"/>
                <a:cs typeface="Microsoft Sans Serif" panose="020B0604020202020204" pitchFamily="34" charset="0"/>
              </a:rPr>
              <a:t>spelling mistakes.</a:t>
            </a:r>
          </a:p>
          <a:p>
            <a:pPr marL="514350" indent="-514350">
              <a:buAutoNum type="arabicPeriod"/>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800" dirty="0">
                <a:ea typeface="Microsoft Sans Serif" panose="020B0604020202020204" pitchFamily="34" charset="0"/>
                <a:cs typeface="Microsoft Sans Serif" panose="020B0604020202020204" pitchFamily="34" charset="0"/>
              </a:rPr>
              <a:t>For a more human interaction, we can resort to </a:t>
            </a:r>
            <a:r>
              <a:rPr lang="en-US" altLang="es-ES" sz="2800" b="1" dirty="0">
                <a:ea typeface="Microsoft Sans Serif" panose="020B0604020202020204" pitchFamily="34" charset="0"/>
                <a:cs typeface="Microsoft Sans Serif" panose="020B0604020202020204" pitchFamily="34" charset="0"/>
              </a:rPr>
              <a:t>videoconferencing platforms </a:t>
            </a:r>
            <a:r>
              <a:rPr lang="en-US" altLang="es-ES" sz="2800" dirty="0">
                <a:ea typeface="Microsoft Sans Serif" panose="020B0604020202020204" pitchFamily="34" charset="0"/>
                <a:cs typeface="Microsoft Sans Serif" panose="020B0604020202020204" pitchFamily="34" charset="0"/>
              </a:rPr>
              <a:t>like Skype or Zoom. Nevertheless, the used channel should </a:t>
            </a:r>
            <a:r>
              <a:rPr lang="en-US" altLang="es-ES" sz="2800" b="1" dirty="0">
                <a:ea typeface="Microsoft Sans Serif" panose="020B0604020202020204" pitchFamily="34" charset="0"/>
                <a:cs typeface="Microsoft Sans Serif" panose="020B0604020202020204" pitchFamily="34" charset="0"/>
              </a:rPr>
              <a:t>be according to the needs of the meeting.</a:t>
            </a:r>
          </a:p>
          <a:p>
            <a:pPr marL="514350" indent="-514350">
              <a:buAutoNum type="arabicPeriod"/>
              <a:defRPr/>
            </a:pPr>
            <a:endParaRPr lang="en-US" altLang="es-ES" sz="2800" b="1"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800" b="1" dirty="0">
                <a:ea typeface="Microsoft Sans Serif" panose="020B0604020202020204" pitchFamily="34" charset="0"/>
                <a:cs typeface="Microsoft Sans Serif" panose="020B0604020202020204" pitchFamily="34" charset="0"/>
              </a:rPr>
              <a:t>Encourage participation</a:t>
            </a:r>
            <a:r>
              <a:rPr lang="en-US" altLang="es-ES" sz="2800" dirty="0">
                <a:ea typeface="Microsoft Sans Serif" panose="020B0604020202020204" pitchFamily="34" charset="0"/>
                <a:cs typeface="Microsoft Sans Serif" panose="020B0604020202020204" pitchFamily="34" charset="0"/>
              </a:rPr>
              <a:t>. Teach your team how to use </a:t>
            </a:r>
            <a:r>
              <a:rPr lang="en-US" altLang="es-ES" sz="2800" b="1" dirty="0">
                <a:ea typeface="Microsoft Sans Serif" panose="020B0604020202020204" pitchFamily="34" charset="0"/>
                <a:cs typeface="Microsoft Sans Serif" panose="020B0604020202020204" pitchFamily="34" charset="0"/>
              </a:rPr>
              <a:t>digital communication channels.</a:t>
            </a:r>
          </a:p>
          <a:p>
            <a:pPr marL="514350" indent="-514350">
              <a:buAutoNum type="arabicPeriod"/>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800" b="1" dirty="0">
                <a:ea typeface="Microsoft Sans Serif" panose="020B0604020202020204" pitchFamily="34" charset="0"/>
                <a:cs typeface="Microsoft Sans Serif" panose="020B0604020202020204" pitchFamily="34" charset="0"/>
              </a:rPr>
              <a:t>Be mindful of attention spans</a:t>
            </a:r>
            <a:r>
              <a:rPr lang="en-US" altLang="es-ES" sz="2800" dirty="0">
                <a:ea typeface="Microsoft Sans Serif" panose="020B0604020202020204" pitchFamily="34" charset="0"/>
                <a:cs typeface="Microsoft Sans Serif" panose="020B0604020202020204" pitchFamily="34" charset="0"/>
              </a:rPr>
              <a:t>. Digital channels can lead to </a:t>
            </a:r>
            <a:r>
              <a:rPr lang="en-US" altLang="es-ES" sz="2800" b="1" dirty="0">
                <a:ea typeface="Microsoft Sans Serif" panose="020B0604020202020204" pitchFamily="34" charset="0"/>
                <a:cs typeface="Microsoft Sans Serif" panose="020B0604020202020204" pitchFamily="34" charset="0"/>
              </a:rPr>
              <a:t>loss of attention </a:t>
            </a:r>
            <a:r>
              <a:rPr lang="en-US" altLang="es-ES" sz="2800" dirty="0">
                <a:ea typeface="Microsoft Sans Serif" panose="020B0604020202020204" pitchFamily="34" charset="0"/>
                <a:cs typeface="Microsoft Sans Serif" panose="020B0604020202020204" pitchFamily="34" charset="0"/>
              </a:rPr>
              <a:t>if used for too long. </a:t>
            </a:r>
          </a:p>
          <a:p>
            <a:pPr marL="514350" indent="-514350">
              <a:buAutoNum type="arabicPeriod"/>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800" b="1" dirty="0">
                <a:ea typeface="Microsoft Sans Serif" panose="020B0604020202020204" pitchFamily="34" charset="0"/>
                <a:cs typeface="Microsoft Sans Serif" panose="020B0604020202020204" pitchFamily="34" charset="0"/>
              </a:rPr>
              <a:t>Act as mediator</a:t>
            </a:r>
            <a:r>
              <a:rPr lang="en-US" altLang="es-ES" sz="2800" dirty="0">
                <a:ea typeface="Microsoft Sans Serif" panose="020B0604020202020204" pitchFamily="34" charset="0"/>
                <a:cs typeface="Microsoft Sans Serif" panose="020B0604020202020204" pitchFamily="34" charset="0"/>
              </a:rPr>
              <a:t>. Make sure that all members of the meeting have </a:t>
            </a:r>
            <a:r>
              <a:rPr lang="en-US" altLang="es-ES" sz="2800" b="1" dirty="0">
                <a:ea typeface="Microsoft Sans Serif" panose="020B0604020202020204" pitchFamily="34" charset="0"/>
                <a:cs typeface="Microsoft Sans Serif" panose="020B0604020202020204" pitchFamily="34" charset="0"/>
              </a:rPr>
              <a:t>a turn to speak</a:t>
            </a:r>
            <a:r>
              <a:rPr lang="en-US" altLang="es-ES" sz="2800" dirty="0">
                <a:ea typeface="Microsoft Sans Serif" panose="020B0604020202020204" pitchFamily="34" charset="0"/>
                <a:cs typeface="Microsoft Sans Serif" panose="020B0604020202020204" pitchFamily="34" charset="0"/>
              </a:rPr>
              <a:t>, and that each turn is </a:t>
            </a:r>
            <a:r>
              <a:rPr lang="en-US" altLang="es-ES" sz="2800" b="1" dirty="0">
                <a:ea typeface="Microsoft Sans Serif" panose="020B0604020202020204" pitchFamily="34" charset="0"/>
                <a:cs typeface="Microsoft Sans Serif" panose="020B0604020202020204" pitchFamily="34" charset="0"/>
              </a:rPr>
              <a:t>respected. </a:t>
            </a:r>
          </a:p>
          <a:p>
            <a:pPr>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0043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C0C565-1E3D-7405-B91D-04D1B6B24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518"/>
          <a:stretch/>
        </p:blipFill>
        <p:spPr>
          <a:xfrm>
            <a:off x="13030201" y="3169748"/>
            <a:ext cx="5257800" cy="5529924"/>
          </a:xfrm>
          <a:prstGeom prst="rect">
            <a:avLst/>
          </a:prstGeom>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Tips to boost Digital communication</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447746"/>
            <a:ext cx="12039600" cy="6124754"/>
          </a:xfrm>
          <a:prstGeom prst="rect">
            <a:avLst/>
          </a:prstGeom>
          <a:noFill/>
        </p:spPr>
        <p:txBody>
          <a:bodyPr wrap="square" rtlCol="0">
            <a:spAutoFit/>
          </a:bodyPr>
          <a:lstStyle/>
          <a:p>
            <a:pPr>
              <a:defRPr/>
            </a:pPr>
            <a:r>
              <a:rPr lang="fr-FR" altLang="es-ES" sz="2800" b="1" dirty="0">
                <a:solidFill>
                  <a:srgbClr val="FD4FB4"/>
                </a:solidFill>
                <a:ea typeface="Microsoft Sans Serif" panose="020B0604020202020204" pitchFamily="34" charset="0"/>
                <a:cs typeface="Microsoft Sans Serif" panose="020B0604020202020204" pitchFamily="34" charset="0"/>
              </a:rPr>
              <a:t>Section 3: </a:t>
            </a:r>
            <a:r>
              <a:rPr lang="fr-FR" altLang="es-ES" sz="2800" b="1" dirty="0" err="1">
                <a:solidFill>
                  <a:srgbClr val="FD4FB4"/>
                </a:solidFill>
                <a:ea typeface="Microsoft Sans Serif" panose="020B0604020202020204" pitchFamily="34" charset="0"/>
                <a:cs typeface="Microsoft Sans Serif" panose="020B0604020202020204" pitchFamily="34" charset="0"/>
              </a:rPr>
              <a:t>External</a:t>
            </a:r>
            <a:r>
              <a:rPr lang="fr-FR" altLang="es-ES" sz="2800" b="1" dirty="0">
                <a:solidFill>
                  <a:srgbClr val="FD4FB4"/>
                </a:solidFill>
                <a:ea typeface="Microsoft Sans Serif" panose="020B0604020202020204" pitchFamily="34" charset="0"/>
                <a:cs typeface="Microsoft Sans Serif" panose="020B0604020202020204" pitchFamily="34" charset="0"/>
              </a:rPr>
              <a:t> digital communication </a:t>
            </a:r>
            <a:r>
              <a:rPr lang="fr-FR" altLang="es-ES" sz="2800" b="1" dirty="0" err="1">
                <a:solidFill>
                  <a:srgbClr val="FD4FB4"/>
                </a:solidFill>
                <a:ea typeface="Microsoft Sans Serif" panose="020B0604020202020204" pitchFamily="34" charset="0"/>
                <a:cs typeface="Microsoft Sans Serif" panose="020B0604020202020204" pitchFamily="34" charset="0"/>
              </a:rPr>
              <a:t>tips</a:t>
            </a:r>
            <a:endParaRPr lang="fr-FR" altLang="es-ES" sz="2800" b="1" dirty="0">
              <a:solidFill>
                <a:srgbClr val="FD4FB4"/>
              </a:solidFill>
              <a:ea typeface="Microsoft Sans Serif" panose="020B0604020202020204" pitchFamily="34" charset="0"/>
              <a:cs typeface="Microsoft Sans Serif" panose="020B0604020202020204" pitchFamily="34" charset="0"/>
            </a:endParaRPr>
          </a:p>
          <a:p>
            <a:pPr>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dirty="0">
                <a:ea typeface="Microsoft Sans Serif" panose="020B0604020202020204" pitchFamily="34" charset="0"/>
                <a:cs typeface="Microsoft Sans Serif" panose="020B0604020202020204" pitchFamily="34" charset="0"/>
              </a:rPr>
              <a:t>Take care of your </a:t>
            </a:r>
            <a:r>
              <a:rPr lang="en-US" altLang="es-ES" sz="2400" b="1" dirty="0">
                <a:ea typeface="Microsoft Sans Serif" panose="020B0604020202020204" pitchFamily="34" charset="0"/>
                <a:cs typeface="Microsoft Sans Serif" panose="020B0604020202020204" pitchFamily="34" charset="0"/>
              </a:rPr>
              <a:t>online reputation</a:t>
            </a:r>
            <a:r>
              <a:rPr lang="en-US" altLang="es-ES" sz="2400" dirty="0">
                <a:ea typeface="Microsoft Sans Serif" panose="020B0604020202020204" pitchFamily="34" charset="0"/>
                <a:cs typeface="Microsoft Sans Serif" panose="020B0604020202020204" pitchFamily="34" charset="0"/>
              </a:rPr>
              <a:t>. Online reputation is the </a:t>
            </a:r>
            <a:r>
              <a:rPr lang="en-US" altLang="es-ES" sz="2400" b="1" dirty="0">
                <a:ea typeface="Microsoft Sans Serif" panose="020B0604020202020204" pitchFamily="34" charset="0"/>
                <a:cs typeface="Microsoft Sans Serif" panose="020B0604020202020204" pitchFamily="34" charset="0"/>
              </a:rPr>
              <a:t>prestige, reliability and credibility of a company on the Internet.</a:t>
            </a:r>
          </a:p>
          <a:p>
            <a:pPr marL="514350" indent="-514350">
              <a:buAutoNum type="arabicPeriod"/>
              <a:defRPr/>
            </a:pP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dirty="0">
                <a:ea typeface="Microsoft Sans Serif" panose="020B0604020202020204" pitchFamily="34" charset="0"/>
                <a:cs typeface="Microsoft Sans Serif" panose="020B0604020202020204" pitchFamily="34" charset="0"/>
              </a:rPr>
              <a:t>Use </a:t>
            </a:r>
            <a:r>
              <a:rPr lang="en-US" altLang="es-ES" sz="2400" b="1" dirty="0">
                <a:ea typeface="Microsoft Sans Serif" panose="020B0604020202020204" pitchFamily="34" charset="0"/>
                <a:cs typeface="Microsoft Sans Serif" panose="020B0604020202020204" pitchFamily="34" charset="0"/>
              </a:rPr>
              <a:t>social networks</a:t>
            </a:r>
            <a:r>
              <a:rPr lang="en-US" altLang="es-ES" sz="2400" dirty="0">
                <a:ea typeface="Microsoft Sans Serif" panose="020B0604020202020204" pitchFamily="34" charset="0"/>
                <a:cs typeface="Microsoft Sans Serif" panose="020B0604020202020204" pitchFamily="34" charset="0"/>
              </a:rPr>
              <a:t>. Social networks are a </a:t>
            </a:r>
            <a:r>
              <a:rPr lang="en-US" altLang="es-ES" sz="2400" b="1" dirty="0">
                <a:ea typeface="Microsoft Sans Serif" panose="020B0604020202020204" pitchFamily="34" charset="0"/>
                <a:cs typeface="Microsoft Sans Serif" panose="020B0604020202020204" pitchFamily="34" charset="0"/>
              </a:rPr>
              <a:t>great media to interact with your target group</a:t>
            </a:r>
            <a:r>
              <a:rPr lang="en-US" altLang="es-ES" sz="2400" dirty="0">
                <a:ea typeface="Microsoft Sans Serif" panose="020B0604020202020204" pitchFamily="34" charset="0"/>
                <a:cs typeface="Microsoft Sans Serif" panose="020B0604020202020204" pitchFamily="34" charset="0"/>
              </a:rPr>
              <a:t>.</a:t>
            </a:r>
          </a:p>
          <a:p>
            <a:pPr marL="514350" indent="-514350">
              <a:buAutoNum type="arabicPeriod"/>
              <a:defRPr/>
            </a:pP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b="1" dirty="0">
                <a:ea typeface="Microsoft Sans Serif" panose="020B0604020202020204" pitchFamily="34" charset="0"/>
                <a:cs typeface="Microsoft Sans Serif" panose="020B0604020202020204" pitchFamily="34" charset="0"/>
              </a:rPr>
              <a:t>Publish quality content</a:t>
            </a:r>
            <a:r>
              <a:rPr lang="en-US" altLang="es-ES" sz="2400" dirty="0">
                <a:ea typeface="Microsoft Sans Serif" panose="020B0604020202020204" pitchFamily="34" charset="0"/>
                <a:cs typeface="Microsoft Sans Serif" panose="020B0604020202020204" pitchFamily="34" charset="0"/>
              </a:rPr>
              <a:t>. Create interesting contents for your public</a:t>
            </a:r>
            <a:r>
              <a:rPr lang="en-US" altLang="es-ES" sz="2400" b="1" dirty="0">
                <a:ea typeface="Microsoft Sans Serif" panose="020B0604020202020204" pitchFamily="34" charset="0"/>
                <a:cs typeface="Microsoft Sans Serif" panose="020B0604020202020204" pitchFamily="34" charset="0"/>
              </a:rPr>
              <a:t>.</a:t>
            </a:r>
          </a:p>
          <a:p>
            <a:pPr marL="514350" indent="-514350">
              <a:buAutoNum type="arabicPeriod"/>
              <a:defRPr/>
            </a:pP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b="1" dirty="0">
                <a:ea typeface="Microsoft Sans Serif" panose="020B0604020202020204" pitchFamily="34" charset="0"/>
                <a:cs typeface="Microsoft Sans Serif" panose="020B0604020202020204" pitchFamily="34" charset="0"/>
              </a:rPr>
              <a:t>Respect your corporate image. </a:t>
            </a:r>
            <a:r>
              <a:rPr lang="en-US" altLang="es-ES" sz="2400" dirty="0">
                <a:ea typeface="Microsoft Sans Serif" panose="020B0604020202020204" pitchFamily="34" charset="0"/>
                <a:cs typeface="Microsoft Sans Serif" panose="020B0604020202020204" pitchFamily="34" charset="0"/>
              </a:rPr>
              <a:t>Do not forget to include your </a:t>
            </a:r>
            <a:r>
              <a:rPr lang="en-US" altLang="es-ES" sz="2400" b="1" dirty="0">
                <a:ea typeface="Microsoft Sans Serif" panose="020B0604020202020204" pitchFamily="34" charset="0"/>
                <a:cs typeface="Microsoft Sans Serif" panose="020B0604020202020204" pitchFamily="34" charset="0"/>
              </a:rPr>
              <a:t>colors, logos or designs.</a:t>
            </a: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b="1" dirty="0">
                <a:ea typeface="Microsoft Sans Serif" panose="020B0604020202020204" pitchFamily="34" charset="0"/>
                <a:cs typeface="Microsoft Sans Serif" panose="020B0604020202020204" pitchFamily="34" charset="0"/>
              </a:rPr>
              <a:t>Encourage interaction. </a:t>
            </a:r>
            <a:r>
              <a:rPr lang="en-US" altLang="es-ES" sz="2400" dirty="0">
                <a:ea typeface="Microsoft Sans Serif" panose="020B0604020202020204" pitchFamily="34" charset="0"/>
                <a:cs typeface="Microsoft Sans Serif" panose="020B0604020202020204" pitchFamily="34" charset="0"/>
              </a:rPr>
              <a:t>Don’t be afraid to let users </a:t>
            </a:r>
            <a:r>
              <a:rPr lang="en-US" altLang="es-ES" sz="2400" b="1" dirty="0">
                <a:ea typeface="Microsoft Sans Serif" panose="020B0604020202020204" pitchFamily="34" charset="0"/>
                <a:cs typeface="Microsoft Sans Serif" panose="020B0604020202020204" pitchFamily="34" charset="0"/>
              </a:rPr>
              <a:t>give their opinion about your business</a:t>
            </a:r>
          </a:p>
          <a:p>
            <a:pPr marL="514350" indent="-514350">
              <a:buAutoNum type="arabicPeriod"/>
              <a:defRPr/>
            </a:pP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b="1" dirty="0">
                <a:ea typeface="Microsoft Sans Serif" panose="020B0604020202020204" pitchFamily="34" charset="0"/>
                <a:cs typeface="Microsoft Sans Serif" panose="020B0604020202020204" pitchFamily="34" charset="0"/>
              </a:rPr>
              <a:t>Analyze the results. </a:t>
            </a:r>
            <a:r>
              <a:rPr lang="en-US" altLang="es-ES" sz="2400" dirty="0">
                <a:ea typeface="Microsoft Sans Serif" panose="020B0604020202020204" pitchFamily="34" charset="0"/>
                <a:cs typeface="Microsoft Sans Serif" panose="020B0604020202020204" pitchFamily="34" charset="0"/>
              </a:rPr>
              <a:t>Study if you are achieving </a:t>
            </a:r>
            <a:r>
              <a:rPr lang="en-US" altLang="es-ES" sz="2400" b="1" dirty="0">
                <a:ea typeface="Microsoft Sans Serif" panose="020B0604020202020204" pitchFamily="34" charset="0"/>
                <a:cs typeface="Microsoft Sans Serif" panose="020B0604020202020204" pitchFamily="34" charset="0"/>
              </a:rPr>
              <a:t>the expected results.</a:t>
            </a:r>
          </a:p>
          <a:p>
            <a:pPr marL="514350" indent="-514350">
              <a:buAutoNum type="arabicPeriod"/>
              <a:defRPr/>
            </a:pP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en-US" altLang="es-ES" sz="2400" b="1" dirty="0">
                <a:ea typeface="Microsoft Sans Serif" panose="020B0604020202020204" pitchFamily="34" charset="0"/>
                <a:cs typeface="Microsoft Sans Serif" panose="020B0604020202020204" pitchFamily="34" charset="0"/>
              </a:rPr>
              <a:t>Do not forget contact information. </a:t>
            </a:r>
            <a:r>
              <a:rPr lang="en-US" altLang="es-ES" sz="2400" dirty="0">
                <a:ea typeface="Microsoft Sans Serif" panose="020B0604020202020204" pitchFamily="34" charset="0"/>
                <a:cs typeface="Microsoft Sans Serif" panose="020B0604020202020204" pitchFamily="34" charset="0"/>
              </a:rPr>
              <a:t>Make it easy for the user to </a:t>
            </a:r>
            <a:r>
              <a:rPr lang="en-US" altLang="es-ES" sz="2400" b="1" dirty="0">
                <a:ea typeface="Microsoft Sans Serif" panose="020B0604020202020204" pitchFamily="34" charset="0"/>
                <a:cs typeface="Microsoft Sans Serif" panose="020B0604020202020204" pitchFamily="34" charset="0"/>
              </a:rPr>
              <a:t>contact you</a:t>
            </a:r>
          </a:p>
        </p:txBody>
      </p:sp>
    </p:spTree>
    <p:extLst>
      <p:ext uri="{BB962C8B-B14F-4D97-AF65-F5344CB8AC3E}">
        <p14:creationId xmlns:p14="http://schemas.microsoft.com/office/powerpoint/2010/main" val="182593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BF7A0F-2983-41C1-5B11-1A38A38F3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160" y="3951891"/>
            <a:ext cx="6477060" cy="3499101"/>
          </a:xfrm>
          <a:prstGeom prst="rect">
            <a:avLst/>
          </a:prstGeom>
        </p:spPr>
      </p:pic>
      <p:sp>
        <p:nvSpPr>
          <p:cNvPr id="6" name="CuadroTexto 5">
            <a:extLst>
              <a:ext uri="{FF2B5EF4-FFF2-40B4-BE49-F238E27FC236}">
                <a16:creationId xmlns:a16="http://schemas.microsoft.com/office/drawing/2014/main" id="{4474112C-57D7-04D0-A3A4-60A31EDD861B}"/>
              </a:ext>
            </a:extLst>
          </p:cNvPr>
          <p:cNvSpPr txBox="1"/>
          <p:nvPr/>
        </p:nvSpPr>
        <p:spPr>
          <a:xfrm>
            <a:off x="1447800" y="1573291"/>
            <a:ext cx="102108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3. Basic Guide of cybersecurity</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7EF33D73-2938-970D-53DC-0EB200D9FF8F}"/>
              </a:ext>
            </a:extLst>
          </p:cNvPr>
          <p:cNvSpPr txBox="1"/>
          <p:nvPr/>
        </p:nvSpPr>
        <p:spPr>
          <a:xfrm>
            <a:off x="8983579" y="2857500"/>
            <a:ext cx="8702842" cy="6063198"/>
          </a:xfrm>
          <a:prstGeom prst="rect">
            <a:avLst/>
          </a:prstGeom>
          <a:noFill/>
        </p:spPr>
        <p:txBody>
          <a:bodyPr wrap="square" rtlCol="0">
            <a:spAutoFit/>
          </a:bodyPr>
          <a:lstStyle/>
          <a:p>
            <a:pPr>
              <a:defRPr/>
            </a:pPr>
            <a:endParaRPr lang="en-US" altLang="es-ES" sz="2600" b="1" dirty="0">
              <a:solidFill>
                <a:srgbClr val="FD4FB4"/>
              </a:solidFill>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The Internet has </a:t>
            </a:r>
            <a:r>
              <a:rPr lang="en-US" altLang="es-ES" sz="2600" b="1" dirty="0">
                <a:ea typeface="Microsoft Sans Serif" panose="020B0604020202020204" pitchFamily="34" charset="0"/>
                <a:cs typeface="Microsoft Sans Serif" panose="020B0604020202020204" pitchFamily="34" charset="0"/>
              </a:rPr>
              <a:t>certain dangers </a:t>
            </a:r>
            <a:r>
              <a:rPr lang="en-US" altLang="es-ES" sz="2600" dirty="0">
                <a:ea typeface="Microsoft Sans Serif" panose="020B0604020202020204" pitchFamily="34" charset="0"/>
                <a:cs typeface="Microsoft Sans Serif" panose="020B0604020202020204" pitchFamily="34" charset="0"/>
              </a:rPr>
              <a:t>that we must avoid to guarantee </a:t>
            </a:r>
            <a:r>
              <a:rPr lang="en-US" altLang="es-ES" sz="2600" b="1" dirty="0">
                <a:ea typeface="Microsoft Sans Serif" panose="020B0604020202020204" pitchFamily="34" charset="0"/>
                <a:cs typeface="Microsoft Sans Serif" panose="020B0604020202020204" pitchFamily="34" charset="0"/>
              </a:rPr>
              <a:t>the security of our online business</a:t>
            </a:r>
            <a:r>
              <a:rPr lang="en-US" altLang="es-ES" sz="2600" dirty="0">
                <a:ea typeface="Microsoft Sans Serif" panose="020B0604020202020204" pitchFamily="34" charset="0"/>
                <a:cs typeface="Microsoft Sans Serif" panose="020B0604020202020204" pitchFamily="34" charset="0"/>
              </a:rPr>
              <a:t>. To help us with this task there is cybersecurity. </a:t>
            </a:r>
            <a:r>
              <a:rPr lang="en-US" altLang="es-ES" sz="2600" b="1" dirty="0">
                <a:ea typeface="Microsoft Sans Serif" panose="020B0604020202020204" pitchFamily="34" charset="0"/>
                <a:cs typeface="Microsoft Sans Serif" panose="020B0604020202020204" pitchFamily="34" charset="0"/>
              </a:rPr>
              <a:t>Cybersecurity</a:t>
            </a:r>
            <a:r>
              <a:rPr lang="en-US" altLang="es-ES" sz="2600" dirty="0">
                <a:ea typeface="Microsoft Sans Serif" panose="020B0604020202020204" pitchFamily="34" charset="0"/>
                <a:cs typeface="Microsoft Sans Serif" panose="020B0604020202020204" pitchFamily="34" charset="0"/>
              </a:rPr>
              <a:t> are </a:t>
            </a:r>
            <a:r>
              <a:rPr lang="en-US" altLang="es-ES" sz="2600" b="1" dirty="0">
                <a:ea typeface="Microsoft Sans Serif" panose="020B0604020202020204" pitchFamily="34" charset="0"/>
                <a:cs typeface="Microsoft Sans Serif" panose="020B0604020202020204" pitchFamily="34" charset="0"/>
              </a:rPr>
              <a:t>programs, measures and practices to protect our devices from potential digital dangers</a:t>
            </a:r>
            <a:r>
              <a:rPr lang="en-US" altLang="es-ES" sz="2600" dirty="0">
                <a:ea typeface="Microsoft Sans Serif" panose="020B0604020202020204" pitchFamily="34" charset="0"/>
                <a:cs typeface="Microsoft Sans Serif" panose="020B0604020202020204" pitchFamily="34" charset="0"/>
              </a:rPr>
              <a:t>, known as cyber threats.</a:t>
            </a:r>
          </a:p>
          <a:p>
            <a:pPr marL="514350" indent="-514350">
              <a:buAutoNum type="arabicPeriod"/>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There are many </a:t>
            </a:r>
            <a:r>
              <a:rPr lang="en-US" altLang="es-ES" sz="2600" b="1" dirty="0">
                <a:ea typeface="Microsoft Sans Serif" panose="020B0604020202020204" pitchFamily="34" charset="0"/>
                <a:cs typeface="Microsoft Sans Serif" panose="020B0604020202020204" pitchFamily="34" charset="0"/>
              </a:rPr>
              <a:t>risks </a:t>
            </a:r>
            <a:r>
              <a:rPr lang="en-US" altLang="es-ES" sz="2600" dirty="0">
                <a:ea typeface="Microsoft Sans Serif" panose="020B0604020202020204" pitchFamily="34" charset="0"/>
                <a:cs typeface="Microsoft Sans Serif" panose="020B0604020202020204" pitchFamily="34" charset="0"/>
              </a:rPr>
              <a:t>we can be exposed to if we don’t take precautions on the Internet, such as: </a:t>
            </a:r>
          </a:p>
          <a:p>
            <a:pPr marL="514350" indent="-514350">
              <a:buAutoNum type="arabicPeriod"/>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b="1" dirty="0">
                <a:ea typeface="Microsoft Sans Serif" panose="020B0604020202020204" pitchFamily="34" charset="0"/>
                <a:cs typeface="Microsoft Sans Serif" panose="020B0604020202020204" pitchFamily="34" charset="0"/>
              </a:rPr>
              <a:t>-Identity theft</a:t>
            </a:r>
          </a:p>
          <a:p>
            <a:pPr>
              <a:defRPr/>
            </a:pPr>
            <a:r>
              <a:rPr lang="en-US" altLang="es-ES" sz="2600" b="1" dirty="0">
                <a:ea typeface="Microsoft Sans Serif" panose="020B0604020202020204" pitchFamily="34" charset="0"/>
                <a:cs typeface="Microsoft Sans Serif" panose="020B0604020202020204" pitchFamily="34" charset="0"/>
              </a:rPr>
              <a:t>-Confidential information theft (passwords, bank accounts…)</a:t>
            </a:r>
          </a:p>
          <a:p>
            <a:pPr>
              <a:defRPr/>
            </a:pPr>
            <a:r>
              <a:rPr lang="en-US" altLang="es-ES" sz="2600" b="1" dirty="0">
                <a:ea typeface="Microsoft Sans Serif" panose="020B0604020202020204" pitchFamily="34" charset="0"/>
                <a:cs typeface="Microsoft Sans Serif" panose="020B0604020202020204" pitchFamily="34" charset="0"/>
              </a:rPr>
              <a:t>-Damage, impairment or deterioration of devices, apps or platforms. </a:t>
            </a:r>
          </a:p>
          <a:p>
            <a:pPr marL="514350" indent="-514350">
              <a:buAutoNum type="arabicPeriod"/>
              <a:defRPr/>
            </a:pPr>
            <a:endParaRPr lang="en-US" altLang="es-ES" sz="2400" dirty="0">
              <a:solidFill>
                <a:srgbClr val="FD4FB4"/>
              </a:solidFill>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B231964-99BB-84B5-6B18-3BB477A9F88F}"/>
              </a:ext>
            </a:extLst>
          </p:cNvPr>
          <p:cNvSpPr txBox="1"/>
          <p:nvPr/>
        </p:nvSpPr>
        <p:spPr>
          <a:xfrm>
            <a:off x="1447800" y="2566896"/>
            <a:ext cx="11353800" cy="1384995"/>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1: Introduction to cybersecurity</a:t>
            </a:r>
          </a:p>
          <a:p>
            <a:pPr>
              <a:defRPr/>
            </a:pP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9585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474112C-57D7-04D0-A3A4-60A31EDD861B}"/>
              </a:ext>
            </a:extLst>
          </p:cNvPr>
          <p:cNvSpPr txBox="1"/>
          <p:nvPr/>
        </p:nvSpPr>
        <p:spPr>
          <a:xfrm>
            <a:off x="1447800" y="1573291"/>
            <a:ext cx="102108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3. Basic Guide of cybersecurity</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7EF33D73-2938-970D-53DC-0EB200D9FF8F}"/>
              </a:ext>
            </a:extLst>
          </p:cNvPr>
          <p:cNvSpPr txBox="1"/>
          <p:nvPr/>
        </p:nvSpPr>
        <p:spPr>
          <a:xfrm>
            <a:off x="1447800" y="3238500"/>
            <a:ext cx="16001999" cy="5293757"/>
          </a:xfrm>
          <a:prstGeom prst="rect">
            <a:avLst/>
          </a:prstGeom>
          <a:noFill/>
        </p:spPr>
        <p:txBody>
          <a:bodyPr wrap="square" rtlCol="0">
            <a:spAutoFit/>
          </a:bodyPr>
          <a:lstStyle/>
          <a:p>
            <a:pPr>
              <a:defRPr/>
            </a:pPr>
            <a:r>
              <a:rPr lang="en-US" altLang="es-ES" sz="2600" dirty="0">
                <a:ea typeface="Microsoft Sans Serif" panose="020B0604020202020204" pitchFamily="34" charset="0"/>
                <a:cs typeface="Microsoft Sans Serif" panose="020B0604020202020204" pitchFamily="34" charset="0"/>
              </a:rPr>
              <a:t>1. Keep your computer, phone and apps </a:t>
            </a:r>
            <a:r>
              <a:rPr lang="en-US" altLang="es-ES" sz="2600" b="1" dirty="0">
                <a:ea typeface="Microsoft Sans Serif" panose="020B0604020202020204" pitchFamily="34" charset="0"/>
                <a:cs typeface="Microsoft Sans Serif" panose="020B0604020202020204" pitchFamily="34" charset="0"/>
              </a:rPr>
              <a:t>up to date. </a:t>
            </a:r>
          </a:p>
          <a:p>
            <a:pPr marL="514350" indent="-514350">
              <a:buAutoNum type="arabicPeriod"/>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2. Keep a </a:t>
            </a:r>
            <a:r>
              <a:rPr lang="en-US" altLang="es-ES" sz="2600" b="1" dirty="0">
                <a:ea typeface="Microsoft Sans Serif" panose="020B0604020202020204" pitchFamily="34" charset="0"/>
                <a:cs typeface="Microsoft Sans Serif" panose="020B0604020202020204" pitchFamily="34" charset="0"/>
              </a:rPr>
              <a:t>backup copy</a:t>
            </a:r>
            <a:r>
              <a:rPr lang="en-US" altLang="es-ES" sz="2600" dirty="0">
                <a:ea typeface="Microsoft Sans Serif" panose="020B0604020202020204" pitchFamily="34" charset="0"/>
                <a:cs typeface="Microsoft Sans Serif" panose="020B0604020202020204" pitchFamily="34" charset="0"/>
              </a:rPr>
              <a:t>. It is advisable to have two of them: one </a:t>
            </a:r>
            <a:r>
              <a:rPr lang="en-US" altLang="es-ES" sz="2600" b="1" dirty="0">
                <a:ea typeface="Microsoft Sans Serif" panose="020B0604020202020204" pitchFamily="34" charset="0"/>
                <a:cs typeface="Microsoft Sans Serif" panose="020B0604020202020204" pitchFamily="34" charset="0"/>
              </a:rPr>
              <a:t>offline </a:t>
            </a:r>
            <a:r>
              <a:rPr lang="en-US" altLang="es-ES" sz="2600" dirty="0">
                <a:ea typeface="Microsoft Sans Serif" panose="020B0604020202020204" pitchFamily="34" charset="0"/>
                <a:cs typeface="Microsoft Sans Serif" panose="020B0604020202020204" pitchFamily="34" charset="0"/>
              </a:rPr>
              <a:t>(for example, on a hard drive) and one </a:t>
            </a:r>
            <a:r>
              <a:rPr lang="en-US" altLang="es-ES" sz="2600" b="1" dirty="0">
                <a:ea typeface="Microsoft Sans Serif" panose="020B0604020202020204" pitchFamily="34" charset="0"/>
                <a:cs typeface="Microsoft Sans Serif" panose="020B0604020202020204" pitchFamily="34" charset="0"/>
              </a:rPr>
              <a:t>online </a:t>
            </a:r>
            <a:r>
              <a:rPr lang="en-US" altLang="es-ES" sz="2600" dirty="0">
                <a:ea typeface="Microsoft Sans Serif" panose="020B0604020202020204" pitchFamily="34" charset="0"/>
                <a:cs typeface="Microsoft Sans Serif" panose="020B0604020202020204" pitchFamily="34" charset="0"/>
              </a:rPr>
              <a:t>(in the cloud). </a:t>
            </a: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3. Use </a:t>
            </a:r>
            <a:r>
              <a:rPr lang="en-US" altLang="es-ES" sz="2600" b="1" dirty="0">
                <a:ea typeface="Microsoft Sans Serif" panose="020B0604020202020204" pitchFamily="34" charset="0"/>
                <a:cs typeface="Microsoft Sans Serif" panose="020B0604020202020204" pitchFamily="34" charset="0"/>
              </a:rPr>
              <a:t>strong passwords</a:t>
            </a:r>
            <a:r>
              <a:rPr lang="en-US" altLang="es-ES" sz="2600" dirty="0">
                <a:ea typeface="Microsoft Sans Serif" panose="020B0604020202020204" pitchFamily="34" charset="0"/>
                <a:cs typeface="Microsoft Sans Serif" panose="020B0604020202020204" pitchFamily="34" charset="0"/>
              </a:rPr>
              <a:t>. For a password to be secure it must have at least </a:t>
            </a:r>
            <a:r>
              <a:rPr lang="en-US" altLang="es-ES" sz="2600" b="1" dirty="0">
                <a:ea typeface="Microsoft Sans Serif" panose="020B0604020202020204" pitchFamily="34" charset="0"/>
                <a:cs typeface="Microsoft Sans Serif" panose="020B0604020202020204" pitchFamily="34" charset="0"/>
              </a:rPr>
              <a:t>8 characters </a:t>
            </a:r>
            <a:r>
              <a:rPr lang="en-US" altLang="es-ES" sz="2600" dirty="0">
                <a:ea typeface="Microsoft Sans Serif" panose="020B0604020202020204" pitchFamily="34" charset="0"/>
                <a:cs typeface="Microsoft Sans Serif" panose="020B0604020202020204" pitchFamily="34" charset="0"/>
              </a:rPr>
              <a:t>and include </a:t>
            </a:r>
            <a:r>
              <a:rPr lang="en-US" altLang="es-ES" sz="2600" b="1" dirty="0">
                <a:ea typeface="Microsoft Sans Serif" panose="020B0604020202020204" pitchFamily="34" charset="0"/>
                <a:cs typeface="Microsoft Sans Serif" panose="020B0604020202020204" pitchFamily="34" charset="0"/>
              </a:rPr>
              <a:t>uppercases, lowercases, numbers, and special characters. </a:t>
            </a:r>
          </a:p>
          <a:p>
            <a:pPr marL="514350" indent="-514350">
              <a:buAutoNum type="arabicPeriod" startAt="3"/>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4. Don’t share </a:t>
            </a:r>
            <a:r>
              <a:rPr lang="en-US" altLang="es-ES" sz="2600" b="1" dirty="0">
                <a:ea typeface="Microsoft Sans Serif" panose="020B0604020202020204" pitchFamily="34" charset="0"/>
                <a:cs typeface="Microsoft Sans Serif" panose="020B0604020202020204" pitchFamily="34" charset="0"/>
              </a:rPr>
              <a:t>sensitive information</a:t>
            </a:r>
            <a:r>
              <a:rPr lang="en-US" altLang="es-ES" sz="2600" dirty="0">
                <a:ea typeface="Microsoft Sans Serif" panose="020B0604020202020204" pitchFamily="34" charset="0"/>
                <a:cs typeface="Microsoft Sans Serif" panose="020B0604020202020204" pitchFamily="34" charset="0"/>
              </a:rPr>
              <a:t>. Keep your passwords, credentials, bank information</a:t>
            </a:r>
            <a:r>
              <a:rPr lang="en-US" altLang="es-ES" sz="2600" b="1" dirty="0">
                <a:ea typeface="Microsoft Sans Serif" panose="020B0604020202020204" pitchFamily="34" charset="0"/>
                <a:cs typeface="Microsoft Sans Serif" panose="020B0604020202020204" pitchFamily="34" charset="0"/>
              </a:rPr>
              <a:t>… Don’t share them </a:t>
            </a:r>
            <a:r>
              <a:rPr lang="en-US" altLang="es-ES" sz="2600" dirty="0">
                <a:ea typeface="Microsoft Sans Serif" panose="020B0604020202020204" pitchFamily="34" charset="0"/>
                <a:cs typeface="Microsoft Sans Serif" panose="020B0604020202020204" pitchFamily="34" charset="0"/>
              </a:rPr>
              <a:t>with strangers or </a:t>
            </a:r>
            <a:r>
              <a:rPr lang="en-US" altLang="es-ES" sz="2600" b="1" dirty="0">
                <a:ea typeface="Microsoft Sans Serif" panose="020B0604020202020204" pitchFamily="34" charset="0"/>
                <a:cs typeface="Microsoft Sans Serif" panose="020B0604020202020204" pitchFamily="34" charset="0"/>
              </a:rPr>
              <a:t>write them down </a:t>
            </a:r>
            <a:r>
              <a:rPr lang="en-US" altLang="es-ES" sz="2600" dirty="0">
                <a:ea typeface="Microsoft Sans Serif" panose="020B0604020202020204" pitchFamily="34" charset="0"/>
                <a:cs typeface="Microsoft Sans Serif" panose="020B0604020202020204" pitchFamily="34" charset="0"/>
              </a:rPr>
              <a:t>anywhere. </a:t>
            </a: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5. </a:t>
            </a:r>
            <a:r>
              <a:rPr lang="en-US" altLang="es-ES" sz="2600" b="1" dirty="0">
                <a:ea typeface="Microsoft Sans Serif" panose="020B0604020202020204" pitchFamily="34" charset="0"/>
                <a:cs typeface="Microsoft Sans Serif" panose="020B0604020202020204" pitchFamily="34" charset="0"/>
              </a:rPr>
              <a:t>Contrast information</a:t>
            </a:r>
            <a:r>
              <a:rPr lang="en-US" altLang="es-ES" sz="2600" dirty="0">
                <a:ea typeface="Microsoft Sans Serif" panose="020B0604020202020204" pitchFamily="34" charset="0"/>
                <a:cs typeface="Microsoft Sans Serif" panose="020B0604020202020204" pitchFamily="34" charset="0"/>
              </a:rPr>
              <a:t>. Not everything we see on the Internet is true: false information and fraudulent news are widespread. </a:t>
            </a:r>
            <a:endParaRPr lang="en-US" altLang="es-ES" sz="2400"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B231964-99BB-84B5-6B18-3BB477A9F88F}"/>
              </a:ext>
            </a:extLst>
          </p:cNvPr>
          <p:cNvSpPr txBox="1"/>
          <p:nvPr/>
        </p:nvSpPr>
        <p:spPr>
          <a:xfrm>
            <a:off x="1447800" y="2566896"/>
            <a:ext cx="4876800" cy="954107"/>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2: Cybersecurity tips</a:t>
            </a:r>
          </a:p>
          <a:p>
            <a:pPr marL="514350" indent="-514350">
              <a:buAutoNum type="arabicPeriod"/>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7116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81AB34-2CC1-E173-B027-6596FA9FF5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2" y="3521003"/>
            <a:ext cx="9307612" cy="5235531"/>
          </a:xfrm>
          <a:prstGeom prst="rect">
            <a:avLst/>
          </a:prstGeom>
        </p:spPr>
      </p:pic>
      <p:sp>
        <p:nvSpPr>
          <p:cNvPr id="6" name="CuadroTexto 5">
            <a:extLst>
              <a:ext uri="{FF2B5EF4-FFF2-40B4-BE49-F238E27FC236}">
                <a16:creationId xmlns:a16="http://schemas.microsoft.com/office/drawing/2014/main" id="{4474112C-57D7-04D0-A3A4-60A31EDD861B}"/>
              </a:ext>
            </a:extLst>
          </p:cNvPr>
          <p:cNvSpPr txBox="1"/>
          <p:nvPr/>
        </p:nvSpPr>
        <p:spPr>
          <a:xfrm>
            <a:off x="1447800" y="1573291"/>
            <a:ext cx="102108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3. Basic Guide of cybersecurity</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7EF33D73-2938-970D-53DC-0EB200D9FF8F}"/>
              </a:ext>
            </a:extLst>
          </p:cNvPr>
          <p:cNvSpPr txBox="1"/>
          <p:nvPr/>
        </p:nvSpPr>
        <p:spPr>
          <a:xfrm>
            <a:off x="1447801" y="3314700"/>
            <a:ext cx="11582400" cy="5293757"/>
          </a:xfrm>
          <a:prstGeom prst="rect">
            <a:avLst/>
          </a:prstGeom>
          <a:noFill/>
        </p:spPr>
        <p:txBody>
          <a:bodyPr wrap="square" rtlCol="0">
            <a:spAutoFit/>
          </a:bodyPr>
          <a:lstStyle/>
          <a:p>
            <a:pPr>
              <a:defRPr/>
            </a:pPr>
            <a:r>
              <a:rPr lang="en-US" altLang="es-ES" sz="2600" dirty="0">
                <a:ea typeface="Microsoft Sans Serif" panose="020B0604020202020204" pitchFamily="34" charset="0"/>
                <a:cs typeface="Microsoft Sans Serif" panose="020B0604020202020204" pitchFamily="34" charset="0"/>
              </a:rPr>
              <a:t>6. </a:t>
            </a:r>
            <a:r>
              <a:rPr lang="en-US" altLang="es-ES" sz="2600" b="1" dirty="0">
                <a:ea typeface="Microsoft Sans Serif" panose="020B0604020202020204" pitchFamily="34" charset="0"/>
                <a:cs typeface="Microsoft Sans Serif" panose="020B0604020202020204" pitchFamily="34" charset="0"/>
              </a:rPr>
              <a:t>Be warry of what you see</a:t>
            </a:r>
            <a:r>
              <a:rPr lang="en-US" altLang="es-ES" sz="2600" dirty="0">
                <a:ea typeface="Microsoft Sans Serif" panose="020B0604020202020204" pitchFamily="34" charset="0"/>
                <a:cs typeface="Microsoft Sans Serif" panose="020B0604020202020204" pitchFamily="34" charset="0"/>
              </a:rPr>
              <a:t>. Remember: </a:t>
            </a:r>
            <a:r>
              <a:rPr lang="en-US" altLang="es-ES" sz="2600" b="1" dirty="0">
                <a:ea typeface="Microsoft Sans Serif" panose="020B0604020202020204" pitchFamily="34" charset="0"/>
                <a:cs typeface="Microsoft Sans Serif" panose="020B0604020202020204" pitchFamily="34" charset="0"/>
              </a:rPr>
              <a:t>if it is good to be true, it’s probably fake</a:t>
            </a:r>
            <a:r>
              <a:rPr lang="en-US" altLang="es-ES" sz="2600" dirty="0">
                <a:ea typeface="Microsoft Sans Serif" panose="020B0604020202020204" pitchFamily="34" charset="0"/>
                <a:cs typeface="Microsoft Sans Serif" panose="020B0604020202020204" pitchFamily="34" charset="0"/>
              </a:rPr>
              <a:t>. There are websites and messages that will warn you of a problem with your computer, offer you prizes… These are not only fraudulent, but also</a:t>
            </a:r>
            <a:r>
              <a:rPr lang="en-US" altLang="es-ES" sz="2600" b="1" dirty="0">
                <a:ea typeface="Microsoft Sans Serif" panose="020B0604020202020204" pitchFamily="34" charset="0"/>
                <a:cs typeface="Microsoft Sans Serif" panose="020B0604020202020204" pitchFamily="34" charset="0"/>
              </a:rPr>
              <a:t> potentially harmful. </a:t>
            </a: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7. </a:t>
            </a:r>
            <a:r>
              <a:rPr lang="en-US" altLang="es-ES" sz="2600" b="1" dirty="0">
                <a:ea typeface="Microsoft Sans Serif" panose="020B0604020202020204" pitchFamily="34" charset="0"/>
                <a:cs typeface="Microsoft Sans Serif" panose="020B0604020202020204" pitchFamily="34" charset="0"/>
              </a:rPr>
              <a:t>Don’t open strange emails and links</a:t>
            </a:r>
            <a:r>
              <a:rPr lang="en-US" altLang="es-ES" sz="2600" dirty="0">
                <a:ea typeface="Microsoft Sans Serif" panose="020B0604020202020204" pitchFamily="34" charset="0"/>
                <a:cs typeface="Microsoft Sans Serif" panose="020B0604020202020204" pitchFamily="34" charset="0"/>
              </a:rPr>
              <a:t>. If we receive an unsolicited message, you may be a </a:t>
            </a:r>
            <a:r>
              <a:rPr lang="en-US" altLang="es-ES" sz="2600" b="1" dirty="0">
                <a:ea typeface="Microsoft Sans Serif" panose="020B0604020202020204" pitchFamily="34" charset="0"/>
                <a:cs typeface="Microsoft Sans Serif" panose="020B0604020202020204" pitchFamily="34" charset="0"/>
              </a:rPr>
              <a:t>phishing victim</a:t>
            </a:r>
            <a:r>
              <a:rPr lang="en-US" altLang="es-ES" sz="2600" dirty="0">
                <a:ea typeface="Microsoft Sans Serif" panose="020B0604020202020204" pitchFamily="34" charset="0"/>
                <a:cs typeface="Microsoft Sans Serif" panose="020B0604020202020204" pitchFamily="34" charset="0"/>
              </a:rPr>
              <a:t>.  Phishing consists of sending messages that impersonate the </a:t>
            </a:r>
            <a:r>
              <a:rPr lang="en-US" altLang="es-ES" sz="2600" b="1" dirty="0">
                <a:ea typeface="Microsoft Sans Serif" panose="020B0604020202020204" pitchFamily="34" charset="0"/>
                <a:cs typeface="Microsoft Sans Serif" panose="020B0604020202020204" pitchFamily="34" charset="0"/>
              </a:rPr>
              <a:t>identity of a company or known person </a:t>
            </a:r>
            <a:r>
              <a:rPr lang="en-US" altLang="es-ES" sz="2600" dirty="0">
                <a:ea typeface="Microsoft Sans Serif" panose="020B0604020202020204" pitchFamily="34" charset="0"/>
                <a:cs typeface="Microsoft Sans Serif" panose="020B0604020202020204" pitchFamily="34" charset="0"/>
              </a:rPr>
              <a:t>with the aim or </a:t>
            </a:r>
            <a:r>
              <a:rPr lang="en-US" altLang="es-ES" sz="2600" b="1" dirty="0">
                <a:ea typeface="Microsoft Sans Serif" panose="020B0604020202020204" pitchFamily="34" charset="0"/>
                <a:cs typeface="Microsoft Sans Serif" panose="020B0604020202020204" pitchFamily="34" charset="0"/>
              </a:rPr>
              <a:t>stealing your information.</a:t>
            </a: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8. </a:t>
            </a:r>
            <a:r>
              <a:rPr lang="en-US" altLang="es-ES" sz="2600" b="1" dirty="0">
                <a:ea typeface="Microsoft Sans Serif" panose="020B0604020202020204" pitchFamily="34" charset="0"/>
                <a:cs typeface="Microsoft Sans Serif" panose="020B0604020202020204" pitchFamily="34" charset="0"/>
              </a:rPr>
              <a:t>Keep an eye on your devices’ performance</a:t>
            </a:r>
            <a:r>
              <a:rPr lang="en-US" altLang="es-ES" sz="2600" dirty="0">
                <a:ea typeface="Microsoft Sans Serif" panose="020B0604020202020204" pitchFamily="34" charset="0"/>
                <a:cs typeface="Microsoft Sans Serif" panose="020B0604020202020204" pitchFamily="34" charset="0"/>
              </a:rPr>
              <a:t>. We must noy overlook </a:t>
            </a:r>
            <a:r>
              <a:rPr lang="en-US" altLang="es-ES" sz="2600" b="1" dirty="0">
                <a:ea typeface="Microsoft Sans Serif" panose="020B0604020202020204" pitchFamily="34" charset="0"/>
                <a:cs typeface="Microsoft Sans Serif" panose="020B0604020202020204" pitchFamily="34" charset="0"/>
              </a:rPr>
              <a:t>anomalous behavior</a:t>
            </a:r>
            <a:r>
              <a:rPr lang="en-US" altLang="es-ES" sz="2600" dirty="0">
                <a:ea typeface="Microsoft Sans Serif" panose="020B0604020202020204" pitchFamily="34" charset="0"/>
                <a:cs typeface="Microsoft Sans Serif" panose="020B0604020202020204" pitchFamily="34" charset="0"/>
              </a:rPr>
              <a:t>. If we detect something similar, we must go to a </a:t>
            </a:r>
            <a:r>
              <a:rPr lang="en-US" altLang="es-ES" sz="2600" b="1" dirty="0">
                <a:ea typeface="Microsoft Sans Serif" panose="020B0604020202020204" pitchFamily="34" charset="0"/>
                <a:cs typeface="Microsoft Sans Serif" panose="020B0604020202020204" pitchFamily="34" charset="0"/>
              </a:rPr>
              <a:t>technician</a:t>
            </a:r>
            <a:r>
              <a:rPr lang="en-US" altLang="es-ES" sz="2600" dirty="0">
                <a:ea typeface="Microsoft Sans Serif" panose="020B0604020202020204" pitchFamily="34" charset="0"/>
                <a:cs typeface="Microsoft Sans Serif" panose="020B0604020202020204" pitchFamily="34" charset="0"/>
              </a:rPr>
              <a:t> to check the device. </a:t>
            </a:r>
          </a:p>
        </p:txBody>
      </p:sp>
      <p:sp>
        <p:nvSpPr>
          <p:cNvPr id="4" name="CuadroTexto 3">
            <a:extLst>
              <a:ext uri="{FF2B5EF4-FFF2-40B4-BE49-F238E27FC236}">
                <a16:creationId xmlns:a16="http://schemas.microsoft.com/office/drawing/2014/main" id="{EB231964-99BB-84B5-6B18-3BB477A9F88F}"/>
              </a:ext>
            </a:extLst>
          </p:cNvPr>
          <p:cNvSpPr txBox="1"/>
          <p:nvPr/>
        </p:nvSpPr>
        <p:spPr>
          <a:xfrm>
            <a:off x="1447800" y="2566896"/>
            <a:ext cx="4876800" cy="954107"/>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2: Cybersecurity tips</a:t>
            </a:r>
          </a:p>
          <a:p>
            <a:pPr marL="514350" indent="-514350">
              <a:buAutoNum type="arabicPeriod"/>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007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B9450382-7C2E-E6B5-A19E-D3F7075DF91B}"/>
              </a:ext>
            </a:extLst>
          </p:cNvPr>
          <p:cNvPicPr>
            <a:picLocks noChangeAspect="1"/>
          </p:cNvPicPr>
          <p:nvPr/>
        </p:nvPicPr>
        <p:blipFill rotWithShape="1">
          <a:blip r:embed="rId2">
            <a:extLst>
              <a:ext uri="{28A0092B-C50C-407E-A947-70E740481C1C}">
                <a14:useLocalDpi xmlns:a14="http://schemas.microsoft.com/office/drawing/2010/main" val="0"/>
              </a:ext>
            </a:extLst>
          </a:blip>
          <a:srcRect l="8527" t="5169" r="11887" b="7665"/>
          <a:stretch/>
        </p:blipFill>
        <p:spPr>
          <a:xfrm>
            <a:off x="5957886" y="3770210"/>
            <a:ext cx="6400800" cy="3505200"/>
          </a:xfrm>
          <a:prstGeom prst="rect">
            <a:avLst/>
          </a:prstGeom>
        </p:spPr>
      </p:pic>
      <p:sp>
        <p:nvSpPr>
          <p:cNvPr id="3" name="CuadroTexto 2">
            <a:extLst>
              <a:ext uri="{FF2B5EF4-FFF2-40B4-BE49-F238E27FC236}">
                <a16:creationId xmlns:a16="http://schemas.microsoft.com/office/drawing/2014/main" id="{002AAC77-762E-FF82-BCE0-542021BAB6F1}"/>
              </a:ext>
            </a:extLst>
          </p:cNvPr>
          <p:cNvSpPr txBox="1"/>
          <p:nvPr/>
        </p:nvSpPr>
        <p:spPr>
          <a:xfrm>
            <a:off x="1447800" y="1573291"/>
            <a:ext cx="3581400" cy="707886"/>
          </a:xfrm>
          <a:prstGeom prst="rect">
            <a:avLst/>
          </a:prstGeom>
          <a:noFill/>
        </p:spPr>
        <p:txBody>
          <a:bodyPr wrap="square" rtlCol="0">
            <a:spAutoFit/>
          </a:bodyPr>
          <a:lstStyle/>
          <a:p>
            <a:r>
              <a:rPr lang="es-ES" sz="4000" b="1" dirty="0" err="1">
                <a:solidFill>
                  <a:srgbClr val="FD4FB4"/>
                </a:solidFill>
                <a:ea typeface="Microsoft Sans Serif" panose="020B0604020202020204" pitchFamily="34" charset="0"/>
                <a:cs typeface="Microsoft Sans Serif" panose="020B0604020202020204" pitchFamily="34" charset="0"/>
              </a:rPr>
              <a:t>Summing</a:t>
            </a:r>
            <a:r>
              <a:rPr lang="es-ES" sz="4000" b="1" dirty="0">
                <a:solidFill>
                  <a:srgbClr val="FD4FB4"/>
                </a:solidFill>
                <a:ea typeface="Microsoft Sans Serif" panose="020B0604020202020204" pitchFamily="34" charset="0"/>
                <a:cs typeface="Microsoft Sans Serif" panose="020B0604020202020204" pitchFamily="34" charset="0"/>
              </a:rPr>
              <a:t> up</a:t>
            </a:r>
          </a:p>
        </p:txBody>
      </p:sp>
      <p:sp>
        <p:nvSpPr>
          <p:cNvPr id="4" name="CuadroTexto 3">
            <a:extLst>
              <a:ext uri="{FF2B5EF4-FFF2-40B4-BE49-F238E27FC236}">
                <a16:creationId xmlns:a16="http://schemas.microsoft.com/office/drawing/2014/main" id="{1CC91A97-CB90-F117-8D0D-B57C960E7D29}"/>
              </a:ext>
            </a:extLst>
          </p:cNvPr>
          <p:cNvSpPr txBox="1"/>
          <p:nvPr/>
        </p:nvSpPr>
        <p:spPr>
          <a:xfrm>
            <a:off x="1447799" y="3424940"/>
            <a:ext cx="4481516" cy="1384995"/>
          </a:xfrm>
          <a:prstGeom prst="rect">
            <a:avLst/>
          </a:prstGeom>
          <a:noFill/>
        </p:spPr>
        <p:txBody>
          <a:bodyPr wrap="square">
            <a:spAutoFit/>
          </a:bodyPr>
          <a:lstStyle/>
          <a:p>
            <a:r>
              <a:rPr lang="en-US" altLang="ko-KR" sz="2800" b="1" dirty="0">
                <a:ea typeface="Microsoft Sans Serif" panose="020B0604020202020204" pitchFamily="34" charset="0"/>
                <a:cs typeface="Microsoft Sans Serif" panose="020B0604020202020204" pitchFamily="34" charset="0"/>
              </a:rPr>
              <a:t>Digital tools for online businesses and </a:t>
            </a:r>
            <a:r>
              <a:rPr lang="en-US" altLang="ko-KR" sz="2800" b="1" dirty="0" err="1">
                <a:ea typeface="Microsoft Sans Serif" panose="020B0604020202020204" pitchFamily="34" charset="0"/>
                <a:cs typeface="Microsoft Sans Serif" panose="020B0604020202020204" pitchFamily="34" charset="0"/>
              </a:rPr>
              <a:t>smartworking</a:t>
            </a:r>
            <a:endParaRPr lang="ko-KR" altLang="en-US" sz="2800" b="1" dirty="0">
              <a:cs typeface="Microsoft Sans Serif" panose="020B0604020202020204" pitchFamily="34" charset="0"/>
            </a:endParaRPr>
          </a:p>
        </p:txBody>
      </p:sp>
      <p:sp>
        <p:nvSpPr>
          <p:cNvPr id="5" name="TextBox 10">
            <a:extLst>
              <a:ext uri="{FF2B5EF4-FFF2-40B4-BE49-F238E27FC236}">
                <a16:creationId xmlns:a16="http://schemas.microsoft.com/office/drawing/2014/main" id="{5CFD77F6-9B0A-9BC2-101A-6F68F301E7D3}"/>
              </a:ext>
            </a:extLst>
          </p:cNvPr>
          <p:cNvSpPr txBox="1"/>
          <p:nvPr/>
        </p:nvSpPr>
        <p:spPr>
          <a:xfrm>
            <a:off x="1447798" y="4775846"/>
            <a:ext cx="4648204"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ea typeface="Microsoft Sans Serif" panose="020B0604020202020204" pitchFamily="34" charset="0"/>
                <a:cs typeface="Microsoft Sans Serif" panose="020B0604020202020204" pitchFamily="34" charset="0"/>
              </a:rPr>
              <a:t>-Project Management</a:t>
            </a:r>
          </a:p>
          <a:p>
            <a:r>
              <a:rPr lang="en-US" altLang="ko-KR" sz="2400" dirty="0">
                <a:ea typeface="Microsoft Sans Serif" panose="020B0604020202020204" pitchFamily="34" charset="0"/>
                <a:cs typeface="Microsoft Sans Serif" panose="020B0604020202020204" pitchFamily="34" charset="0"/>
              </a:rPr>
              <a:t>-The Cloud</a:t>
            </a:r>
          </a:p>
          <a:p>
            <a:r>
              <a:rPr lang="en-US" altLang="ko-KR" sz="2400" dirty="0">
                <a:ea typeface="Microsoft Sans Serif" panose="020B0604020202020204" pitchFamily="34" charset="0"/>
                <a:cs typeface="Microsoft Sans Serif" panose="020B0604020202020204" pitchFamily="34" charset="0"/>
              </a:rPr>
              <a:t>-Website creation and design</a:t>
            </a:r>
          </a:p>
          <a:p>
            <a:r>
              <a:rPr lang="en-US" altLang="ko-KR" sz="2400" dirty="0">
                <a:ea typeface="Microsoft Sans Serif" panose="020B0604020202020204" pitchFamily="34" charset="0"/>
                <a:cs typeface="Microsoft Sans Serif" panose="020B0604020202020204" pitchFamily="34" charset="0"/>
              </a:rPr>
              <a:t>-Social Networks</a:t>
            </a:r>
          </a:p>
          <a:p>
            <a:r>
              <a:rPr lang="en-US" altLang="ko-KR" sz="2400" dirty="0">
                <a:ea typeface="Microsoft Sans Serif" panose="020B0604020202020204" pitchFamily="34" charset="0"/>
                <a:cs typeface="Microsoft Sans Serif" panose="020B0604020202020204" pitchFamily="34" charset="0"/>
              </a:rPr>
              <a:t>-Specific ICT Tools for the rural sector</a:t>
            </a:r>
          </a:p>
          <a:p>
            <a:endParaRPr lang="ko-KR" altLang="en-US" sz="2400" dirty="0">
              <a:cs typeface="Microsoft Sans Serif" panose="020B0604020202020204" pitchFamily="34" charset="0"/>
            </a:endParaRPr>
          </a:p>
        </p:txBody>
      </p:sp>
      <p:sp>
        <p:nvSpPr>
          <p:cNvPr id="8" name="CuadroTexto 7">
            <a:extLst>
              <a:ext uri="{FF2B5EF4-FFF2-40B4-BE49-F238E27FC236}">
                <a16:creationId xmlns:a16="http://schemas.microsoft.com/office/drawing/2014/main" id="{86FE7853-4900-78CA-5E8A-87A3A6DA723D}"/>
              </a:ext>
            </a:extLst>
          </p:cNvPr>
          <p:cNvSpPr txBox="1"/>
          <p:nvPr/>
        </p:nvSpPr>
        <p:spPr>
          <a:xfrm>
            <a:off x="13106400" y="2957451"/>
            <a:ext cx="3762374" cy="523220"/>
          </a:xfrm>
          <a:prstGeom prst="rect">
            <a:avLst/>
          </a:prstGeom>
          <a:noFill/>
        </p:spPr>
        <p:txBody>
          <a:bodyPr wrap="square">
            <a:spAutoFit/>
          </a:bodyPr>
          <a:lstStyle/>
          <a:p>
            <a:r>
              <a:rPr lang="en-US" altLang="ko-KR" sz="2800" b="1" dirty="0">
                <a:ea typeface="Microsoft Sans Serif" panose="020B0604020202020204" pitchFamily="34" charset="0"/>
                <a:cs typeface="Microsoft Sans Serif" panose="020B0604020202020204" pitchFamily="34" charset="0"/>
              </a:rPr>
              <a:t>Digital Communication</a:t>
            </a:r>
            <a:endParaRPr lang="ko-KR" altLang="en-US" sz="2800" b="1" dirty="0">
              <a:cs typeface="Microsoft Sans Serif" panose="020B0604020202020204" pitchFamily="34" charset="0"/>
            </a:endParaRPr>
          </a:p>
        </p:txBody>
      </p:sp>
      <p:sp>
        <p:nvSpPr>
          <p:cNvPr id="9" name="TextBox 10">
            <a:extLst>
              <a:ext uri="{FF2B5EF4-FFF2-40B4-BE49-F238E27FC236}">
                <a16:creationId xmlns:a16="http://schemas.microsoft.com/office/drawing/2014/main" id="{DEF5E362-01C4-B4BE-88F3-CA9399EF137C}"/>
              </a:ext>
            </a:extLst>
          </p:cNvPr>
          <p:cNvSpPr txBox="1"/>
          <p:nvPr/>
        </p:nvSpPr>
        <p:spPr>
          <a:xfrm>
            <a:off x="13106399" y="3480671"/>
            <a:ext cx="4510299"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ea typeface="Microsoft Sans Serif" panose="020B0604020202020204" pitchFamily="34" charset="0"/>
                <a:cs typeface="Microsoft Sans Serif" panose="020B0604020202020204" pitchFamily="34" charset="0"/>
              </a:rPr>
              <a:t>-Internal Digital Communication</a:t>
            </a:r>
          </a:p>
          <a:p>
            <a:r>
              <a:rPr lang="en-US" altLang="ko-KR" sz="2400" dirty="0">
                <a:ea typeface="Microsoft Sans Serif" panose="020B0604020202020204" pitchFamily="34" charset="0"/>
                <a:cs typeface="Microsoft Sans Serif" panose="020B0604020202020204" pitchFamily="34" charset="0"/>
              </a:rPr>
              <a:t>-External Digital Communication</a:t>
            </a:r>
          </a:p>
          <a:p>
            <a:endParaRPr lang="ko-KR" altLang="en-US" sz="2400" dirty="0">
              <a:cs typeface="Microsoft Sans Serif" panose="020B0604020202020204" pitchFamily="34" charset="0"/>
            </a:endParaRPr>
          </a:p>
        </p:txBody>
      </p:sp>
      <p:sp>
        <p:nvSpPr>
          <p:cNvPr id="10" name="CuadroTexto 9">
            <a:extLst>
              <a:ext uri="{FF2B5EF4-FFF2-40B4-BE49-F238E27FC236}">
                <a16:creationId xmlns:a16="http://schemas.microsoft.com/office/drawing/2014/main" id="{65EBEB16-F347-8C9F-F501-E6D723B8C5F5}"/>
              </a:ext>
            </a:extLst>
          </p:cNvPr>
          <p:cNvSpPr txBox="1"/>
          <p:nvPr/>
        </p:nvSpPr>
        <p:spPr>
          <a:xfrm>
            <a:off x="13106400" y="5621977"/>
            <a:ext cx="2743201" cy="523220"/>
          </a:xfrm>
          <a:prstGeom prst="rect">
            <a:avLst/>
          </a:prstGeom>
          <a:noFill/>
        </p:spPr>
        <p:txBody>
          <a:bodyPr wrap="square">
            <a:spAutoFit/>
          </a:bodyPr>
          <a:lstStyle/>
          <a:p>
            <a:r>
              <a:rPr lang="en-US" altLang="ko-KR" sz="2800" b="1" dirty="0">
                <a:ea typeface="Microsoft Sans Serif" panose="020B0604020202020204" pitchFamily="34" charset="0"/>
                <a:cs typeface="Microsoft Sans Serif" panose="020B0604020202020204" pitchFamily="34" charset="0"/>
              </a:rPr>
              <a:t>Cybersecurity</a:t>
            </a:r>
            <a:endParaRPr lang="ko-KR" altLang="en-US" sz="2800" b="1" dirty="0">
              <a:cs typeface="Microsoft Sans Serif" panose="020B0604020202020204" pitchFamily="34" charset="0"/>
            </a:endParaRPr>
          </a:p>
        </p:txBody>
      </p:sp>
      <p:sp>
        <p:nvSpPr>
          <p:cNvPr id="11" name="TextBox 10">
            <a:extLst>
              <a:ext uri="{FF2B5EF4-FFF2-40B4-BE49-F238E27FC236}">
                <a16:creationId xmlns:a16="http://schemas.microsoft.com/office/drawing/2014/main" id="{CB356ED3-F44A-4965-B161-BE99BCFC0302}"/>
              </a:ext>
            </a:extLst>
          </p:cNvPr>
          <p:cNvSpPr txBox="1"/>
          <p:nvPr/>
        </p:nvSpPr>
        <p:spPr>
          <a:xfrm>
            <a:off x="13106399" y="6145197"/>
            <a:ext cx="2286001"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ea typeface="Microsoft Sans Serif" panose="020B0604020202020204" pitchFamily="34" charset="0"/>
                <a:cs typeface="Microsoft Sans Serif" panose="020B0604020202020204" pitchFamily="34" charset="0"/>
              </a:rPr>
              <a:t>-Risks</a:t>
            </a:r>
          </a:p>
          <a:p>
            <a:r>
              <a:rPr lang="en-US" altLang="ko-KR" sz="2400" dirty="0">
                <a:ea typeface="Microsoft Sans Serif" panose="020B0604020202020204" pitchFamily="34" charset="0"/>
                <a:cs typeface="Microsoft Sans Serif" panose="020B0604020202020204" pitchFamily="34" charset="0"/>
              </a:rPr>
              <a:t>-Tips</a:t>
            </a:r>
          </a:p>
          <a:p>
            <a:endParaRPr lang="ko-KR" altLang="en-US" sz="2400" dirty="0">
              <a:cs typeface="Microsoft Sans Serif" panose="020B0604020202020204" pitchFamily="34" charset="0"/>
            </a:endParaRPr>
          </a:p>
        </p:txBody>
      </p:sp>
      <p:pic>
        <p:nvPicPr>
          <p:cNvPr id="12" name="object 5">
            <a:extLst>
              <a:ext uri="{FF2B5EF4-FFF2-40B4-BE49-F238E27FC236}">
                <a16:creationId xmlns:a16="http://schemas.microsoft.com/office/drawing/2014/main" id="{3C4D9A21-5CF5-0958-90F8-C96F352FB0A0}"/>
              </a:ext>
            </a:extLst>
          </p:cNvPr>
          <p:cNvPicPr/>
          <p:nvPr/>
        </p:nvPicPr>
        <p:blipFill>
          <a:blip r:embed="rId3" cstate="print"/>
          <a:stretch>
            <a:fillRect/>
          </a:stretch>
        </p:blipFill>
        <p:spPr>
          <a:xfrm>
            <a:off x="671302" y="3596867"/>
            <a:ext cx="581024" cy="581024"/>
          </a:xfrm>
          <a:prstGeom prst="rect">
            <a:avLst/>
          </a:prstGeom>
        </p:spPr>
      </p:pic>
      <p:pic>
        <p:nvPicPr>
          <p:cNvPr id="14" name="object 5">
            <a:extLst>
              <a:ext uri="{FF2B5EF4-FFF2-40B4-BE49-F238E27FC236}">
                <a16:creationId xmlns:a16="http://schemas.microsoft.com/office/drawing/2014/main" id="{221CE9C6-11FD-A90A-52AD-868B77C11C2C}"/>
              </a:ext>
            </a:extLst>
          </p:cNvPr>
          <p:cNvPicPr/>
          <p:nvPr/>
        </p:nvPicPr>
        <p:blipFill>
          <a:blip r:embed="rId3" cstate="print"/>
          <a:stretch>
            <a:fillRect/>
          </a:stretch>
        </p:blipFill>
        <p:spPr>
          <a:xfrm>
            <a:off x="12358686" y="3004934"/>
            <a:ext cx="581024" cy="581024"/>
          </a:xfrm>
          <a:prstGeom prst="rect">
            <a:avLst/>
          </a:prstGeom>
        </p:spPr>
      </p:pic>
      <p:pic>
        <p:nvPicPr>
          <p:cNvPr id="15" name="object 5">
            <a:extLst>
              <a:ext uri="{FF2B5EF4-FFF2-40B4-BE49-F238E27FC236}">
                <a16:creationId xmlns:a16="http://schemas.microsoft.com/office/drawing/2014/main" id="{8EEC15A1-5572-D5F6-E029-D4DA9E599DC7}"/>
              </a:ext>
            </a:extLst>
          </p:cNvPr>
          <p:cNvPicPr/>
          <p:nvPr/>
        </p:nvPicPr>
        <p:blipFill>
          <a:blip r:embed="rId3" cstate="print"/>
          <a:stretch>
            <a:fillRect/>
          </a:stretch>
        </p:blipFill>
        <p:spPr>
          <a:xfrm>
            <a:off x="12339943" y="5682252"/>
            <a:ext cx="581024" cy="581024"/>
          </a:xfrm>
          <a:prstGeom prst="rect">
            <a:avLst/>
          </a:prstGeom>
        </p:spPr>
      </p:pic>
    </p:spTree>
    <p:extLst>
      <p:ext uri="{BB962C8B-B14F-4D97-AF65-F5344CB8AC3E}">
        <p14:creationId xmlns:p14="http://schemas.microsoft.com/office/powerpoint/2010/main" val="289953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B6FBD-A5B4-4090-B420-A3A58C350B90}"/>
              </a:ext>
            </a:extLst>
          </p:cNvPr>
          <p:cNvSpPr txBox="1"/>
          <p:nvPr/>
        </p:nvSpPr>
        <p:spPr>
          <a:xfrm>
            <a:off x="6438900" y="52959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8000" b="1" i="0" u="none" strike="noStrike" kern="1200" cap="none" spc="0" normalizeH="0" baseline="0" dirty="0">
              <a:ln>
                <a:noFill/>
              </a:ln>
              <a:solidFill>
                <a:srgbClr val="FD4FB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5A34285-6C07-DC1D-80A6-98EE623AEFA4}"/>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a:ea typeface="Microsoft Sans Serif" panose="020B0604020202020204" pitchFamily="34" charset="0"/>
                <a:cs typeface="Microsoft Sans Serif" panose="020B0604020202020204" pitchFamily="34" charset="0"/>
              </a:rPr>
              <a:t>Partner: Internet Web Solutions</a:t>
            </a:r>
            <a:endParaRPr lang="en-US" sz="4400" spc="-65" dirty="0">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92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1816CB-AA50-BD0E-12E4-C12F7AA3F7E1}"/>
              </a:ext>
            </a:extLst>
          </p:cNvPr>
          <p:cNvSpPr txBox="1"/>
          <p:nvPr/>
        </p:nvSpPr>
        <p:spPr>
          <a:xfrm>
            <a:off x="1524000" y="1503549"/>
            <a:ext cx="9462656" cy="707886"/>
          </a:xfrm>
          <a:prstGeom prst="rect">
            <a:avLst/>
          </a:prstGeom>
          <a:noFill/>
        </p:spPr>
        <p:txBody>
          <a:bodyPr wrap="square" rtlCol="0">
            <a:spAutoFit/>
          </a:bodyPr>
          <a:lstStyle/>
          <a:p>
            <a:r>
              <a:rPr lang="en-GB" sz="4000" b="1" dirty="0">
                <a:solidFill>
                  <a:srgbClr val="FD4FB4"/>
                </a:solidFill>
                <a:ea typeface="Microsoft Sans Serif" panose="020B0604020202020204" pitchFamily="34" charset="0"/>
                <a:cs typeface="Microsoft Sans Serif" panose="020B0604020202020204" pitchFamily="34" charset="0"/>
              </a:rPr>
              <a:t>Objectives &amp; Goals </a:t>
            </a:r>
          </a:p>
        </p:txBody>
      </p:sp>
      <p:sp>
        <p:nvSpPr>
          <p:cNvPr id="3" name="CuadroTexto 2">
            <a:extLst>
              <a:ext uri="{FF2B5EF4-FFF2-40B4-BE49-F238E27FC236}">
                <a16:creationId xmlns:a16="http://schemas.microsoft.com/office/drawing/2014/main" id="{DAB24A19-41FB-B060-0BAE-CCCC40AE4D04}"/>
              </a:ext>
            </a:extLst>
          </p:cNvPr>
          <p:cNvSpPr txBox="1"/>
          <p:nvPr/>
        </p:nvSpPr>
        <p:spPr>
          <a:xfrm>
            <a:off x="1524000" y="2262365"/>
            <a:ext cx="10040186" cy="523220"/>
          </a:xfrm>
          <a:prstGeom prst="rect">
            <a:avLst/>
          </a:prstGeom>
          <a:noFill/>
        </p:spPr>
        <p:txBody>
          <a:bodyPr wrap="square" rtlCol="0">
            <a:spAutoFit/>
          </a:bodyPr>
          <a:lstStyle/>
          <a:p>
            <a:pPr algn="just"/>
            <a:r>
              <a:rPr lang="en-GB" sz="2800" dirty="0">
                <a:effectLst/>
                <a:ea typeface="Microsoft Sans Serif" panose="020B0604020202020204" pitchFamily="34" charset="0"/>
                <a:cs typeface="Microsoft Sans Serif" panose="020B0604020202020204" pitchFamily="34" charset="0"/>
              </a:rPr>
              <a:t>At the end of this module you will be able to:</a:t>
            </a:r>
          </a:p>
        </p:txBody>
      </p:sp>
      <p:sp>
        <p:nvSpPr>
          <p:cNvPr id="6" name="TextBox 8">
            <a:extLst>
              <a:ext uri="{FF2B5EF4-FFF2-40B4-BE49-F238E27FC236}">
                <a16:creationId xmlns:a16="http://schemas.microsoft.com/office/drawing/2014/main" id="{55E089A1-1F8C-461F-FDEB-F6FE8F5419E0}"/>
              </a:ext>
            </a:extLst>
          </p:cNvPr>
          <p:cNvSpPr txBox="1"/>
          <p:nvPr/>
        </p:nvSpPr>
        <p:spPr>
          <a:xfrm>
            <a:off x="2666998" y="3148905"/>
            <a:ext cx="7239002" cy="1384995"/>
          </a:xfrm>
          <a:prstGeom prst="rect">
            <a:avLst/>
          </a:prstGeom>
          <a:noFill/>
        </p:spPr>
        <p:txBody>
          <a:bodyPr wrap="square" lIns="108000" rIns="108000" rtlCol="0">
            <a:spAutoFit/>
          </a:bodyPr>
          <a:lstStyle/>
          <a:p>
            <a:r>
              <a:rPr lang="en-US" altLang="ko-KR" sz="2800" b="1" dirty="0">
                <a:solidFill>
                  <a:srgbClr val="AC7BDC"/>
                </a:solidFill>
                <a:ea typeface="Microsoft Sans Serif" panose="020B0604020202020204" pitchFamily="34" charset="0"/>
                <a:cs typeface="Microsoft Sans Serif" panose="020B0604020202020204" pitchFamily="34" charset="0"/>
              </a:rPr>
              <a:t>Learn how to design and create your online business: the importance of your company on the Internet and aspects to take into account. </a:t>
            </a:r>
            <a:endParaRPr lang="ko-KR" altLang="en-US" sz="2800" b="1" dirty="0">
              <a:solidFill>
                <a:srgbClr val="AC7BDC"/>
              </a:solidFill>
              <a:cs typeface="Microsoft Sans Serif" panose="020B0604020202020204" pitchFamily="34" charset="0"/>
            </a:endParaRPr>
          </a:p>
        </p:txBody>
      </p:sp>
      <p:sp>
        <p:nvSpPr>
          <p:cNvPr id="9" name="TextBox 8">
            <a:extLst>
              <a:ext uri="{FF2B5EF4-FFF2-40B4-BE49-F238E27FC236}">
                <a16:creationId xmlns:a16="http://schemas.microsoft.com/office/drawing/2014/main" id="{6CAD2012-C327-5815-4FAA-1CACB3D4207F}"/>
              </a:ext>
            </a:extLst>
          </p:cNvPr>
          <p:cNvSpPr txBox="1"/>
          <p:nvPr/>
        </p:nvSpPr>
        <p:spPr>
          <a:xfrm>
            <a:off x="2666998" y="4762500"/>
            <a:ext cx="7086602" cy="954107"/>
          </a:xfrm>
          <a:prstGeom prst="rect">
            <a:avLst/>
          </a:prstGeom>
          <a:noFill/>
        </p:spPr>
        <p:txBody>
          <a:bodyPr wrap="square" lIns="108000" rIns="108000" rtlCol="0">
            <a:spAutoFit/>
          </a:bodyPr>
          <a:lstStyle/>
          <a:p>
            <a:r>
              <a:rPr lang="en-US" altLang="ko-KR" sz="2800" b="1" dirty="0">
                <a:solidFill>
                  <a:srgbClr val="AC7BDC"/>
                </a:solidFill>
                <a:ea typeface="Microsoft Sans Serif" panose="020B0604020202020204" pitchFamily="34" charset="0"/>
                <a:cs typeface="Microsoft Sans Serif" panose="020B0604020202020204" pitchFamily="34" charset="0"/>
              </a:rPr>
              <a:t>Having a wide range of ICT Tools to enhance our digital business. </a:t>
            </a:r>
            <a:endParaRPr lang="ko-KR" altLang="en-US" sz="2800" b="1" dirty="0">
              <a:solidFill>
                <a:srgbClr val="AC7BDC"/>
              </a:solidFill>
              <a:cs typeface="Microsoft Sans Serif" panose="020B0604020202020204" pitchFamily="34" charset="0"/>
            </a:endParaRPr>
          </a:p>
        </p:txBody>
      </p:sp>
      <p:sp>
        <p:nvSpPr>
          <p:cNvPr id="12" name="TextBox 8">
            <a:extLst>
              <a:ext uri="{FF2B5EF4-FFF2-40B4-BE49-F238E27FC236}">
                <a16:creationId xmlns:a16="http://schemas.microsoft.com/office/drawing/2014/main" id="{2B21E46A-7A55-6C32-B19D-8427E1ECEFA4}"/>
              </a:ext>
            </a:extLst>
          </p:cNvPr>
          <p:cNvSpPr txBox="1"/>
          <p:nvPr/>
        </p:nvSpPr>
        <p:spPr>
          <a:xfrm>
            <a:off x="2667000" y="5888783"/>
            <a:ext cx="7086602" cy="1384995"/>
          </a:xfrm>
          <a:prstGeom prst="rect">
            <a:avLst/>
          </a:prstGeom>
          <a:noFill/>
        </p:spPr>
        <p:txBody>
          <a:bodyPr wrap="square" lIns="108000" rIns="108000" rtlCol="0">
            <a:spAutoFit/>
          </a:bodyPr>
          <a:lstStyle/>
          <a:p>
            <a:r>
              <a:rPr lang="en-US" altLang="ko-KR" sz="2800" b="1" dirty="0">
                <a:solidFill>
                  <a:srgbClr val="AC7BDC"/>
                </a:solidFill>
                <a:ea typeface="Microsoft Sans Serif" panose="020B0604020202020204" pitchFamily="34" charset="0"/>
                <a:cs typeface="Microsoft Sans Serif" panose="020B0604020202020204" pitchFamily="34" charset="0"/>
              </a:rPr>
              <a:t>Improve internal and external communication of our business. Advantages of digital communication. </a:t>
            </a:r>
            <a:endParaRPr lang="ko-KR" altLang="en-US" sz="2800" b="1" dirty="0">
              <a:solidFill>
                <a:srgbClr val="AC7BDC"/>
              </a:solidFill>
              <a:cs typeface="Microsoft Sans Serif" panose="020B0604020202020204" pitchFamily="34" charset="0"/>
            </a:endParaRPr>
          </a:p>
        </p:txBody>
      </p:sp>
      <p:pic>
        <p:nvPicPr>
          <p:cNvPr id="13" name="object 5">
            <a:extLst>
              <a:ext uri="{FF2B5EF4-FFF2-40B4-BE49-F238E27FC236}">
                <a16:creationId xmlns:a16="http://schemas.microsoft.com/office/drawing/2014/main" id="{DE27B7A9-8C33-5618-9027-8F353D592D55}"/>
              </a:ext>
            </a:extLst>
          </p:cNvPr>
          <p:cNvPicPr/>
          <p:nvPr/>
        </p:nvPicPr>
        <p:blipFill>
          <a:blip r:embed="rId2" cstate="print"/>
          <a:stretch>
            <a:fillRect/>
          </a:stretch>
        </p:blipFill>
        <p:spPr>
          <a:xfrm>
            <a:off x="1885946" y="3277968"/>
            <a:ext cx="581024" cy="581024"/>
          </a:xfrm>
          <a:prstGeom prst="rect">
            <a:avLst/>
          </a:prstGeom>
        </p:spPr>
      </p:pic>
      <p:pic>
        <p:nvPicPr>
          <p:cNvPr id="14" name="object 5">
            <a:extLst>
              <a:ext uri="{FF2B5EF4-FFF2-40B4-BE49-F238E27FC236}">
                <a16:creationId xmlns:a16="http://schemas.microsoft.com/office/drawing/2014/main" id="{EFE0C309-3940-1EC6-1321-C787CCD04D6A}"/>
              </a:ext>
            </a:extLst>
          </p:cNvPr>
          <p:cNvPicPr/>
          <p:nvPr/>
        </p:nvPicPr>
        <p:blipFill>
          <a:blip r:embed="rId2" cstate="print"/>
          <a:stretch>
            <a:fillRect/>
          </a:stretch>
        </p:blipFill>
        <p:spPr>
          <a:xfrm>
            <a:off x="1885946" y="4912591"/>
            <a:ext cx="581024" cy="581024"/>
          </a:xfrm>
          <a:prstGeom prst="rect">
            <a:avLst/>
          </a:prstGeom>
        </p:spPr>
      </p:pic>
      <p:pic>
        <p:nvPicPr>
          <p:cNvPr id="15" name="object 5">
            <a:extLst>
              <a:ext uri="{FF2B5EF4-FFF2-40B4-BE49-F238E27FC236}">
                <a16:creationId xmlns:a16="http://schemas.microsoft.com/office/drawing/2014/main" id="{F6C15DCA-854C-9007-1DEE-22BDDD173121}"/>
              </a:ext>
            </a:extLst>
          </p:cNvPr>
          <p:cNvPicPr/>
          <p:nvPr/>
        </p:nvPicPr>
        <p:blipFill>
          <a:blip r:embed="rId2" cstate="print"/>
          <a:stretch>
            <a:fillRect/>
          </a:stretch>
        </p:blipFill>
        <p:spPr>
          <a:xfrm>
            <a:off x="1885946" y="5981700"/>
            <a:ext cx="581024" cy="581024"/>
          </a:xfrm>
          <a:prstGeom prst="rect">
            <a:avLst/>
          </a:prstGeom>
        </p:spPr>
      </p:pic>
      <p:pic>
        <p:nvPicPr>
          <p:cNvPr id="16" name="Imagen 15">
            <a:extLst>
              <a:ext uri="{FF2B5EF4-FFF2-40B4-BE49-F238E27FC236}">
                <a16:creationId xmlns:a16="http://schemas.microsoft.com/office/drawing/2014/main" id="{CC5A7B45-8421-96FC-6E4F-BAEEAF6550D2}"/>
              </a:ext>
            </a:extLst>
          </p:cNvPr>
          <p:cNvPicPr>
            <a:picLocks noChangeAspect="1"/>
          </p:cNvPicPr>
          <p:nvPr/>
        </p:nvPicPr>
        <p:blipFill rotWithShape="1">
          <a:blip r:embed="rId3">
            <a:extLst>
              <a:ext uri="{28A0092B-C50C-407E-A947-70E740481C1C}">
                <a14:useLocalDpi xmlns:a14="http://schemas.microsoft.com/office/drawing/2010/main" val="0"/>
              </a:ext>
            </a:extLst>
          </a:blip>
          <a:srcRect r="11434"/>
          <a:stretch/>
        </p:blipFill>
        <p:spPr>
          <a:xfrm>
            <a:off x="8610600" y="3910763"/>
            <a:ext cx="8853025" cy="5042737"/>
          </a:xfrm>
          <a:prstGeom prst="rect">
            <a:avLst/>
          </a:prstGeom>
        </p:spPr>
      </p:pic>
      <p:sp>
        <p:nvSpPr>
          <p:cNvPr id="19" name="TextBox 8">
            <a:extLst>
              <a:ext uri="{FF2B5EF4-FFF2-40B4-BE49-F238E27FC236}">
                <a16:creationId xmlns:a16="http://schemas.microsoft.com/office/drawing/2014/main" id="{8DC470FA-759C-9160-9E44-AA4F4FBE85E2}"/>
              </a:ext>
            </a:extLst>
          </p:cNvPr>
          <p:cNvSpPr txBox="1"/>
          <p:nvPr/>
        </p:nvSpPr>
        <p:spPr>
          <a:xfrm>
            <a:off x="2666999" y="7412783"/>
            <a:ext cx="7239002" cy="954107"/>
          </a:xfrm>
          <a:prstGeom prst="rect">
            <a:avLst/>
          </a:prstGeom>
          <a:noFill/>
        </p:spPr>
        <p:txBody>
          <a:bodyPr wrap="square" lIns="108000" rIns="108000" rtlCol="0">
            <a:spAutoFit/>
          </a:bodyPr>
          <a:lstStyle/>
          <a:p>
            <a:r>
              <a:rPr lang="en-US" altLang="ko-KR" sz="2800" b="1" dirty="0">
                <a:solidFill>
                  <a:srgbClr val="AC7BDC"/>
                </a:solidFill>
                <a:ea typeface="Microsoft Sans Serif" panose="020B0604020202020204" pitchFamily="34" charset="0"/>
                <a:cs typeface="Microsoft Sans Serif" panose="020B0604020202020204" pitchFamily="34" charset="0"/>
              </a:rPr>
              <a:t>Understand the basics of cybersecurity and how to implement it. </a:t>
            </a:r>
            <a:endParaRPr lang="ko-KR" altLang="en-US" sz="2800" b="1" dirty="0">
              <a:solidFill>
                <a:srgbClr val="AC7BDC"/>
              </a:solidFill>
              <a:cs typeface="Microsoft Sans Serif" panose="020B0604020202020204" pitchFamily="34" charset="0"/>
            </a:endParaRPr>
          </a:p>
        </p:txBody>
      </p:sp>
      <p:pic>
        <p:nvPicPr>
          <p:cNvPr id="20" name="object 5">
            <a:extLst>
              <a:ext uri="{FF2B5EF4-FFF2-40B4-BE49-F238E27FC236}">
                <a16:creationId xmlns:a16="http://schemas.microsoft.com/office/drawing/2014/main" id="{32FA24A1-2C5C-88B5-C2EC-22AE09C85353}"/>
              </a:ext>
            </a:extLst>
          </p:cNvPr>
          <p:cNvPicPr/>
          <p:nvPr/>
        </p:nvPicPr>
        <p:blipFill>
          <a:blip r:embed="rId2" cstate="print"/>
          <a:stretch>
            <a:fillRect/>
          </a:stretch>
        </p:blipFill>
        <p:spPr>
          <a:xfrm>
            <a:off x="1885946" y="7385305"/>
            <a:ext cx="581024" cy="581024"/>
          </a:xfrm>
          <a:prstGeom prst="rect">
            <a:avLst/>
          </a:prstGeom>
        </p:spPr>
      </p:pic>
    </p:spTree>
    <p:extLst>
      <p:ext uri="{BB962C8B-B14F-4D97-AF65-F5344CB8AC3E}">
        <p14:creationId xmlns:p14="http://schemas.microsoft.com/office/powerpoint/2010/main" val="39622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46532C-EF31-45B2-96AF-1DC3F84F508E}"/>
              </a:ext>
            </a:extLst>
          </p:cNvPr>
          <p:cNvSpPr txBox="1"/>
          <p:nvPr/>
        </p:nvSpPr>
        <p:spPr>
          <a:xfrm>
            <a:off x="1524000" y="1503549"/>
            <a:ext cx="9462656" cy="707886"/>
          </a:xfrm>
          <a:prstGeom prst="rect">
            <a:avLst/>
          </a:prstGeom>
          <a:noFill/>
        </p:spPr>
        <p:txBody>
          <a:bodyPr wrap="square" rtlCol="0">
            <a:spAutoFit/>
          </a:bodyPr>
          <a:lstStyle/>
          <a:p>
            <a:r>
              <a:rPr lang="en-GB" sz="4000" b="1" dirty="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Index</a:t>
            </a:r>
          </a:p>
        </p:txBody>
      </p:sp>
      <p:grpSp>
        <p:nvGrpSpPr>
          <p:cNvPr id="5" name="Group 3">
            <a:extLst>
              <a:ext uri="{FF2B5EF4-FFF2-40B4-BE49-F238E27FC236}">
                <a16:creationId xmlns:a16="http://schemas.microsoft.com/office/drawing/2014/main" id="{BBB80934-02DF-D745-E7E2-18A7CD9FFA1A}"/>
              </a:ext>
            </a:extLst>
          </p:cNvPr>
          <p:cNvGrpSpPr/>
          <p:nvPr/>
        </p:nvGrpSpPr>
        <p:grpSpPr>
          <a:xfrm>
            <a:off x="2819399" y="3325423"/>
            <a:ext cx="11429997" cy="1705530"/>
            <a:chOff x="6420994" y="1245279"/>
            <a:chExt cx="5124925" cy="1705530"/>
          </a:xfrm>
        </p:grpSpPr>
        <p:sp>
          <p:nvSpPr>
            <p:cNvPr id="6" name="TextBox 7">
              <a:extLst>
                <a:ext uri="{FF2B5EF4-FFF2-40B4-BE49-F238E27FC236}">
                  <a16:creationId xmlns:a16="http://schemas.microsoft.com/office/drawing/2014/main" id="{238801E5-F271-CED4-7560-4088DC248F5E}"/>
                </a:ext>
              </a:extLst>
            </p:cNvPr>
            <p:cNvSpPr txBox="1"/>
            <p:nvPr/>
          </p:nvSpPr>
          <p:spPr>
            <a:xfrm>
              <a:off x="6420994" y="1750480"/>
              <a:ext cx="5124925" cy="1200329"/>
            </a:xfrm>
            <a:prstGeom prst="rect">
              <a:avLst/>
            </a:prstGeom>
            <a:noFill/>
          </p:spPr>
          <p:txBody>
            <a:bodyPr wrap="square" rtlCol="0">
              <a:spAutoFit/>
            </a:body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1: The importance of your online business</a:t>
              </a:r>
            </a:p>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2: What should your online business have?</a:t>
              </a:r>
            </a:p>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3: ICT tools for </a:t>
              </a: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smartworking</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6420994" y="1245279"/>
              <a:ext cx="5124925" cy="954107"/>
            </a:xfrm>
            <a:prstGeom prst="rect">
              <a:avLst/>
            </a:prstGeom>
            <a:noFill/>
          </p:spPr>
          <p:txBody>
            <a:bodyPr wrap="square" lIns="108000" rIns="108000" rtlCol="0">
              <a:spAutoFit/>
            </a:bodyPr>
            <a:lstStyle/>
            <a:p>
              <a:r>
                <a:rPr lang="en-US" altLang="ko-KR" sz="2800" b="1" dirty="0">
                  <a:solidFill>
                    <a:srgbClr val="AC7BDC"/>
                  </a:solidFill>
                  <a:latin typeface="Microsoft Sans Serif" panose="020B0604020202020204" pitchFamily="34" charset="0"/>
                  <a:ea typeface="Microsoft Sans Serif" panose="020B0604020202020204" pitchFamily="34" charset="0"/>
                  <a:cs typeface="Microsoft Sans Serif" panose="020B0604020202020204" pitchFamily="34" charset="0"/>
                </a:rPr>
                <a:t>Unit 1: Digital tools for online businesses and </a:t>
              </a:r>
              <a:r>
                <a:rPr lang="en-US" altLang="ko-KR" sz="2800" b="1" dirty="0" err="1">
                  <a:solidFill>
                    <a:srgbClr val="AC7BDC"/>
                  </a:solidFill>
                  <a:latin typeface="Microsoft Sans Serif" panose="020B0604020202020204" pitchFamily="34" charset="0"/>
                  <a:ea typeface="Microsoft Sans Serif" panose="020B0604020202020204" pitchFamily="34" charset="0"/>
                  <a:cs typeface="Microsoft Sans Serif" panose="020B0604020202020204" pitchFamily="34" charset="0"/>
                </a:rPr>
                <a:t>smartworking</a:t>
              </a:r>
              <a:endParaRPr lang="ko-KR" altLang="en-US" sz="2800" b="1" dirty="0">
                <a:solidFill>
                  <a:srgbClr val="AC7BDC"/>
                </a:solidFill>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B0887605-223E-8E95-D1AB-528AAE792794}"/>
              </a:ext>
            </a:extLst>
          </p:cNvPr>
          <p:cNvGrpSpPr/>
          <p:nvPr/>
        </p:nvGrpSpPr>
        <p:grpSpPr>
          <a:xfrm>
            <a:off x="2819399" y="5092683"/>
            <a:ext cx="12123821" cy="1727217"/>
            <a:chOff x="6417601" y="1062892"/>
            <a:chExt cx="5128318" cy="2254022"/>
          </a:xfrm>
        </p:grpSpPr>
        <p:sp>
          <p:nvSpPr>
            <p:cNvPr id="9" name="TextBox 7">
              <a:extLst>
                <a:ext uri="{FF2B5EF4-FFF2-40B4-BE49-F238E27FC236}">
                  <a16:creationId xmlns:a16="http://schemas.microsoft.com/office/drawing/2014/main" id="{908DF9CA-52FE-B5E9-55D1-0AA3A4015ACA}"/>
                </a:ext>
              </a:extLst>
            </p:cNvPr>
            <p:cNvSpPr txBox="1"/>
            <p:nvPr/>
          </p:nvSpPr>
          <p:spPr>
            <a:xfrm>
              <a:off x="6420994" y="1750481"/>
              <a:ext cx="5124925" cy="1566433"/>
            </a:xfrm>
            <a:prstGeom prst="rect">
              <a:avLst/>
            </a:prstGeom>
            <a:noFill/>
          </p:spPr>
          <p:txBody>
            <a:bodyPr wrap="square" rtlCol="0">
              <a:spAutoFit/>
            </a:body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1: Introduction to digital communication </a:t>
              </a:r>
            </a:p>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2: Internal digital communication tips </a:t>
              </a:r>
            </a:p>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3: External digital communication tips</a:t>
              </a:r>
            </a:p>
          </p:txBody>
        </p:sp>
        <p:sp>
          <p:nvSpPr>
            <p:cNvPr id="10" name="TextBox 8">
              <a:extLst>
                <a:ext uri="{FF2B5EF4-FFF2-40B4-BE49-F238E27FC236}">
                  <a16:creationId xmlns:a16="http://schemas.microsoft.com/office/drawing/2014/main" id="{6F4D7496-8DEE-0BFB-FAF5-3762F71A6D90}"/>
                </a:ext>
              </a:extLst>
            </p:cNvPr>
            <p:cNvSpPr txBox="1"/>
            <p:nvPr/>
          </p:nvSpPr>
          <p:spPr>
            <a:xfrm>
              <a:off x="6417601" y="1062892"/>
              <a:ext cx="5124925" cy="954107"/>
            </a:xfrm>
            <a:prstGeom prst="rect">
              <a:avLst/>
            </a:prstGeom>
            <a:noFill/>
          </p:spPr>
          <p:txBody>
            <a:bodyPr wrap="square" lIns="108000" rIns="108000" rtlCol="0">
              <a:spAutoFit/>
            </a:bodyPr>
            <a:lstStyle/>
            <a:p>
              <a:r>
                <a:rPr lang="en-US" altLang="ko-KR" sz="2800" b="1" dirty="0">
                  <a:solidFill>
                    <a:srgbClr val="AC7BDC"/>
                  </a:solidFill>
                  <a:latin typeface="Microsoft Sans Serif" panose="020B0604020202020204" pitchFamily="34" charset="0"/>
                  <a:ea typeface="Microsoft Sans Serif" panose="020B0604020202020204" pitchFamily="34" charset="0"/>
                  <a:cs typeface="Microsoft Sans Serif" panose="020B0604020202020204" pitchFamily="34" charset="0"/>
                </a:rPr>
                <a:t>Unit 2: Tips to boost Digital communication</a:t>
              </a:r>
              <a:endParaRPr lang="ko-KR" altLang="en-US" sz="2800" b="1" dirty="0">
                <a:solidFill>
                  <a:srgbClr val="AC7BDC"/>
                </a:solidFill>
                <a:latin typeface="Microsoft Sans Serif" panose="020B0604020202020204" pitchFamily="34" charset="0"/>
                <a:cs typeface="Microsoft Sans Serif" panose="020B0604020202020204" pitchFamily="34" charset="0"/>
              </a:endParaRPr>
            </a:p>
          </p:txBody>
        </p:sp>
      </p:grpSp>
      <p:grpSp>
        <p:nvGrpSpPr>
          <p:cNvPr id="11" name="Group 3">
            <a:extLst>
              <a:ext uri="{FF2B5EF4-FFF2-40B4-BE49-F238E27FC236}">
                <a16:creationId xmlns:a16="http://schemas.microsoft.com/office/drawing/2014/main" id="{4AD4606F-2ED4-E967-0119-13C16C96E132}"/>
              </a:ext>
            </a:extLst>
          </p:cNvPr>
          <p:cNvGrpSpPr/>
          <p:nvPr/>
        </p:nvGrpSpPr>
        <p:grpSpPr>
          <a:xfrm>
            <a:off x="2819400" y="7048500"/>
            <a:ext cx="6858004" cy="1278665"/>
            <a:chOff x="6420993" y="1302812"/>
            <a:chExt cx="6858004" cy="1278665"/>
          </a:xfrm>
        </p:grpSpPr>
        <p:sp>
          <p:nvSpPr>
            <p:cNvPr id="12" name="TextBox 7">
              <a:extLst>
                <a:ext uri="{FF2B5EF4-FFF2-40B4-BE49-F238E27FC236}">
                  <a16:creationId xmlns:a16="http://schemas.microsoft.com/office/drawing/2014/main" id="{D5DA5C01-E0C4-FEF0-F29C-EB42066401B4}"/>
                </a:ext>
              </a:extLst>
            </p:cNvPr>
            <p:cNvSpPr txBox="1"/>
            <p:nvPr/>
          </p:nvSpPr>
          <p:spPr>
            <a:xfrm>
              <a:off x="6420994" y="1750480"/>
              <a:ext cx="6096001" cy="830997"/>
            </a:xfrm>
            <a:prstGeom prst="rect">
              <a:avLst/>
            </a:prstGeom>
            <a:noFill/>
          </p:spPr>
          <p:txBody>
            <a:bodyPr wrap="square" rtlCol="0">
              <a:spAutoFit/>
            </a:body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1: Introduction to cybersecurity</a:t>
              </a:r>
            </a:p>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Section 2: Cybersecurity tips</a:t>
              </a:r>
            </a:p>
          </p:txBody>
        </p:sp>
        <p:sp>
          <p:nvSpPr>
            <p:cNvPr id="13" name="TextBox 8">
              <a:extLst>
                <a:ext uri="{FF2B5EF4-FFF2-40B4-BE49-F238E27FC236}">
                  <a16:creationId xmlns:a16="http://schemas.microsoft.com/office/drawing/2014/main" id="{10C60EB9-8902-A0C9-D4C9-59AD8FFBA444}"/>
                </a:ext>
              </a:extLst>
            </p:cNvPr>
            <p:cNvSpPr txBox="1"/>
            <p:nvPr/>
          </p:nvSpPr>
          <p:spPr>
            <a:xfrm>
              <a:off x="6420993" y="1302812"/>
              <a:ext cx="6858004" cy="523220"/>
            </a:xfrm>
            <a:prstGeom prst="rect">
              <a:avLst/>
            </a:prstGeom>
            <a:noFill/>
          </p:spPr>
          <p:txBody>
            <a:bodyPr wrap="square" lIns="108000" rIns="108000" rtlCol="0">
              <a:spAutoFit/>
            </a:bodyPr>
            <a:lstStyle/>
            <a:p>
              <a:r>
                <a:rPr lang="en-US" altLang="ko-KR" sz="2800" b="1" dirty="0">
                  <a:solidFill>
                    <a:srgbClr val="AC7BDC"/>
                  </a:solidFill>
                  <a:latin typeface="Microsoft Sans Serif" panose="020B0604020202020204" pitchFamily="34" charset="0"/>
                  <a:ea typeface="Microsoft Sans Serif" panose="020B0604020202020204" pitchFamily="34" charset="0"/>
                  <a:cs typeface="Microsoft Sans Serif" panose="020B0604020202020204" pitchFamily="34" charset="0"/>
                </a:rPr>
                <a:t>Unit 3: Basic Guide of cybersecurity</a:t>
              </a:r>
              <a:endParaRPr lang="ko-KR" altLang="en-US" sz="2800" b="1" dirty="0">
                <a:solidFill>
                  <a:srgbClr val="AC7BDC"/>
                </a:solidFill>
                <a:latin typeface="Microsoft Sans Serif" panose="020B0604020202020204" pitchFamily="34" charset="0"/>
                <a:cs typeface="Microsoft Sans Serif" panose="020B0604020202020204" pitchFamily="34" charset="0"/>
              </a:endParaRPr>
            </a:p>
          </p:txBody>
        </p:sp>
      </p:grpSp>
      <p:pic>
        <p:nvPicPr>
          <p:cNvPr id="14"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1885946" y="3703624"/>
            <a:ext cx="581024" cy="581024"/>
          </a:xfrm>
          <a:prstGeom prst="rect">
            <a:avLst/>
          </a:prstGeom>
        </p:spPr>
      </p:pic>
      <p:pic>
        <p:nvPicPr>
          <p:cNvPr id="15"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1885946" y="5202687"/>
            <a:ext cx="581024" cy="581024"/>
          </a:xfrm>
          <a:prstGeom prst="rect">
            <a:avLst/>
          </a:prstGeom>
        </p:spPr>
      </p:pic>
      <p:pic>
        <p:nvPicPr>
          <p:cNvPr id="16" name="object 5">
            <a:extLst>
              <a:ext uri="{FF2B5EF4-FFF2-40B4-BE49-F238E27FC236}">
                <a16:creationId xmlns:a16="http://schemas.microsoft.com/office/drawing/2014/main" id="{9E5E46EA-A815-4A35-559C-3BC5305EC13D}"/>
              </a:ext>
            </a:extLst>
          </p:cNvPr>
          <p:cNvPicPr/>
          <p:nvPr/>
        </p:nvPicPr>
        <p:blipFill>
          <a:blip r:embed="rId2" cstate="print"/>
          <a:stretch>
            <a:fillRect/>
          </a:stretch>
        </p:blipFill>
        <p:spPr>
          <a:xfrm>
            <a:off x="1885946" y="7124700"/>
            <a:ext cx="581024" cy="581024"/>
          </a:xfrm>
          <a:prstGeom prst="rect">
            <a:avLst/>
          </a:prstGeom>
        </p:spPr>
      </p:pic>
      <p:sp>
        <p:nvSpPr>
          <p:cNvPr id="2" name="CuadroTexto 1">
            <a:extLst>
              <a:ext uri="{FF2B5EF4-FFF2-40B4-BE49-F238E27FC236}">
                <a16:creationId xmlns:a16="http://schemas.microsoft.com/office/drawing/2014/main" id="{80845C21-681F-8282-34D9-C942AD22DAB9}"/>
              </a:ext>
            </a:extLst>
          </p:cNvPr>
          <p:cNvSpPr txBox="1"/>
          <p:nvPr/>
        </p:nvSpPr>
        <p:spPr>
          <a:xfrm>
            <a:off x="1544052" y="2234744"/>
            <a:ext cx="13772147" cy="707886"/>
          </a:xfrm>
          <a:prstGeom prst="rect">
            <a:avLst/>
          </a:prstGeom>
          <a:noFill/>
        </p:spPr>
        <p:txBody>
          <a:bodyPr wrap="square" rtlCol="0">
            <a:spAutoFit/>
          </a:bodyPr>
          <a:lstStyle/>
          <a:p>
            <a:r>
              <a:rPr lang="en-US" sz="4000" b="1" dirty="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Digital skills for rural entrepreneurship empowerment </a:t>
            </a:r>
            <a:endParaRPr lang="en-GB" sz="4000" b="1" dirty="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8593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en-US" sz="4000" b="1" spc="-85" dirty="0">
                <a:solidFill>
                  <a:srgbClr val="FD4FB4"/>
                </a:solidFill>
                <a:ea typeface="Microsoft Sans Serif" panose="020B0604020202020204" pitchFamily="34" charset="0"/>
                <a:cs typeface="Microsoft Sans Serif" panose="020B0604020202020204" pitchFamily="34" charset="0"/>
              </a:rPr>
              <a:t>Digital tools for online businesses and </a:t>
            </a:r>
            <a:r>
              <a:rPr lang="en-US" sz="4000" b="1" spc="-85" dirty="0" err="1">
                <a:solidFill>
                  <a:srgbClr val="FD4FB4"/>
                </a:solidFill>
                <a:ea typeface="Microsoft Sans Serif" panose="020B0604020202020204" pitchFamily="34" charset="0"/>
                <a:cs typeface="Microsoft Sans Serif" panose="020B0604020202020204" pitchFamily="34" charset="0"/>
              </a:rPr>
              <a:t>smartworking</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3019843"/>
            <a:ext cx="15621000" cy="5693866"/>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1: The importance of your online business</a:t>
            </a:r>
          </a:p>
          <a:p>
            <a:pPr>
              <a:defRPr/>
            </a:pPr>
            <a:endParaRPr lang="en-US" altLang="es-ES" sz="2800" dirty="0">
              <a:ea typeface="Microsoft Sans Serif" panose="020B0604020202020204" pitchFamily="34" charset="0"/>
              <a:cs typeface="Microsoft Sans Serif" panose="020B0604020202020204" pitchFamily="34" charset="0"/>
            </a:endParaRPr>
          </a:p>
          <a:p>
            <a:pPr>
              <a:defRPr/>
            </a:pPr>
            <a:r>
              <a:rPr lang="en-US" altLang="es-ES" sz="2800" dirty="0">
                <a:ea typeface="Microsoft Sans Serif" panose="020B0604020202020204" pitchFamily="34" charset="0"/>
                <a:cs typeface="Microsoft Sans Serif" panose="020B0604020202020204" pitchFamily="34" charset="0"/>
              </a:rPr>
              <a:t>In this module, we will learn the </a:t>
            </a:r>
            <a:r>
              <a:rPr lang="en-US" altLang="es-ES" sz="2800" b="1" dirty="0">
                <a:ea typeface="Microsoft Sans Serif" panose="020B0604020202020204" pitchFamily="34" charset="0"/>
                <a:cs typeface="Microsoft Sans Serif" panose="020B0604020202020204" pitchFamily="34" charset="0"/>
              </a:rPr>
              <a:t>main skills and notions needed to create and enhance your online rural business. </a:t>
            </a:r>
          </a:p>
          <a:p>
            <a:pPr>
              <a:defRPr/>
            </a:pPr>
            <a:endParaRPr lang="en-US" altLang="es-ES" sz="2800" dirty="0">
              <a:ea typeface="Microsoft Sans Serif" panose="020B0604020202020204" pitchFamily="34" charset="0"/>
              <a:cs typeface="Microsoft Sans Serif" panose="020B0604020202020204" pitchFamily="34" charset="0"/>
            </a:endParaRPr>
          </a:p>
          <a:p>
            <a:pPr>
              <a:defRPr/>
            </a:pPr>
            <a:r>
              <a:rPr lang="en-US" altLang="es-ES" sz="2800" dirty="0">
                <a:ea typeface="Microsoft Sans Serif" panose="020B0604020202020204" pitchFamily="34" charset="0"/>
                <a:cs typeface="Microsoft Sans Serif" panose="020B0604020202020204" pitchFamily="34" charset="0"/>
              </a:rPr>
              <a:t>Nowadays, the whole world moves on the Internet. More and more users are </a:t>
            </a:r>
            <a:r>
              <a:rPr lang="en-US" altLang="es-ES" sz="2800" b="1" dirty="0">
                <a:ea typeface="Microsoft Sans Serif" panose="020B0604020202020204" pitchFamily="34" charset="0"/>
                <a:cs typeface="Microsoft Sans Serif" panose="020B0604020202020204" pitchFamily="34" charset="0"/>
              </a:rPr>
              <a:t>browsing the net</a:t>
            </a:r>
            <a:r>
              <a:rPr lang="en-US" altLang="es-ES" sz="2800" dirty="0">
                <a:ea typeface="Microsoft Sans Serif" panose="020B0604020202020204" pitchFamily="34" charset="0"/>
                <a:cs typeface="Microsoft Sans Serif" panose="020B0604020202020204" pitchFamily="34" charset="0"/>
              </a:rPr>
              <a:t>, which allows companies to advertise and contact potential customers </a:t>
            </a:r>
            <a:r>
              <a:rPr lang="en-US" altLang="es-ES" sz="2800" b="1" dirty="0">
                <a:ea typeface="Microsoft Sans Serif" panose="020B0604020202020204" pitchFamily="34" charset="0"/>
                <a:cs typeface="Microsoft Sans Serif" panose="020B0604020202020204" pitchFamily="34" charset="0"/>
              </a:rPr>
              <a:t>quickly and easily</a:t>
            </a:r>
            <a:r>
              <a:rPr lang="en-US" altLang="es-ES" sz="2800" dirty="0">
                <a:ea typeface="Microsoft Sans Serif" panose="020B0604020202020204" pitchFamily="34" charset="0"/>
                <a:cs typeface="Microsoft Sans Serif" panose="020B0604020202020204" pitchFamily="34" charset="0"/>
              </a:rPr>
              <a:t>. The online presence of your company on the Internet offers you the possibility of </a:t>
            </a:r>
            <a:r>
              <a:rPr lang="en-US" altLang="es-ES" sz="2800" b="1" dirty="0">
                <a:ea typeface="Microsoft Sans Serif" panose="020B0604020202020204" pitchFamily="34" charset="0"/>
                <a:cs typeface="Microsoft Sans Serif" panose="020B0604020202020204" pitchFamily="34" charset="0"/>
              </a:rPr>
              <a:t>sharing your business on the network</a:t>
            </a:r>
            <a:r>
              <a:rPr lang="en-US" altLang="es-ES" sz="2800" dirty="0">
                <a:ea typeface="Microsoft Sans Serif" panose="020B0604020202020204" pitchFamily="34" charset="0"/>
                <a:cs typeface="Microsoft Sans Serif" panose="020B0604020202020204" pitchFamily="34" charset="0"/>
              </a:rPr>
              <a:t>, so it can be accessible by any user anywhere in the world, 24 hours a day. This also allows access to an international market. Furthermore, </a:t>
            </a:r>
            <a:r>
              <a:rPr lang="en-US" altLang="es-ES" sz="2800" b="1" dirty="0">
                <a:ea typeface="Microsoft Sans Serif" panose="020B0604020202020204" pitchFamily="34" charset="0"/>
                <a:cs typeface="Microsoft Sans Serif" panose="020B0604020202020204" pitchFamily="34" charset="0"/>
              </a:rPr>
              <a:t>ICT tools facilitate the management of information and documents, tasks distribution and optimization and customer interaction</a:t>
            </a:r>
            <a:r>
              <a:rPr lang="en-US" altLang="es-ES" sz="2800" dirty="0">
                <a:ea typeface="Microsoft Sans Serif" panose="020B0604020202020204" pitchFamily="34" charset="0"/>
                <a:cs typeface="Microsoft Sans Serif" panose="020B0604020202020204" pitchFamily="34" charset="0"/>
              </a:rPr>
              <a:t>. </a:t>
            </a:r>
          </a:p>
          <a:p>
            <a:pPr>
              <a:defRPr/>
            </a:pPr>
            <a:endParaRPr lang="en-US" altLang="es-ES" sz="2800" dirty="0">
              <a:ea typeface="Microsoft Sans Serif" panose="020B0604020202020204" pitchFamily="34" charset="0"/>
              <a:cs typeface="Microsoft Sans Serif" panose="020B0604020202020204" pitchFamily="34" charset="0"/>
            </a:endParaRPr>
          </a:p>
          <a:p>
            <a:endParaRPr lang="es-ES" sz="2800" b="1"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866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C82BC3C-CC7B-80C6-45DC-C8694023B6BB}"/>
              </a:ext>
            </a:extLst>
          </p:cNvPr>
          <p:cNvPicPr>
            <a:picLocks noChangeAspect="1"/>
          </p:cNvPicPr>
          <p:nvPr/>
        </p:nvPicPr>
        <p:blipFill rotWithShape="1">
          <a:blip r:embed="rId2">
            <a:extLst>
              <a:ext uri="{28A0092B-C50C-407E-A947-70E740481C1C}">
                <a14:useLocalDpi xmlns:a14="http://schemas.microsoft.com/office/drawing/2010/main" val="0"/>
              </a:ext>
            </a:extLst>
          </a:blip>
          <a:srcRect r="9970"/>
          <a:stretch/>
        </p:blipFill>
        <p:spPr>
          <a:xfrm>
            <a:off x="11811000" y="4762499"/>
            <a:ext cx="6248400" cy="3470181"/>
          </a:xfrm>
          <a:prstGeom prst="rect">
            <a:avLst/>
          </a:prstGeom>
        </p:spPr>
      </p:pic>
      <p:sp>
        <p:nvSpPr>
          <p:cNvPr id="5" name="CuadroTexto 4">
            <a:extLst>
              <a:ext uri="{FF2B5EF4-FFF2-40B4-BE49-F238E27FC236}">
                <a16:creationId xmlns:a16="http://schemas.microsoft.com/office/drawing/2014/main" id="{EE20EFF1-C6C2-3834-DE67-E15FC62BC881}"/>
              </a:ext>
            </a:extLst>
          </p:cNvPr>
          <p:cNvSpPr txBox="1"/>
          <p:nvPr/>
        </p:nvSpPr>
        <p:spPr>
          <a:xfrm>
            <a:off x="1475874" y="2407916"/>
            <a:ext cx="16126326" cy="3046988"/>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2: What should your online business have?</a:t>
            </a:r>
          </a:p>
          <a:p>
            <a:pPr>
              <a:defRPr/>
            </a:pPr>
            <a:endParaRPr lang="en-US" altLang="es-ES" sz="2800" dirty="0">
              <a:ea typeface="Microsoft Sans Serif" panose="020B0604020202020204" pitchFamily="34" charset="0"/>
              <a:cs typeface="Microsoft Sans Serif" panose="020B0604020202020204" pitchFamily="34" charset="0"/>
            </a:endParaRPr>
          </a:p>
          <a:p>
            <a:pPr>
              <a:defRPr/>
            </a:pPr>
            <a:r>
              <a:rPr lang="en-US" altLang="es-ES" sz="2800" dirty="0">
                <a:ea typeface="Microsoft Sans Serif" panose="020B0604020202020204" pitchFamily="34" charset="0"/>
                <a:cs typeface="Microsoft Sans Serif" panose="020B0604020202020204" pitchFamily="34" charset="0"/>
              </a:rPr>
              <a:t>An </a:t>
            </a:r>
            <a:r>
              <a:rPr lang="en-US" altLang="es-ES" sz="2800" b="1" dirty="0">
                <a:ea typeface="Microsoft Sans Serif" panose="020B0604020202020204" pitchFamily="34" charset="0"/>
                <a:cs typeface="Microsoft Sans Serif" panose="020B0604020202020204" pitchFamily="34" charset="0"/>
              </a:rPr>
              <a:t>online business allows us a very useful scope and versatility </a:t>
            </a:r>
            <a:r>
              <a:rPr lang="en-US" altLang="es-ES" sz="2800" dirty="0">
                <a:ea typeface="Microsoft Sans Serif" panose="020B0604020202020204" pitchFamily="34" charset="0"/>
                <a:cs typeface="Microsoft Sans Serif" panose="020B0604020202020204" pitchFamily="34" charset="0"/>
              </a:rPr>
              <a:t>to enhance the marketing of our products. Nevertheless, there are </a:t>
            </a:r>
            <a:r>
              <a:rPr lang="en-US" altLang="es-ES" sz="2800" b="1" dirty="0">
                <a:ea typeface="Microsoft Sans Serif" panose="020B0604020202020204" pitchFamily="34" charset="0"/>
                <a:cs typeface="Microsoft Sans Serif" panose="020B0604020202020204" pitchFamily="34" charset="0"/>
              </a:rPr>
              <a:t>certain aspects that we must take into account</a:t>
            </a:r>
            <a:r>
              <a:rPr lang="en-US" altLang="es-ES" sz="2800" dirty="0">
                <a:ea typeface="Microsoft Sans Serif" panose="020B0604020202020204" pitchFamily="34" charset="0"/>
                <a:cs typeface="Microsoft Sans Serif" panose="020B0604020202020204" pitchFamily="34" charset="0"/>
              </a:rPr>
              <a:t> if we want to ensure its effectiveness. Our online business must include: </a:t>
            </a:r>
          </a:p>
          <a:p>
            <a:pPr>
              <a:defRPr/>
            </a:pPr>
            <a:endParaRPr lang="en-US" altLang="es-ES" sz="2400" b="1" dirty="0">
              <a:ea typeface="Microsoft Sans Serif" panose="020B0604020202020204" pitchFamily="34" charset="0"/>
              <a:cs typeface="Microsoft Sans Serif" panose="020B0604020202020204" pitchFamily="34" charset="0"/>
            </a:endParaRPr>
          </a:p>
          <a:p>
            <a:endParaRPr lang="es-ES" sz="2800" b="1"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en-US" sz="4000" b="1" spc="-85" dirty="0">
                <a:solidFill>
                  <a:srgbClr val="FD4FB4"/>
                </a:solidFill>
                <a:ea typeface="Microsoft Sans Serif" panose="020B0604020202020204" pitchFamily="34" charset="0"/>
                <a:cs typeface="Microsoft Sans Serif" panose="020B0604020202020204" pitchFamily="34" charset="0"/>
              </a:rPr>
              <a:t>Digital tools for online businesses and </a:t>
            </a:r>
            <a:r>
              <a:rPr lang="en-US" sz="4000" b="1" spc="-85" dirty="0" err="1">
                <a:solidFill>
                  <a:srgbClr val="FD4FB4"/>
                </a:solidFill>
                <a:ea typeface="Microsoft Sans Serif" panose="020B0604020202020204" pitchFamily="34" charset="0"/>
                <a:cs typeface="Microsoft Sans Serif" panose="020B0604020202020204" pitchFamily="34" charset="0"/>
              </a:rPr>
              <a:t>smartworking</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3EFBA62D-1536-8D37-D200-41927C37E90E}"/>
              </a:ext>
            </a:extLst>
          </p:cNvPr>
          <p:cNvSpPr txBox="1"/>
          <p:nvPr/>
        </p:nvSpPr>
        <p:spPr>
          <a:xfrm>
            <a:off x="1475874" y="4754582"/>
            <a:ext cx="11554326" cy="3970318"/>
          </a:xfrm>
          <a:prstGeom prst="rect">
            <a:avLst/>
          </a:prstGeom>
          <a:noFill/>
        </p:spPr>
        <p:txBody>
          <a:bodyPr wrap="square">
            <a:spAutoFit/>
          </a:bodyPr>
          <a:lstStyle/>
          <a:p>
            <a:pPr>
              <a:defRPr/>
            </a:pPr>
            <a:r>
              <a:rPr lang="en-US" altLang="es-ES" sz="2100" b="1" dirty="0">
                <a:ea typeface="Microsoft Sans Serif" panose="020B0604020202020204" pitchFamily="34" charset="0"/>
                <a:cs typeface="Microsoft Sans Serif" panose="020B0604020202020204" pitchFamily="34" charset="0"/>
              </a:rPr>
              <a:t>-Contact information: </a:t>
            </a:r>
            <a:r>
              <a:rPr lang="en-GB" altLang="es-ES" sz="2100" dirty="0">
                <a:ea typeface="Microsoft Sans Serif" panose="020B0604020202020204" pitchFamily="34" charset="0"/>
                <a:cs typeface="Microsoft Sans Serif" panose="020B0604020202020204" pitchFamily="34" charset="0"/>
              </a:rPr>
              <a:t>Phone number, address, website, social networks…</a:t>
            </a:r>
            <a:r>
              <a:rPr lang="en-US" altLang="es-ES" sz="2100" dirty="0">
                <a:ea typeface="Microsoft Sans Serif" panose="020B0604020202020204" pitchFamily="34" charset="0"/>
                <a:cs typeface="Microsoft Sans Serif" panose="020B0604020202020204" pitchFamily="34" charset="0"/>
              </a:rPr>
              <a:t> </a:t>
            </a:r>
          </a:p>
          <a:p>
            <a:pPr>
              <a:defRPr/>
            </a:pPr>
            <a:r>
              <a:rPr lang="en-US" altLang="es-ES" sz="2100" b="1" dirty="0">
                <a:ea typeface="Microsoft Sans Serif" panose="020B0604020202020204" pitchFamily="34" charset="0"/>
                <a:cs typeface="Microsoft Sans Serif" panose="020B0604020202020204" pitchFamily="34" charset="0"/>
              </a:rPr>
              <a:t>-Description: </a:t>
            </a:r>
            <a:r>
              <a:rPr lang="en-GB" altLang="es-ES" sz="2100" dirty="0">
                <a:ea typeface="Microsoft Sans Serif" panose="020B0604020202020204" pitchFamily="34" charset="0"/>
                <a:cs typeface="Microsoft Sans Serif" panose="020B0604020202020204" pitchFamily="34" charset="0"/>
              </a:rPr>
              <a:t>Briefly explain who you are and what services or products you offer.</a:t>
            </a:r>
            <a:endParaRPr lang="en-US" altLang="es-ES" sz="2100" dirty="0">
              <a:ea typeface="Microsoft Sans Serif" panose="020B0604020202020204" pitchFamily="34" charset="0"/>
              <a:cs typeface="Microsoft Sans Serif" panose="020B0604020202020204" pitchFamily="34" charset="0"/>
            </a:endParaRPr>
          </a:p>
          <a:p>
            <a:pPr>
              <a:defRPr/>
            </a:pPr>
            <a:r>
              <a:rPr lang="en-US" altLang="es-ES" sz="2100" b="1" dirty="0">
                <a:ea typeface="Microsoft Sans Serif" panose="020B0604020202020204" pitchFamily="34" charset="0"/>
                <a:cs typeface="Microsoft Sans Serif" panose="020B0604020202020204" pitchFamily="34" charset="0"/>
              </a:rPr>
              <a:t>-Catalogue: </a:t>
            </a:r>
            <a:r>
              <a:rPr lang="en-GB" altLang="es-ES" sz="2100" dirty="0">
                <a:ea typeface="Microsoft Sans Serif" panose="020B0604020202020204" pitchFamily="34" charset="0"/>
                <a:cs typeface="Microsoft Sans Serif" panose="020B0604020202020204" pitchFamily="34" charset="0"/>
              </a:rPr>
              <a:t>Include a menu on your website where you expose your services or products, as well as offers and promotions.</a:t>
            </a:r>
            <a:endParaRPr lang="en-US" altLang="es-ES" sz="2100" dirty="0">
              <a:ea typeface="Microsoft Sans Serif" panose="020B0604020202020204" pitchFamily="34" charset="0"/>
              <a:cs typeface="Microsoft Sans Serif" panose="020B0604020202020204" pitchFamily="34" charset="0"/>
            </a:endParaRPr>
          </a:p>
          <a:p>
            <a:pPr>
              <a:defRPr/>
            </a:pPr>
            <a:r>
              <a:rPr lang="en-US" altLang="es-ES" sz="2100" b="1" dirty="0">
                <a:ea typeface="Microsoft Sans Serif" panose="020B0604020202020204" pitchFamily="34" charset="0"/>
                <a:cs typeface="Microsoft Sans Serif" panose="020B0604020202020204" pitchFamily="34" charset="0"/>
              </a:rPr>
              <a:t>-Payment methods: </a:t>
            </a:r>
            <a:r>
              <a:rPr lang="en-GB" altLang="es-ES" sz="2100" dirty="0">
                <a:ea typeface="Microsoft Sans Serif" panose="020B0604020202020204" pitchFamily="34" charset="0"/>
                <a:cs typeface="Microsoft Sans Serif" panose="020B0604020202020204" pitchFamily="34" charset="0"/>
              </a:rPr>
              <a:t>Offer the user different ways to pay for your services. It may include PayPal, credit or debit card, cash…</a:t>
            </a:r>
            <a:endParaRPr lang="en-US" altLang="es-ES" sz="2100" dirty="0">
              <a:ea typeface="Microsoft Sans Serif" panose="020B0604020202020204" pitchFamily="34" charset="0"/>
              <a:cs typeface="Microsoft Sans Serif" panose="020B0604020202020204" pitchFamily="34" charset="0"/>
            </a:endParaRPr>
          </a:p>
          <a:p>
            <a:pPr>
              <a:defRPr/>
            </a:pPr>
            <a:r>
              <a:rPr lang="en-US" altLang="es-ES" sz="2100" b="1" dirty="0">
                <a:ea typeface="Microsoft Sans Serif" panose="020B0604020202020204" pitchFamily="34" charset="0"/>
                <a:cs typeface="Microsoft Sans Serif" panose="020B0604020202020204" pitchFamily="34" charset="0"/>
              </a:rPr>
              <a:t>-Search bar: </a:t>
            </a:r>
            <a:r>
              <a:rPr lang="en-GB" altLang="es-ES" sz="2100" dirty="0">
                <a:ea typeface="Microsoft Sans Serif" panose="020B0604020202020204" pitchFamily="34" charset="0"/>
                <a:cs typeface="Microsoft Sans Serif" panose="020B0604020202020204" pitchFamily="34" charset="0"/>
              </a:rPr>
              <a:t>This allows the users to find what they are looking for quickly and easily.</a:t>
            </a:r>
            <a:endParaRPr lang="en-US" altLang="es-ES" sz="2100" dirty="0">
              <a:ea typeface="Microsoft Sans Serif" panose="020B0604020202020204" pitchFamily="34" charset="0"/>
              <a:cs typeface="Microsoft Sans Serif" panose="020B0604020202020204" pitchFamily="34" charset="0"/>
            </a:endParaRPr>
          </a:p>
          <a:p>
            <a:pPr>
              <a:defRPr/>
            </a:pPr>
            <a:r>
              <a:rPr lang="en-US" altLang="es-ES" sz="2100" b="1" dirty="0">
                <a:ea typeface="Microsoft Sans Serif" panose="020B0604020202020204" pitchFamily="34" charset="0"/>
                <a:cs typeface="Microsoft Sans Serif" panose="020B0604020202020204" pitchFamily="34" charset="0"/>
              </a:rPr>
              <a:t>-FAQ (Frequently Asked Questions): </a:t>
            </a:r>
            <a:r>
              <a:rPr lang="en-GB" altLang="es-ES" sz="2100" dirty="0">
                <a:ea typeface="Microsoft Sans Serif" panose="020B0604020202020204" pitchFamily="34" charset="0"/>
                <a:cs typeface="Microsoft Sans Serif" panose="020B0604020202020204" pitchFamily="34" charset="0"/>
              </a:rPr>
              <a:t>Allow your users to solve their doubts with a section of common question’s answers.</a:t>
            </a:r>
            <a:endParaRPr lang="en-US" altLang="es-ES" sz="2100" dirty="0">
              <a:ea typeface="Microsoft Sans Serif" panose="020B0604020202020204" pitchFamily="34" charset="0"/>
              <a:cs typeface="Microsoft Sans Serif" panose="020B0604020202020204" pitchFamily="34" charset="0"/>
            </a:endParaRPr>
          </a:p>
          <a:p>
            <a:pPr>
              <a:defRPr/>
            </a:pPr>
            <a:r>
              <a:rPr lang="en-US" altLang="es-ES" sz="2100" b="1" dirty="0">
                <a:ea typeface="Microsoft Sans Serif" panose="020B0604020202020204" pitchFamily="34" charset="0"/>
                <a:cs typeface="Microsoft Sans Serif" panose="020B0604020202020204" pitchFamily="34" charset="0"/>
              </a:rPr>
              <a:t>-Rating systems: </a:t>
            </a:r>
            <a:r>
              <a:rPr lang="en-GB" altLang="es-ES" sz="2100" dirty="0">
                <a:ea typeface="Microsoft Sans Serif" panose="020B0604020202020204" pitchFamily="34" charset="0"/>
                <a:cs typeface="Microsoft Sans Serif" panose="020B0604020202020204" pitchFamily="34" charset="0"/>
              </a:rPr>
              <a:t>This could be points scoring, reviews, opinions…</a:t>
            </a:r>
            <a:endParaRPr lang="en-US" altLang="es-ES" sz="2100" dirty="0">
              <a:ea typeface="Microsoft Sans Serif" panose="020B0604020202020204" pitchFamily="34" charset="0"/>
              <a:cs typeface="Microsoft Sans Serif" panose="020B0604020202020204" pitchFamily="34" charset="0"/>
            </a:endParaRPr>
          </a:p>
          <a:p>
            <a:pPr>
              <a:defRPr/>
            </a:pPr>
            <a:r>
              <a:rPr lang="en-US" altLang="es-ES" sz="2100" b="1" dirty="0">
                <a:ea typeface="Microsoft Sans Serif" panose="020B0604020202020204" pitchFamily="34" charset="0"/>
                <a:cs typeface="Microsoft Sans Serif" panose="020B0604020202020204" pitchFamily="34" charset="0"/>
              </a:rPr>
              <a:t>-Corporate image: </a:t>
            </a:r>
            <a:r>
              <a:rPr lang="en-GB" altLang="es-ES" sz="2100" dirty="0">
                <a:ea typeface="Microsoft Sans Serif" panose="020B0604020202020204" pitchFamily="34" charset="0"/>
                <a:cs typeface="Microsoft Sans Serif" panose="020B0604020202020204" pitchFamily="34" charset="0"/>
              </a:rPr>
              <a:t>This includes the company name, logo, specific colours, images… The process of developing these aspects is known as branding.</a:t>
            </a:r>
            <a:endParaRPr lang="en-US" altLang="es-ES" sz="21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8690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oom Controles de seguridad de videoconferencia - Asuntos de Internet">
            <a:extLst>
              <a:ext uri="{FF2B5EF4-FFF2-40B4-BE49-F238E27FC236}">
                <a16:creationId xmlns:a16="http://schemas.microsoft.com/office/drawing/2014/main" id="{B876CC40-F879-0358-1AA9-C4ED88133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200" y="4810683"/>
            <a:ext cx="5092475" cy="26776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rso de Asana - Boluda.com">
            <a:extLst>
              <a:ext uri="{FF2B5EF4-FFF2-40B4-BE49-F238E27FC236}">
                <a16:creationId xmlns:a16="http://schemas.microsoft.com/office/drawing/2014/main" id="{F2F7C861-9EBD-FB71-8498-9EB3A36E5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37" b="26251"/>
          <a:stretch/>
        </p:blipFill>
        <p:spPr bwMode="auto">
          <a:xfrm>
            <a:off x="10415338" y="7488339"/>
            <a:ext cx="6214318" cy="122537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en-US" sz="4000" b="1" spc="-85" dirty="0">
                <a:solidFill>
                  <a:srgbClr val="FD4FB4"/>
                </a:solidFill>
                <a:ea typeface="Microsoft Sans Serif" panose="020B0604020202020204" pitchFamily="34" charset="0"/>
                <a:cs typeface="Microsoft Sans Serif" panose="020B0604020202020204" pitchFamily="34" charset="0"/>
              </a:rPr>
              <a:t>Digital tools for online businesses and </a:t>
            </a:r>
            <a:r>
              <a:rPr lang="en-US" sz="4000" b="1" spc="-85" dirty="0" err="1">
                <a:solidFill>
                  <a:srgbClr val="FD4FB4"/>
                </a:solidFill>
                <a:ea typeface="Microsoft Sans Serif" panose="020B0604020202020204" pitchFamily="34" charset="0"/>
                <a:cs typeface="Microsoft Sans Serif" panose="020B0604020202020204" pitchFamily="34" charset="0"/>
              </a:rPr>
              <a:t>smartworking</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763423"/>
            <a:ext cx="16306800" cy="2677656"/>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3: ICT tools for </a:t>
            </a:r>
            <a:r>
              <a:rPr lang="en-US" altLang="es-ES" sz="2800" b="1" dirty="0" err="1">
                <a:solidFill>
                  <a:srgbClr val="FD4FB4"/>
                </a:solidFill>
                <a:ea typeface="Microsoft Sans Serif" panose="020B0604020202020204" pitchFamily="34" charset="0"/>
                <a:cs typeface="Microsoft Sans Serif" panose="020B0604020202020204" pitchFamily="34" charset="0"/>
              </a:rPr>
              <a:t>smartworking</a:t>
            </a: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defRPr/>
            </a:pP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defRPr/>
            </a:pPr>
            <a:r>
              <a:rPr lang="en-US" altLang="es-ES" sz="2800" b="1" dirty="0">
                <a:ea typeface="Microsoft Sans Serif" panose="020B0604020202020204" pitchFamily="34" charset="0"/>
                <a:cs typeface="Microsoft Sans Serif" panose="020B0604020202020204" pitchFamily="34" charset="0"/>
              </a:rPr>
              <a:t>ICT Tools (Information and Communication Technology) </a:t>
            </a:r>
            <a:r>
              <a:rPr lang="en-US" altLang="es-ES" sz="2800" dirty="0">
                <a:ea typeface="Microsoft Sans Serif" panose="020B0604020202020204" pitchFamily="34" charset="0"/>
                <a:cs typeface="Microsoft Sans Serif" panose="020B0604020202020204" pitchFamily="34" charset="0"/>
              </a:rPr>
              <a:t>are a series of resources, media, platforms and systems that enable the transmission of digital data and information. Here are some </a:t>
            </a:r>
            <a:r>
              <a:rPr lang="en-US" altLang="es-ES" sz="2800" b="1" dirty="0">
                <a:ea typeface="Microsoft Sans Serif" panose="020B0604020202020204" pitchFamily="34" charset="0"/>
                <a:cs typeface="Microsoft Sans Serif" panose="020B0604020202020204" pitchFamily="34" charset="0"/>
              </a:rPr>
              <a:t>ICT Tools </a:t>
            </a:r>
            <a:r>
              <a:rPr lang="en-US" altLang="es-ES" sz="2800" dirty="0">
                <a:ea typeface="Microsoft Sans Serif" panose="020B0604020202020204" pitchFamily="34" charset="0"/>
                <a:cs typeface="Microsoft Sans Serif" panose="020B0604020202020204" pitchFamily="34" charset="0"/>
              </a:rPr>
              <a:t>that you can use to create and boost your online business. </a:t>
            </a: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defRPr/>
            </a:pPr>
            <a:endParaRPr lang="es-ES" sz="2800" b="1" dirty="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6379B8E0-8772-A25E-CEC9-69BC1A74134B}"/>
              </a:ext>
            </a:extLst>
          </p:cNvPr>
          <p:cNvSpPr txBox="1"/>
          <p:nvPr/>
        </p:nvSpPr>
        <p:spPr>
          <a:xfrm>
            <a:off x="1447800" y="5640459"/>
            <a:ext cx="7594837" cy="1384995"/>
          </a:xfrm>
          <a:prstGeom prst="rect">
            <a:avLst/>
          </a:prstGeom>
          <a:noFill/>
        </p:spPr>
        <p:txBody>
          <a:bodyPr wrap="square">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-Project Management: </a:t>
            </a:r>
            <a:r>
              <a:rPr lang="en-US" altLang="es-ES" sz="2800" dirty="0">
                <a:ea typeface="Microsoft Sans Serif" panose="020B0604020202020204" pitchFamily="34" charset="0"/>
                <a:cs typeface="Microsoft Sans Serif" panose="020B0604020202020204" pitchFamily="34" charset="0"/>
              </a:rPr>
              <a:t>Maintaining a good organization of the different activities of our company is crucial to ensure its smooth running. </a:t>
            </a:r>
            <a:endParaRPr lang="en-US" altLang="es-ES" sz="2400" dirty="0">
              <a:ea typeface="Microsoft Sans Serif" panose="020B0604020202020204" pitchFamily="34" charset="0"/>
              <a:cs typeface="Microsoft Sans Serif" panose="020B0604020202020204" pitchFamily="34" charset="0"/>
            </a:endParaRPr>
          </a:p>
        </p:txBody>
      </p:sp>
      <p:pic>
        <p:nvPicPr>
          <p:cNvPr id="1026" name="Picture 2" descr="Skype - Wikipedia, la enciclopedia libre">
            <a:extLst>
              <a:ext uri="{FF2B5EF4-FFF2-40B4-BE49-F238E27FC236}">
                <a16:creationId xmlns:a16="http://schemas.microsoft.com/office/drawing/2014/main" id="{8A66D670-B845-FEA3-3750-A2B6E18DC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274" y="5567818"/>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2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Qué Es Canva: Analizamos Esta Herramienta de Diseño Gráfico">
            <a:extLst>
              <a:ext uri="{FF2B5EF4-FFF2-40B4-BE49-F238E27FC236}">
                <a16:creationId xmlns:a16="http://schemas.microsoft.com/office/drawing/2014/main" id="{79471443-348D-D95E-C34B-5B94FE19F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19900"/>
            <a:ext cx="3655834" cy="18279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en-US" sz="4000" b="1" spc="-85" dirty="0">
                <a:solidFill>
                  <a:srgbClr val="FD4FB4"/>
                </a:solidFill>
                <a:ea typeface="Microsoft Sans Serif" panose="020B0604020202020204" pitchFamily="34" charset="0"/>
                <a:cs typeface="Microsoft Sans Serif" panose="020B0604020202020204" pitchFamily="34" charset="0"/>
              </a:rPr>
              <a:t>Digital tools for online businesses and </a:t>
            </a:r>
            <a:r>
              <a:rPr lang="en-US" sz="4000" b="1" spc="-85" dirty="0" err="1">
                <a:solidFill>
                  <a:srgbClr val="FD4FB4"/>
                </a:solidFill>
                <a:ea typeface="Microsoft Sans Serif" panose="020B0604020202020204" pitchFamily="34" charset="0"/>
                <a:cs typeface="Microsoft Sans Serif" panose="020B0604020202020204" pitchFamily="34" charset="0"/>
              </a:rPr>
              <a:t>smartworking</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6379B8E0-8772-A25E-CEC9-69BC1A74134B}"/>
              </a:ext>
            </a:extLst>
          </p:cNvPr>
          <p:cNvSpPr txBox="1"/>
          <p:nvPr/>
        </p:nvSpPr>
        <p:spPr>
          <a:xfrm>
            <a:off x="1455821" y="2857500"/>
            <a:ext cx="5706979" cy="2246769"/>
          </a:xfrm>
          <a:prstGeom prst="rect">
            <a:avLst/>
          </a:prstGeom>
          <a:noFill/>
        </p:spPr>
        <p:txBody>
          <a:bodyPr wrap="square">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 Information Storage (The Cloud): </a:t>
            </a:r>
            <a:r>
              <a:rPr lang="en-US" altLang="es-ES" sz="2800" dirty="0">
                <a:ea typeface="Microsoft Sans Serif" panose="020B0604020202020204" pitchFamily="34" charset="0"/>
                <a:cs typeface="Microsoft Sans Serif" panose="020B0604020202020204" pitchFamily="34" charset="0"/>
              </a:rPr>
              <a:t>The Cloud allows us to store information on the Internet instead of on a hard drive, so that is accessible from anywhere quickly and securely. </a:t>
            </a:r>
            <a:endParaRPr lang="en-US" altLang="es-ES" sz="2400" dirty="0">
              <a:ea typeface="Microsoft Sans Serif" panose="020B0604020202020204" pitchFamily="34" charset="0"/>
              <a:cs typeface="Microsoft Sans Serif" panose="020B0604020202020204" pitchFamily="34" charset="0"/>
            </a:endParaRPr>
          </a:p>
        </p:txBody>
      </p:sp>
      <p:pic>
        <p:nvPicPr>
          <p:cNvPr id="2050" name="Picture 2" descr="▷ ¿Qué es Google Drive y cómo funciona? 【 Actualizado 】">
            <a:extLst>
              <a:ext uri="{FF2B5EF4-FFF2-40B4-BE49-F238E27FC236}">
                <a16:creationId xmlns:a16="http://schemas.microsoft.com/office/drawing/2014/main" id="{C2FC2AB6-D6CE-7861-C6FA-F02FE5C9E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157" y="2787019"/>
            <a:ext cx="408214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Transfer para móvil, ya disponible la app para iOS | Tecnología -  ComputerHoy.com">
            <a:extLst>
              <a:ext uri="{FF2B5EF4-FFF2-40B4-BE49-F238E27FC236}">
                <a16:creationId xmlns:a16="http://schemas.microsoft.com/office/drawing/2014/main" id="{601A2537-BECE-1122-7E9B-4F836BC434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95"/>
          <a:stretch/>
        </p:blipFill>
        <p:spPr bwMode="auto">
          <a:xfrm>
            <a:off x="11293929" y="2875547"/>
            <a:ext cx="3472542" cy="23734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opbox: 24 trucos (y algún extra) para exprimirlo al máximo">
            <a:extLst>
              <a:ext uri="{FF2B5EF4-FFF2-40B4-BE49-F238E27FC236}">
                <a16:creationId xmlns:a16="http://schemas.microsoft.com/office/drawing/2014/main" id="{0F1535AF-C386-AAEE-C27B-F2837D08C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0671" y="3189070"/>
            <a:ext cx="346710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EB6F60-3F8B-6E83-C43D-48E27ED7D894}"/>
              </a:ext>
            </a:extLst>
          </p:cNvPr>
          <p:cNvSpPr txBox="1"/>
          <p:nvPr/>
        </p:nvSpPr>
        <p:spPr>
          <a:xfrm>
            <a:off x="8937171" y="5578861"/>
            <a:ext cx="8610600" cy="2677656"/>
          </a:xfrm>
          <a:prstGeom prst="rect">
            <a:avLst/>
          </a:prstGeom>
          <a:noFill/>
        </p:spPr>
        <p:txBody>
          <a:bodyPr wrap="square">
            <a:spAutoFit/>
          </a:bodyPr>
          <a:lstStyle/>
          <a:p>
            <a:pPr algn="r">
              <a:defRPr/>
            </a:pPr>
            <a:r>
              <a:rPr lang="en-US" altLang="es-ES" sz="2800" b="1" dirty="0">
                <a:solidFill>
                  <a:srgbClr val="FD4FB4"/>
                </a:solidFill>
                <a:ea typeface="Microsoft Sans Serif" panose="020B0604020202020204" pitchFamily="34" charset="0"/>
                <a:cs typeface="Microsoft Sans Serif" panose="020B0604020202020204" pitchFamily="34" charset="0"/>
              </a:rPr>
              <a:t>-Creation and web design for e-commerce: </a:t>
            </a:r>
          </a:p>
          <a:p>
            <a:pPr algn="r">
              <a:defRPr/>
            </a:pPr>
            <a:r>
              <a:rPr lang="en-US" altLang="es-ES" sz="2800" dirty="0">
                <a:ea typeface="Microsoft Sans Serif" panose="020B0604020202020204" pitchFamily="34" charset="0"/>
                <a:cs typeface="Microsoft Sans Serif" panose="020B0604020202020204" pitchFamily="34" charset="0"/>
              </a:rPr>
              <a:t>The e-commerce consists of the sale of products through the Internet. They are web pages where we can present our products, corporate information and contact. To create it, we cam resort to web development companies or web creation platforms. </a:t>
            </a:r>
            <a:endParaRPr lang="en-US" altLang="es-ES" sz="2400" dirty="0">
              <a:ea typeface="Microsoft Sans Serif" panose="020B0604020202020204" pitchFamily="34" charset="0"/>
              <a:cs typeface="Microsoft Sans Serif" panose="020B0604020202020204" pitchFamily="34" charset="0"/>
            </a:endParaRPr>
          </a:p>
        </p:txBody>
      </p:sp>
      <p:pic>
        <p:nvPicPr>
          <p:cNvPr id="2056" name="Picture 8" descr="WordPress.com - Wikipedia, la enciclopedia libre">
            <a:extLst>
              <a:ext uri="{FF2B5EF4-FFF2-40B4-BE49-F238E27FC236}">
                <a16:creationId xmlns:a16="http://schemas.microsoft.com/office/drawing/2014/main" id="{F436B41C-9064-B19F-B38C-5863892EB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68059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hopify: optimizar su tienda online para el SEO">
            <a:extLst>
              <a:ext uri="{FF2B5EF4-FFF2-40B4-BE49-F238E27FC236}">
                <a16:creationId xmlns:a16="http://schemas.microsoft.com/office/drawing/2014/main" id="{9713A98D-7D18-8CB7-B6FC-B585BCC2A3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1675" y="7277100"/>
            <a:ext cx="38195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FBADE101-C3A5-FEBE-EEF9-18FAA67B60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862159"/>
            <a:ext cx="4705350" cy="971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2D5EAD5-4B14-7937-8E81-48BD16789093}"/>
              </a:ext>
            </a:extLst>
          </p:cNvPr>
          <p:cNvCxnSpPr/>
          <p:nvPr/>
        </p:nvCxnSpPr>
        <p:spPr>
          <a:xfrm>
            <a:off x="1447800" y="5372100"/>
            <a:ext cx="16099971" cy="0"/>
          </a:xfrm>
          <a:prstGeom prst="line">
            <a:avLst/>
          </a:prstGeom>
          <a:ln>
            <a:solidFill>
              <a:srgbClr val="FD4F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3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descr="AGRIVI - Crunchbase Company Profile &amp; Funding">
            <a:extLst>
              <a:ext uri="{FF2B5EF4-FFF2-40B4-BE49-F238E27FC236}">
                <a16:creationId xmlns:a16="http://schemas.microsoft.com/office/drawing/2014/main" id="{F9C60FC2-3092-A1C7-AD1B-DD05DA7DC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952"/>
          <a:stretch/>
        </p:blipFill>
        <p:spPr bwMode="auto">
          <a:xfrm>
            <a:off x="7243011" y="6020996"/>
            <a:ext cx="3298253" cy="277211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en-US" sz="4000" b="1" spc="-85" dirty="0">
                <a:solidFill>
                  <a:srgbClr val="FD4FB4"/>
                </a:solidFill>
                <a:ea typeface="Microsoft Sans Serif" panose="020B0604020202020204" pitchFamily="34" charset="0"/>
                <a:cs typeface="Microsoft Sans Serif" panose="020B0604020202020204" pitchFamily="34" charset="0"/>
              </a:rPr>
              <a:t>Digital tools for online businesses and </a:t>
            </a:r>
            <a:r>
              <a:rPr lang="en-US" sz="4000" b="1" spc="-85" dirty="0" err="1">
                <a:solidFill>
                  <a:srgbClr val="FD4FB4"/>
                </a:solidFill>
                <a:ea typeface="Microsoft Sans Serif" panose="020B0604020202020204" pitchFamily="34" charset="0"/>
                <a:cs typeface="Microsoft Sans Serif" panose="020B0604020202020204" pitchFamily="34" charset="0"/>
              </a:rPr>
              <a:t>smartworking</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6379B8E0-8772-A25E-CEC9-69BC1A74134B}"/>
              </a:ext>
            </a:extLst>
          </p:cNvPr>
          <p:cNvSpPr txBox="1"/>
          <p:nvPr/>
        </p:nvSpPr>
        <p:spPr>
          <a:xfrm>
            <a:off x="1455821" y="2519581"/>
            <a:ext cx="8907379" cy="2246769"/>
          </a:xfrm>
          <a:prstGeom prst="rect">
            <a:avLst/>
          </a:prstGeom>
          <a:noFill/>
        </p:spPr>
        <p:txBody>
          <a:bodyPr wrap="square">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-Social Networks: </a:t>
            </a:r>
          </a:p>
          <a:p>
            <a:pPr>
              <a:defRPr/>
            </a:pPr>
            <a:r>
              <a:rPr lang="en-US" altLang="es-ES" sz="2800" dirty="0">
                <a:ea typeface="Microsoft Sans Serif" panose="020B0604020202020204" pitchFamily="34" charset="0"/>
                <a:cs typeface="Microsoft Sans Serif" panose="020B0604020202020204" pitchFamily="34" charset="0"/>
              </a:rPr>
              <a:t>Social networks are platforms that put thousands of people in contact, allowing them to share messages, images, videos, links… This is a great opportunity to advertise our company and promote external communication. </a:t>
            </a:r>
            <a:endParaRPr lang="en-US" altLang="es-ES" sz="2400" dirty="0">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FBEB6F60-3F8B-6E83-C43D-48E27ED7D894}"/>
              </a:ext>
            </a:extLst>
          </p:cNvPr>
          <p:cNvSpPr txBox="1"/>
          <p:nvPr/>
        </p:nvSpPr>
        <p:spPr>
          <a:xfrm>
            <a:off x="11483186" y="6141992"/>
            <a:ext cx="6064585" cy="1815882"/>
          </a:xfrm>
          <a:prstGeom prst="rect">
            <a:avLst/>
          </a:prstGeom>
          <a:noFill/>
        </p:spPr>
        <p:txBody>
          <a:bodyPr wrap="square">
            <a:spAutoFit/>
          </a:bodyPr>
          <a:lstStyle/>
          <a:p>
            <a:pPr algn="r">
              <a:defRPr/>
            </a:pPr>
            <a:r>
              <a:rPr lang="en-US" altLang="es-ES" sz="2800" b="1" dirty="0">
                <a:solidFill>
                  <a:srgbClr val="FD4FB4"/>
                </a:solidFill>
                <a:ea typeface="Microsoft Sans Serif" panose="020B0604020202020204" pitchFamily="34" charset="0"/>
                <a:cs typeface="Microsoft Sans Serif" panose="020B0604020202020204" pitchFamily="34" charset="0"/>
              </a:rPr>
              <a:t>-Specific ICT Tools for the rural sector:  </a:t>
            </a:r>
          </a:p>
          <a:p>
            <a:pPr algn="r">
              <a:defRPr/>
            </a:pPr>
            <a:r>
              <a:rPr lang="en-US" altLang="es-ES" sz="2800" dirty="0">
                <a:ea typeface="Microsoft Sans Serif" panose="020B0604020202020204" pitchFamily="34" charset="0"/>
                <a:cs typeface="Microsoft Sans Serif" panose="020B0604020202020204" pitchFamily="34" charset="0"/>
              </a:rPr>
              <a:t>The rural world also has tools that can help us to carry out a good business performance </a:t>
            </a:r>
            <a:r>
              <a:rPr lang="en-US" altLang="es-ES" sz="2800">
                <a:ea typeface="Microsoft Sans Serif" panose="020B0604020202020204" pitchFamily="34" charset="0"/>
                <a:cs typeface="Microsoft Sans Serif" panose="020B0604020202020204" pitchFamily="34" charset="0"/>
              </a:rPr>
              <a:t>and management. </a:t>
            </a:r>
            <a:endParaRPr lang="en-US" altLang="es-ES" sz="2400" dirty="0">
              <a:ea typeface="Microsoft Sans Serif" panose="020B0604020202020204" pitchFamily="34" charset="0"/>
              <a:cs typeface="Microsoft Sans Serif" panose="020B0604020202020204" pitchFamily="34" charset="0"/>
            </a:endParaRPr>
          </a:p>
        </p:txBody>
      </p:sp>
      <p:cxnSp>
        <p:nvCxnSpPr>
          <p:cNvPr id="6" name="Conector recto 5">
            <a:extLst>
              <a:ext uri="{FF2B5EF4-FFF2-40B4-BE49-F238E27FC236}">
                <a16:creationId xmlns:a16="http://schemas.microsoft.com/office/drawing/2014/main" id="{D2D5EAD5-4B14-7937-8E81-48BD16789093}"/>
              </a:ext>
            </a:extLst>
          </p:cNvPr>
          <p:cNvCxnSpPr/>
          <p:nvPr/>
        </p:nvCxnSpPr>
        <p:spPr>
          <a:xfrm>
            <a:off x="1447800" y="5372100"/>
            <a:ext cx="16099971" cy="0"/>
          </a:xfrm>
          <a:prstGeom prst="line">
            <a:avLst/>
          </a:prstGeom>
          <a:ln>
            <a:solidFill>
              <a:srgbClr val="FD4FB4"/>
            </a:solidFill>
          </a:ln>
        </p:spPr>
        <p:style>
          <a:lnRef idx="1">
            <a:schemeClr val="accent1"/>
          </a:lnRef>
          <a:fillRef idx="0">
            <a:schemeClr val="accent1"/>
          </a:fillRef>
          <a:effectRef idx="0">
            <a:schemeClr val="accent1"/>
          </a:effectRef>
          <a:fontRef idx="minor">
            <a:schemeClr val="tx1"/>
          </a:fontRef>
        </p:style>
      </p:cxnSp>
      <p:pic>
        <p:nvPicPr>
          <p:cNvPr id="2064" name="Picture 16" descr="Facebook - Entrar o registrarse">
            <a:extLst>
              <a:ext uri="{FF2B5EF4-FFF2-40B4-BE49-F238E27FC236}">
                <a16:creationId xmlns:a16="http://schemas.microsoft.com/office/drawing/2014/main" id="{C21C35E6-AB2D-1FCB-627E-33BA332CA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6186" y="2858074"/>
            <a:ext cx="1650046" cy="165004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nstagram - Wikipedia, la enciclopedia libre">
            <a:extLst>
              <a:ext uri="{FF2B5EF4-FFF2-40B4-BE49-F238E27FC236}">
                <a16:creationId xmlns:a16="http://schemas.microsoft.com/office/drawing/2014/main" id="{35E93F46-38AB-9CB9-920F-FE2A68261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2186" y="2952162"/>
            <a:ext cx="1650047" cy="16500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inkedIn - Aplicaciones en Google Play">
            <a:extLst>
              <a:ext uri="{FF2B5EF4-FFF2-40B4-BE49-F238E27FC236}">
                <a16:creationId xmlns:a16="http://schemas.microsoft.com/office/drawing/2014/main" id="{365A7620-2923-BC68-0777-BF22A5927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8152" y="2952162"/>
            <a:ext cx="1650047" cy="165004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05B48A64-BAB5-6B17-9825-5D7EDE87E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6443709"/>
            <a:ext cx="4330168" cy="121244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ool Farm Tool | An online greenhouse gas, water, and biodiversity  calculator">
            <a:extLst>
              <a:ext uri="{FF2B5EF4-FFF2-40B4-BE49-F238E27FC236}">
                <a16:creationId xmlns:a16="http://schemas.microsoft.com/office/drawing/2014/main" id="{B4FD7239-4AFD-A63A-7200-617AE3FF8B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7703" y="5569296"/>
            <a:ext cx="2592593" cy="133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9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2E3FFC-DE2C-E6B2-00B0-5832AAC10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3390900"/>
            <a:ext cx="6283206" cy="4712404"/>
          </a:xfrm>
          <a:prstGeom prst="rect">
            <a:avLst/>
          </a:prstGeom>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Tips to boost Digital communication</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588955"/>
            <a:ext cx="10896600" cy="6124754"/>
          </a:xfrm>
          <a:prstGeom prst="rect">
            <a:avLst/>
          </a:prstGeom>
          <a:noFill/>
        </p:spPr>
        <p:txBody>
          <a:bodyPr wrap="square" rtlCol="0">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Section 1: Introduction to digital communication </a:t>
            </a:r>
          </a:p>
          <a:p>
            <a:pPr>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a:p>
            <a:pPr>
              <a:defRPr/>
            </a:pPr>
            <a:r>
              <a:rPr lang="en-US" altLang="es-ES" sz="2800" b="1" dirty="0">
                <a:ea typeface="Microsoft Sans Serif" panose="020B0604020202020204" pitchFamily="34" charset="0"/>
                <a:cs typeface="Microsoft Sans Serif" panose="020B0604020202020204" pitchFamily="34" charset="0"/>
              </a:rPr>
              <a:t>Digital communication </a:t>
            </a:r>
            <a:r>
              <a:rPr lang="en-US" altLang="es-ES" sz="2800" dirty="0">
                <a:ea typeface="Microsoft Sans Serif" panose="020B0604020202020204" pitchFamily="34" charset="0"/>
                <a:cs typeface="Microsoft Sans Serif" panose="020B0604020202020204" pitchFamily="34" charset="0"/>
              </a:rPr>
              <a:t>is understood as </a:t>
            </a:r>
            <a:r>
              <a:rPr lang="en-US" altLang="es-ES" sz="2800" b="1" dirty="0">
                <a:ea typeface="Microsoft Sans Serif" panose="020B0604020202020204" pitchFamily="34" charset="0"/>
                <a:cs typeface="Microsoft Sans Serif" panose="020B0604020202020204" pitchFamily="34" charset="0"/>
              </a:rPr>
              <a:t>information, files and messages transmission </a:t>
            </a:r>
            <a:r>
              <a:rPr lang="en-US" altLang="es-ES" sz="2800" dirty="0">
                <a:ea typeface="Microsoft Sans Serif" panose="020B0604020202020204" pitchFamily="34" charset="0"/>
                <a:cs typeface="Microsoft Sans Serif" panose="020B0604020202020204" pitchFamily="34" charset="0"/>
              </a:rPr>
              <a:t>through digital or ICT Tools. Online digital communication offers many advantages over traditional communication channels</a:t>
            </a:r>
            <a:r>
              <a:rPr lang="en-US" altLang="es-ES" sz="2800">
                <a:ea typeface="Microsoft Sans Serif" panose="020B0604020202020204" pitchFamily="34" charset="0"/>
                <a:cs typeface="Microsoft Sans Serif" panose="020B0604020202020204" pitchFamily="34" charset="0"/>
              </a:rPr>
              <a:t>: </a:t>
            </a:r>
            <a:endParaRPr lang="en-US" sz="2800" dirty="0">
              <a:ea typeface="Microsoft Sans Serif" panose="020B0604020202020204" pitchFamily="34" charset="0"/>
              <a:cs typeface="Microsoft Sans Serif" panose="020B0604020202020204" pitchFamily="34" charset="0"/>
            </a:endParaRPr>
          </a:p>
          <a:p>
            <a:pPr>
              <a:defRPr/>
            </a:pPr>
            <a:endParaRPr lang="en-US" sz="2800" b="1" dirty="0">
              <a:ea typeface="Microsoft Sans Serif" panose="020B0604020202020204" pitchFamily="34" charset="0"/>
              <a:cs typeface="Microsoft Sans Serif" panose="020B0604020202020204" pitchFamily="34" charset="0"/>
            </a:endParaRPr>
          </a:p>
          <a:p>
            <a:pPr>
              <a:defRPr/>
            </a:pPr>
            <a:r>
              <a:rPr lang="en-US" sz="2800" b="1">
                <a:ea typeface="Microsoft Sans Serif" panose="020B0604020202020204" pitchFamily="34" charset="0"/>
                <a:cs typeface="Microsoft Sans Serif" panose="020B0604020202020204" pitchFamily="34" charset="0"/>
              </a:rPr>
              <a:t>-Speed: </a:t>
            </a:r>
            <a:r>
              <a:rPr lang="en-US" sz="2800">
                <a:ea typeface="Microsoft Sans Serif" panose="020B0604020202020204" pitchFamily="34" charset="0"/>
                <a:cs typeface="Microsoft Sans Serif" panose="020B0604020202020204" pitchFamily="34" charset="0"/>
              </a:rPr>
              <a:t>Messages and information on the Internet travel from any part of the world in a matter of seconds. </a:t>
            </a:r>
            <a:endParaRPr lang="en-US" sz="2800" b="1" dirty="0">
              <a:ea typeface="Microsoft Sans Serif" panose="020B0604020202020204" pitchFamily="34" charset="0"/>
              <a:cs typeface="Microsoft Sans Serif" panose="020B0604020202020204" pitchFamily="34" charset="0"/>
            </a:endParaRPr>
          </a:p>
          <a:p>
            <a:pPr>
              <a:defRPr/>
            </a:pPr>
            <a:r>
              <a:rPr lang="en-US" sz="2800" b="1">
                <a:ea typeface="Microsoft Sans Serif" panose="020B0604020202020204" pitchFamily="34" charset="0"/>
                <a:cs typeface="Microsoft Sans Serif" panose="020B0604020202020204" pitchFamily="34" charset="0"/>
              </a:rPr>
              <a:t>-Accesibility: </a:t>
            </a:r>
            <a:r>
              <a:rPr lang="en-US" sz="2800">
                <a:ea typeface="Microsoft Sans Serif" panose="020B0604020202020204" pitchFamily="34" charset="0"/>
                <a:cs typeface="Microsoft Sans Serif" panose="020B0604020202020204" pitchFamily="34" charset="0"/>
              </a:rPr>
              <a:t>Thanks to the Internet, we can access information and communication quickly, easily and from any device.</a:t>
            </a:r>
          </a:p>
          <a:p>
            <a:pPr>
              <a:defRPr/>
            </a:pPr>
            <a:r>
              <a:rPr lang="en-US" sz="2800" b="1">
                <a:ea typeface="Microsoft Sans Serif" panose="020B0604020202020204" pitchFamily="34" charset="0"/>
                <a:cs typeface="Microsoft Sans Serif" panose="020B0604020202020204" pitchFamily="34" charset="0"/>
              </a:rPr>
              <a:t>-Economic: </a:t>
            </a:r>
            <a:r>
              <a:rPr lang="en-US" sz="2800">
                <a:ea typeface="Microsoft Sans Serif" panose="020B0604020202020204" pitchFamily="34" charset="0"/>
                <a:cs typeface="Microsoft Sans Serif" panose="020B0604020202020204" pitchFamily="34" charset="0"/>
              </a:rPr>
              <a:t>Internet offers us infinite resources in many different areas. </a:t>
            </a:r>
          </a:p>
          <a:p>
            <a:pPr>
              <a:defRPr/>
            </a:pPr>
            <a:r>
              <a:rPr lang="en-US" sz="2800" b="1">
                <a:ea typeface="Microsoft Sans Serif" panose="020B0604020202020204" pitchFamily="34" charset="0"/>
                <a:cs typeface="Microsoft Sans Serif" panose="020B0604020202020204" pitchFamily="34" charset="0"/>
              </a:rPr>
              <a:t>-Ecological: </a:t>
            </a:r>
            <a:r>
              <a:rPr lang="en-US" sz="2800">
                <a:ea typeface="Microsoft Sans Serif" panose="020B0604020202020204" pitchFamily="34" charset="0"/>
                <a:cs typeface="Microsoft Sans Serif" panose="020B0604020202020204" pitchFamily="34" charset="0"/>
              </a:rPr>
              <a:t>Saving physical resources makes online communication more ecological than traditional communication.</a:t>
            </a:r>
            <a:endParaRPr lang="es-ES" sz="2800">
              <a:ea typeface="Microsoft Sans Serif" panose="020B0604020202020204" pitchFamily="34" charset="0"/>
              <a:cs typeface="Microsoft Sans Serif" panose="020B0604020202020204" pitchFamily="34" charset="0"/>
            </a:endParaRPr>
          </a:p>
          <a:p>
            <a:pPr>
              <a:defRPr/>
            </a:pPr>
            <a:endParaRPr lang="es-ES" sz="28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26775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1689</Words>
  <Application>Microsoft Office PowerPoint</Application>
  <PresentationFormat>Personalizado</PresentationFormat>
  <Paragraphs>142</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17</vt:i4>
      </vt:variant>
    </vt:vector>
  </HeadingPairs>
  <TitlesOfParts>
    <vt:vector size="24" baseType="lpstr">
      <vt:lpstr>Arial</vt:lpstr>
      <vt:lpstr>Calibri</vt:lpstr>
      <vt:lpstr>Calibri Light</vt:lpstr>
      <vt:lpstr>Microsoft Sans Serif</vt:lpstr>
      <vt:lpstr>Office Theme</vt:lpstr>
      <vt:lpstr>1_Office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wide - ppt template</dc:title>
  <dc:creator>Monia Coppola</dc:creator>
  <cp:keywords>DAE5RJB_4P8,BAEXurJiHZU</cp:keywords>
  <cp:lastModifiedBy>Miriam Internet Web Solutions</cp:lastModifiedBy>
  <cp:revision>36</cp:revision>
  <dcterms:created xsi:type="dcterms:W3CDTF">2022-02-24T12:49:48Z</dcterms:created>
  <dcterms:modified xsi:type="dcterms:W3CDTF">2022-10-14T08:19:47Z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